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28.png" ContentType="image/png"/>
  <Override PartName="/ppt/media/image30.png" ContentType="image/png"/>
  <Override PartName="/ppt/media/image10.png" ContentType="image/png"/>
  <Override PartName="/ppt/media/image29.png" ContentType="image/png"/>
  <Override PartName="/ppt/media/image6.png" ContentType="image/png"/>
  <Override PartName="/ppt/media/image5.png" ContentType="image/png"/>
  <Override PartName="/ppt/media/image35.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charts/chart1.xml" ContentType="application/vnd.openxmlformats-officedocument.drawingml.chart+xml"/>
  <Override PartName="/ppt/charts/chart2.xml" ContentType="application/vnd.openxmlformats-officedocument.drawingml.char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600" spc="97" strike="noStrike">
                <a:solidFill>
                  <a:srgbClr val="f2f2f2"/>
                </a:solidFill>
                <a:latin typeface="Calibri"/>
              </a:defRPr>
            </a:pPr>
            <a:r>
              <a:rPr b="1" sz="1600" spc="97" strike="noStrike">
                <a:solidFill>
                  <a:srgbClr val="f2f2f2"/>
                </a:solidFill>
                <a:latin typeface="Calibri"/>
              </a:rPr>
              <a:t>F1-score</a:t>
            </a:r>
          </a:p>
        </c:rich>
      </c:tx>
      <c:overlay val="0"/>
      <c:spPr>
        <a:noFill/>
        <a:ln>
          <a:noFill/>
        </a:ln>
      </c:spPr>
    </c:title>
    <c:autoTitleDeleted val="0"/>
    <c:view3D>
      <c:rotX val="15"/>
      <c:rotY val="20"/>
      <c:rAngAx val="1"/>
      <c:perspective val="30"/>
    </c:view3D>
    <c:floor>
      <c:spPr>
        <a:noFill/>
        <a:ln w="6480">
          <a:noFill/>
        </a:ln>
      </c:spPr>
    </c:floor>
    <c:sideWall>
      <c:spPr>
        <a:noFill/>
        <a:ln w="6480">
          <a:noFill/>
        </a:ln>
      </c:spPr>
    </c:sideWall>
    <c:backWall>
      <c:spPr>
        <a:noFill/>
        <a:ln w="6480">
          <a:noFill/>
        </a:ln>
      </c:spPr>
    </c:backWall>
    <c:plotArea>
      <c:bar3DChart>
        <c:barDir val="col"/>
        <c:grouping val="clustered"/>
        <c:varyColors val="0"/>
        <c:ser>
          <c:idx val="0"/>
          <c:order val="0"/>
          <c:tx>
            <c:strRef>
              <c:f>label 0</c:f>
              <c:strCache>
                <c:ptCount val="1"/>
                <c:pt idx="0">
                  <c:v>F1-score</c:v>
                </c:pt>
              </c:strCache>
            </c:strRef>
          </c:tx>
          <c:spPr>
            <a:gradFill>
              <a:gsLst>
                <a:gs pos="0">
                  <a:srgbClr val="71a6da"/>
                </a:gs>
                <a:gs pos="100000">
                  <a:srgbClr val="549ada"/>
                </a:gs>
              </a:gsLst>
              <a:lin ang="5400000"/>
            </a:gradFill>
            <a:ln>
              <a:noFill/>
            </a:ln>
          </c:spPr>
          <c:invertIfNegative val="0"/>
          <c:dLbls>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3"/>
                <c:pt idx="0">
                  <c:v>Random Forest</c:v>
                </c:pt>
                <c:pt idx="1">
                  <c:v>Decision Tree</c:v>
                </c:pt>
                <c:pt idx="2">
                  <c:v>LightGBM</c:v>
                </c:pt>
              </c:strCache>
            </c:strRef>
          </c:cat>
          <c:val>
            <c:numRef>
              <c:f>0</c:f>
              <c:numCache>
                <c:formatCode>General</c:formatCode>
                <c:ptCount val="3"/>
                <c:pt idx="0">
                  <c:v>0.890461</c:v>
                </c:pt>
                <c:pt idx="1">
                  <c:v>0.895596</c:v>
                </c:pt>
                <c:pt idx="2">
                  <c:v>0.969762</c:v>
                </c:pt>
              </c:numCache>
            </c:numRef>
          </c:val>
        </c:ser>
        <c:gapWidth val="150"/>
        <c:shape val="box"/>
        <c:axId val="44333564"/>
        <c:axId val="34069646"/>
        <c:axId val="0"/>
      </c:bar3DChart>
      <c:catAx>
        <c:axId val="44333564"/>
        <c:scaling>
          <c:orientation val="minMax"/>
        </c:scaling>
        <c:delete val="0"/>
        <c:axPos val="b"/>
        <c:numFmt formatCode="[$-409]mm/dd/yyyy" sourceLinked="1"/>
        <c:majorTickMark val="none"/>
        <c:minorTickMark val="none"/>
        <c:tickLblPos val="nextTo"/>
        <c:spPr>
          <a:ln w="6480">
            <a:noFill/>
          </a:ln>
        </c:spPr>
        <c:txPr>
          <a:bodyPr/>
          <a:lstStyle/>
          <a:p>
            <a:pPr>
              <a:defRPr b="0" sz="900" spc="-1" strike="noStrike">
                <a:solidFill>
                  <a:srgbClr val="d9d9d9"/>
                </a:solidFill>
                <a:latin typeface="Calibri"/>
              </a:defRPr>
            </a:pPr>
          </a:p>
        </c:txPr>
        <c:crossAx val="34069646"/>
        <c:crosses val="autoZero"/>
        <c:auto val="1"/>
        <c:lblAlgn val="ctr"/>
        <c:lblOffset val="100"/>
        <c:noMultiLvlLbl val="0"/>
      </c:catAx>
      <c:valAx>
        <c:axId val="34069646"/>
        <c:scaling>
          <c:orientation val="minMax"/>
        </c:scaling>
        <c:delete val="0"/>
        <c:axPos val="l"/>
        <c:majorGridlines>
          <c:spPr>
            <a:ln w="9360">
              <a:solidFill>
                <a:srgbClr val="808080"/>
              </a:solidFill>
              <a:round/>
            </a:ln>
          </c:spPr>
        </c:majorGridlines>
        <c:numFmt formatCode="General" sourceLinked="0"/>
        <c:majorTickMark val="none"/>
        <c:minorTickMark val="none"/>
        <c:tickLblPos val="nextTo"/>
        <c:spPr>
          <a:ln w="6480">
            <a:noFill/>
          </a:ln>
        </c:spPr>
        <c:txPr>
          <a:bodyPr/>
          <a:lstStyle/>
          <a:p>
            <a:pPr>
              <a:defRPr b="0" sz="900" spc="-1" strike="noStrike">
                <a:solidFill>
                  <a:srgbClr val="d9d9d9"/>
                </a:solidFill>
                <a:latin typeface="Calibri"/>
              </a:defRPr>
            </a:pPr>
          </a:p>
        </c:txPr>
        <c:crossAx val="44333564"/>
        <c:crosses val="autoZero"/>
        <c:crossBetween val="between"/>
      </c:valAx>
    </c:plotArea>
    <c:plotVisOnly val="1"/>
    <c:dispBlanksAs val="gap"/>
  </c:chart>
  <c:spPr>
    <a:gradFill>
      <a:gsLst>
        <a:gs pos="0">
          <a:srgbClr val="595959"/>
        </a:gs>
        <a:gs pos="100000">
          <a:srgbClr val="262626"/>
        </a:gs>
      </a:gsLst>
      <a:path path="circle">
        <a:fillToRect l="50000" t="50000" r="50000" b="50000"/>
      </a:path>
    </a:grad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600" spc="-1" strike="noStrike">
                <a:solidFill>
                  <a:srgbClr val="44546a"/>
                </a:solidFill>
                <a:latin typeface="Calibri"/>
              </a:defRPr>
            </a:pPr>
            <a:r>
              <a:rPr b="1" sz="1600" spc="-1" strike="noStrike">
                <a:solidFill>
                  <a:srgbClr val="44546a"/>
                </a:solidFill>
                <a:latin typeface="Calibri"/>
              </a:rPr>
              <a:t>F1-Score</a:t>
            </a:r>
          </a:p>
        </c:rich>
      </c:tx>
      <c:overlay val="0"/>
      <c:spPr>
        <a:noFill/>
        <a:ln>
          <a:noFill/>
        </a:ln>
      </c:spPr>
    </c:title>
    <c:autoTitleDeleted val="0"/>
    <c:view3D>
      <c:rotX val="15"/>
      <c:rotY val="20"/>
      <c:rAngAx val="1"/>
      <c:perspective val="30"/>
    </c:view3D>
    <c:floor>
      <c:spPr>
        <a:noFill/>
        <a:ln w="6480">
          <a:noFill/>
        </a:ln>
      </c:spPr>
    </c:floor>
    <c:sideWall>
      <c:spPr>
        <a:noFill/>
        <a:ln w="6480">
          <a:noFill/>
        </a:ln>
      </c:spPr>
    </c:sideWall>
    <c:backWall>
      <c:spPr>
        <a:noFill/>
        <a:ln w="6480">
          <a:noFill/>
        </a:ln>
      </c:spPr>
    </c:backWall>
    <c:plotArea>
      <c:bar3DChart>
        <c:barDir val="col"/>
        <c:grouping val="clustered"/>
        <c:varyColors val="0"/>
        <c:ser>
          <c:idx val="0"/>
          <c:order val="0"/>
          <c:tx>
            <c:strRef>
              <c:f>label 0</c:f>
              <c:strCache>
                <c:ptCount val="1"/>
                <c:pt idx="0">
                  <c:v>F1-Score</c:v>
                </c:pt>
              </c:strCache>
            </c:strRef>
          </c:tx>
          <c:spPr>
            <a:gradFill>
              <a:gsLst>
                <a:gs pos="0">
                  <a:srgbClr val="71a6da"/>
                </a:gs>
                <a:gs pos="100000">
                  <a:srgbClr val="549ada"/>
                </a:gs>
              </a:gsLst>
              <a:lin ang="5400000"/>
            </a:gradFill>
            <a:ln>
              <a:noFill/>
            </a:ln>
          </c:spPr>
          <c:invertIfNegative val="0"/>
          <c:dLbls>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3"/>
                <c:pt idx="0">
                  <c:v>KNN</c:v>
                </c:pt>
                <c:pt idx="1">
                  <c:v>Decision Tree</c:v>
                </c:pt>
                <c:pt idx="2">
                  <c:v>LightGBM</c:v>
                </c:pt>
              </c:strCache>
            </c:strRef>
          </c:cat>
          <c:val>
            <c:numRef>
              <c:f>0</c:f>
              <c:numCache>
                <c:formatCode>General</c:formatCode>
                <c:ptCount val="3"/>
                <c:pt idx="0">
                  <c:v>0.783304</c:v>
                </c:pt>
                <c:pt idx="1">
                  <c:v>0.78894</c:v>
                </c:pt>
                <c:pt idx="2">
                  <c:v>0.89311</c:v>
                </c:pt>
              </c:numCache>
            </c:numRef>
          </c:val>
        </c:ser>
        <c:gapWidth val="150"/>
        <c:shape val="box"/>
        <c:axId val="85012167"/>
        <c:axId val="129664"/>
        <c:axId val="0"/>
      </c:bar3DChart>
      <c:catAx>
        <c:axId val="85012167"/>
        <c:scaling>
          <c:orientation val="minMax"/>
        </c:scaling>
        <c:delete val="0"/>
        <c:axPos val="b"/>
        <c:numFmt formatCode="[$-409]mm/dd/yyyy" sourceLinked="1"/>
        <c:majorTickMark val="none"/>
        <c:minorTickMark val="none"/>
        <c:tickLblPos val="nextTo"/>
        <c:spPr>
          <a:ln w="9360">
            <a:solidFill>
              <a:srgbClr val="e0e5eb"/>
            </a:solidFill>
            <a:round/>
          </a:ln>
        </c:spPr>
        <c:txPr>
          <a:bodyPr/>
          <a:lstStyle/>
          <a:p>
            <a:pPr>
              <a:defRPr b="0" sz="900" spc="-1" strike="noStrike">
                <a:solidFill>
                  <a:srgbClr val="44546a"/>
                </a:solidFill>
                <a:latin typeface="Calibri"/>
              </a:defRPr>
            </a:pPr>
          </a:p>
        </c:txPr>
        <c:crossAx val="129664"/>
        <c:crosses val="autoZero"/>
        <c:auto val="1"/>
        <c:lblAlgn val="ctr"/>
        <c:lblOffset val="100"/>
        <c:noMultiLvlLbl val="0"/>
      </c:catAx>
      <c:valAx>
        <c:axId val="129664"/>
        <c:scaling>
          <c:orientation val="minMax"/>
        </c:scaling>
        <c:delete val="0"/>
        <c:axPos val="l"/>
        <c:majorGridlines>
          <c:spPr>
            <a:ln w="9360">
              <a:solidFill>
                <a:srgbClr val="e0e5eb"/>
              </a:solidFill>
              <a:round/>
            </a:ln>
          </c:spPr>
        </c:majorGridlines>
        <c:numFmt formatCode="General" sourceLinked="0"/>
        <c:majorTickMark val="none"/>
        <c:minorTickMark val="none"/>
        <c:tickLblPos val="nextTo"/>
        <c:spPr>
          <a:ln w="6480">
            <a:noFill/>
          </a:ln>
        </c:spPr>
        <c:txPr>
          <a:bodyPr/>
          <a:lstStyle/>
          <a:p>
            <a:pPr>
              <a:defRPr b="0" sz="900" spc="-1" strike="noStrike">
                <a:solidFill>
                  <a:srgbClr val="44546a"/>
                </a:solidFill>
                <a:latin typeface="Calibri"/>
              </a:defRPr>
            </a:pPr>
          </a:p>
        </c:txPr>
        <c:crossAx val="85012167"/>
        <c:crosses val="autoZero"/>
        <c:crossBetween val="between"/>
      </c:valAx>
    </c:plotArea>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s-CO"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s-CO"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s-CO"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s-CO"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s-ES" sz="6000" spc="-1" strike="noStrike">
                <a:solidFill>
                  <a:srgbClr val="000000"/>
                </a:solidFill>
                <a:latin typeface="Calibri Light"/>
              </a:rPr>
              <a:t>Haga clic para modificar el estilo de título del patrón</a:t>
            </a:r>
            <a:endParaRPr b="0" lang="es-CO"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29CAD779-51E0-4F6E-9ECA-C5A7A29159B8}" type="datetime">
              <a:rPr b="0" lang="es-CO" sz="1200" spc="-1" strike="noStrike">
                <a:solidFill>
                  <a:srgbClr val="8b8b8b"/>
                </a:solidFill>
                <a:latin typeface="Calibri"/>
              </a:rPr>
              <a:t>15/12/21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EE4E8A3-890B-4F2E-9CBD-60F1A240D07D}" type="slidenum">
              <a:rPr b="0" lang="es-CO"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2800" spc="-1" strike="noStrike">
                <a:solidFill>
                  <a:srgbClr val="000000"/>
                </a:solidFill>
                <a:latin typeface="Calibri"/>
              </a:rPr>
              <a:t>Click to edit the outline text format</a:t>
            </a:r>
            <a:endParaRPr b="0" lang="es-CO"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CO" sz="2000" spc="-1" strike="noStrike">
                <a:solidFill>
                  <a:srgbClr val="000000"/>
                </a:solidFill>
                <a:latin typeface="Calibri"/>
              </a:rPr>
              <a:t>Second Outline Level</a:t>
            </a:r>
            <a:endParaRPr b="0" lang="es-CO"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Calibri"/>
              </a:rPr>
              <a:t>Third Outline Level</a:t>
            </a:r>
            <a:endParaRPr b="0" lang="es-CO"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Calibri"/>
              </a:rPr>
              <a:t>Fourth Outline Level</a:t>
            </a:r>
            <a:endParaRPr b="0" lang="es-CO"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Calibri"/>
              </a:rPr>
              <a:t>Fifth Outline Level</a:t>
            </a:r>
            <a:endParaRPr b="0" lang="es-CO"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Calibri"/>
              </a:rPr>
              <a:t>Sixth Outline Level</a:t>
            </a:r>
            <a:endParaRPr b="0" lang="es-CO"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Calibri"/>
              </a:rPr>
              <a:t>Seventh Outline Level</a:t>
            </a:r>
            <a:endParaRPr b="0" lang="es-CO"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s-ES" sz="4400" spc="-1" strike="noStrike">
                <a:solidFill>
                  <a:srgbClr val="000000"/>
                </a:solidFill>
                <a:latin typeface="Calibri Light"/>
              </a:rPr>
              <a:t>Haga clic para modificar el estilo de título del patrón</a:t>
            </a:r>
            <a:endParaRPr b="0" lang="es-CO"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s-ES" sz="2800" spc="-1" strike="noStrike">
                <a:solidFill>
                  <a:srgbClr val="000000"/>
                </a:solidFill>
                <a:latin typeface="Calibri"/>
              </a:rPr>
              <a:t>Editar el estilo de texto del patrón</a:t>
            </a:r>
            <a:endParaRPr b="0" lang="es-CO"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CO"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CO"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CO"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CO"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051ABF54-6299-4264-B36A-F67A6A081E24}" type="datetime">
              <a:rPr b="0" lang="es-CO" sz="1200" spc="-1" strike="noStrike">
                <a:solidFill>
                  <a:srgbClr val="8b8b8b"/>
                </a:solidFill>
                <a:latin typeface="Calibri"/>
              </a:rPr>
              <a:t>15/12/21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2ED5760-0871-4CA7-957D-F6A53140E17E}" type="slidenum">
              <a:rPr b="0" lang="es-CO"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hyperlink" Target="https://github.com/manuelvasquezgarcia/proveindustriales"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chart" Target="../charts/chart1.xm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chart" Target="../charts/chart2.xml"/><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733040" y="526320"/>
            <a:ext cx="9143640" cy="2387160"/>
          </a:xfrm>
          <a:prstGeom prst="rect">
            <a:avLst/>
          </a:prstGeom>
          <a:noFill/>
          <a:ln>
            <a:noFill/>
          </a:ln>
        </p:spPr>
        <p:txBody>
          <a:bodyPr anchor="b">
            <a:noAutofit/>
          </a:bodyPr>
          <a:p>
            <a:endParaRPr b="0" lang="es-CO" sz="1800" spc="-1" strike="noStrike">
              <a:solidFill>
                <a:srgbClr val="000000"/>
              </a:solidFill>
              <a:latin typeface="Calibri"/>
            </a:endParaRPr>
          </a:p>
        </p:txBody>
      </p:sp>
      <p:sp>
        <p:nvSpPr>
          <p:cNvPr id="83" name="TextShape 2"/>
          <p:cNvSpPr txBox="1"/>
          <p:nvPr/>
        </p:nvSpPr>
        <p:spPr>
          <a:xfrm>
            <a:off x="1733040" y="2913840"/>
            <a:ext cx="9143640" cy="1655280"/>
          </a:xfrm>
          <a:prstGeom prst="rect">
            <a:avLst/>
          </a:prstGeom>
          <a:noFill/>
          <a:ln>
            <a:noFill/>
          </a:ln>
        </p:spPr>
        <p:txBody>
          <a:bodyPr>
            <a:noAutofit/>
          </a:bodyPr>
          <a:p>
            <a:pPr algn="ctr"/>
            <a:endParaRPr b="0" lang="en-US" sz="3200" spc="-1" strike="noStrike">
              <a:latin typeface="Arial"/>
            </a:endParaRPr>
          </a:p>
        </p:txBody>
      </p:sp>
      <p:pic>
        <p:nvPicPr>
          <p:cNvPr id="84" name="Imagen 11" descr=""/>
          <p:cNvPicPr/>
          <p:nvPr/>
        </p:nvPicPr>
        <p:blipFill>
          <a:blip r:embed="rId1"/>
          <a:stretch/>
        </p:blipFill>
        <p:spPr>
          <a:xfrm>
            <a:off x="-17280" y="0"/>
            <a:ext cx="12209040" cy="5155920"/>
          </a:xfrm>
          <a:prstGeom prst="rect">
            <a:avLst/>
          </a:prstGeom>
          <a:ln>
            <a:noFill/>
          </a:ln>
        </p:spPr>
      </p:pic>
      <p:pic>
        <p:nvPicPr>
          <p:cNvPr id="85" name="Imagen 12" descr=""/>
          <p:cNvPicPr/>
          <p:nvPr/>
        </p:nvPicPr>
        <p:blipFill>
          <a:blip r:embed="rId2"/>
          <a:stretch/>
        </p:blipFill>
        <p:spPr>
          <a:xfrm>
            <a:off x="-488160" y="-408600"/>
            <a:ext cx="2787120" cy="1869480"/>
          </a:xfrm>
          <a:prstGeom prst="rect">
            <a:avLst/>
          </a:prstGeom>
          <a:ln>
            <a:noFill/>
          </a:ln>
        </p:spPr>
      </p:pic>
      <p:pic>
        <p:nvPicPr>
          <p:cNvPr id="86" name="Imagen 13" descr=""/>
          <p:cNvPicPr/>
          <p:nvPr/>
        </p:nvPicPr>
        <p:blipFill>
          <a:blip r:embed="rId3"/>
          <a:stretch/>
        </p:blipFill>
        <p:spPr>
          <a:xfrm>
            <a:off x="0" y="3104640"/>
            <a:ext cx="12191760" cy="3610440"/>
          </a:xfrm>
          <a:prstGeom prst="rect">
            <a:avLst/>
          </a:prstGeom>
          <a:ln>
            <a:noFill/>
          </a:ln>
        </p:spPr>
      </p:pic>
      <p:pic>
        <p:nvPicPr>
          <p:cNvPr id="87" name="Imagen 14" descr=""/>
          <p:cNvPicPr/>
          <p:nvPr/>
        </p:nvPicPr>
        <p:blipFill>
          <a:blip r:embed="rId4"/>
          <a:stretch/>
        </p:blipFill>
        <p:spPr>
          <a:xfrm>
            <a:off x="2532600" y="1232640"/>
            <a:ext cx="7126560" cy="24199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Imagen 9" descr=""/>
          <p:cNvPicPr/>
          <p:nvPr/>
        </p:nvPicPr>
        <p:blipFill>
          <a:blip r:embed="rId1"/>
          <a:stretch/>
        </p:blipFill>
        <p:spPr>
          <a:xfrm>
            <a:off x="-488160" y="-408600"/>
            <a:ext cx="2787120" cy="1869480"/>
          </a:xfrm>
          <a:prstGeom prst="rect">
            <a:avLst/>
          </a:prstGeom>
          <a:ln>
            <a:noFill/>
          </a:ln>
        </p:spPr>
      </p:pic>
      <p:pic>
        <p:nvPicPr>
          <p:cNvPr id="169" name="Imagen 10" descr=""/>
          <p:cNvPicPr/>
          <p:nvPr/>
        </p:nvPicPr>
        <p:blipFill>
          <a:blip r:embed="rId2"/>
          <a:stretch/>
        </p:blipFill>
        <p:spPr>
          <a:xfrm>
            <a:off x="0" y="4078800"/>
            <a:ext cx="12191760" cy="3079800"/>
          </a:xfrm>
          <a:prstGeom prst="rect">
            <a:avLst/>
          </a:prstGeom>
          <a:ln>
            <a:noFill/>
          </a:ln>
        </p:spPr>
      </p:pic>
      <p:sp>
        <p:nvSpPr>
          <p:cNvPr id="170" name="CustomShape 1"/>
          <p:cNvSpPr/>
          <p:nvPr/>
        </p:nvSpPr>
        <p:spPr>
          <a:xfrm>
            <a:off x="1372320" y="248760"/>
            <a:ext cx="10595880" cy="486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CO" sz="2600" spc="-1" strike="noStrike">
                <a:solidFill>
                  <a:srgbClr val="263169"/>
                </a:solidFill>
                <a:latin typeface="Open Sans"/>
                <a:ea typeface="Open Sans"/>
              </a:rPr>
              <a:t>Next Steps:</a:t>
            </a:r>
            <a:endParaRPr b="0" lang="en-US" sz="2600" spc="-1" strike="noStrike">
              <a:latin typeface="Arial"/>
            </a:endParaRPr>
          </a:p>
        </p:txBody>
      </p:sp>
      <p:sp>
        <p:nvSpPr>
          <p:cNvPr id="171" name="CustomShape 2"/>
          <p:cNvSpPr/>
          <p:nvPr/>
        </p:nvSpPr>
        <p:spPr>
          <a:xfrm>
            <a:off x="1082880" y="1091880"/>
            <a:ext cx="10317240" cy="17362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CO" sz="1800" spc="-1" strike="noStrike">
                <a:solidFill>
                  <a:srgbClr val="000000"/>
                </a:solidFill>
                <a:latin typeface="Calibri"/>
              </a:rPr>
              <a:t>Industrializar los Modelos</a:t>
            </a:r>
            <a:endParaRPr b="0" lang="en-US" sz="1800" spc="-1" strike="noStrike">
              <a:latin typeface="Arial"/>
            </a:endParaRPr>
          </a:p>
          <a:p>
            <a:pPr marL="285840" indent="-285480">
              <a:lnSpc>
                <a:spcPct val="100000"/>
              </a:lnSpc>
              <a:buClr>
                <a:srgbClr val="000000"/>
              </a:buClr>
              <a:buFont typeface="Arial"/>
              <a:buChar char="•"/>
            </a:pPr>
            <a:r>
              <a:rPr b="0" lang="es-CO" sz="1800" spc="-1" strike="noStrike">
                <a:solidFill>
                  <a:srgbClr val="000000"/>
                </a:solidFill>
                <a:latin typeface="Calibri"/>
              </a:rPr>
              <a:t>Exporte de los Modelos en .pkl</a:t>
            </a:r>
            <a:endParaRPr b="0" lang="en-US" sz="1800" spc="-1" strike="noStrike">
              <a:latin typeface="Arial"/>
            </a:endParaRPr>
          </a:p>
          <a:p>
            <a:pPr marL="285840" indent="-285480">
              <a:lnSpc>
                <a:spcPct val="100000"/>
              </a:lnSpc>
              <a:buClr>
                <a:srgbClr val="000000"/>
              </a:buClr>
              <a:buFont typeface="Arial"/>
              <a:buChar char="•"/>
            </a:pPr>
            <a:r>
              <a:rPr b="0" lang="es-CO" sz="1800" spc="-1" strike="noStrike">
                <a:solidFill>
                  <a:srgbClr val="000000"/>
                </a:solidFill>
                <a:latin typeface="Calibri"/>
              </a:rPr>
              <a:t>Integrar los modelos a la aplicación de Portal 1K  donde ingresen al modelo las ordenes del día batch, y el modelo haga la predicción.</a:t>
            </a:r>
            <a:endParaRPr b="0" lang="en-US" sz="1800" spc="-1" strike="noStrike">
              <a:latin typeface="Arial"/>
            </a:endParaRPr>
          </a:p>
          <a:p>
            <a:pPr>
              <a:lnSpc>
                <a:spcPct val="100000"/>
              </a:lnSpc>
            </a:pPr>
            <a:r>
              <a:rPr b="0" lang="es-CO" sz="1800" spc="-1" strike="noStrike">
                <a:solidFill>
                  <a:srgbClr val="000000"/>
                </a:solidFill>
                <a:latin typeface="Calibri"/>
              </a:rPr>
              <a:t> </a:t>
            </a:r>
            <a:endParaRPr b="0" lang="en-US" sz="1800" spc="-1" strike="noStrike">
              <a:latin typeface="Arial"/>
            </a:endParaRPr>
          </a:p>
          <a:p>
            <a:pPr>
              <a:lnSpc>
                <a:spcPct val="100000"/>
              </a:lnSpc>
            </a:pPr>
            <a:endParaRPr b="0" lang="en-US" sz="1800" spc="-1" strike="noStrike">
              <a:latin typeface="Arial"/>
            </a:endParaRPr>
          </a:p>
        </p:txBody>
      </p:sp>
      <p:sp>
        <p:nvSpPr>
          <p:cNvPr id="172" name="CustomShape 3"/>
          <p:cNvSpPr/>
          <p:nvPr/>
        </p:nvSpPr>
        <p:spPr>
          <a:xfrm>
            <a:off x="2775240" y="4654080"/>
            <a:ext cx="6932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s-CO" sz="1800" spc="-1" strike="noStrike" u="sng">
                <a:solidFill>
                  <a:srgbClr val="0563c1"/>
                </a:solidFill>
                <a:uFillTx/>
                <a:latin typeface="Calibri"/>
                <a:hlinkClick r:id="rId3"/>
              </a:rPr>
              <a:t>https://github.com/manuelvasquezgarcia/proveindustriales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noAutofit/>
          </a:bodyPr>
          <a:p>
            <a:endParaRPr b="0" lang="es-CO" sz="1800" spc="-1" strike="noStrike">
              <a:solidFill>
                <a:srgbClr val="000000"/>
              </a:solidFill>
              <a:latin typeface="Calibri"/>
            </a:endParaRPr>
          </a:p>
        </p:txBody>
      </p:sp>
      <p:pic>
        <p:nvPicPr>
          <p:cNvPr id="174" name="Marcador de contenido 6" descr=""/>
          <p:cNvPicPr/>
          <p:nvPr/>
        </p:nvPicPr>
        <p:blipFill>
          <a:blip r:embed="rId1"/>
          <a:stretch/>
        </p:blipFill>
        <p:spPr>
          <a:xfrm>
            <a:off x="4398120" y="3416040"/>
            <a:ext cx="3395520" cy="1170000"/>
          </a:xfrm>
          <a:prstGeom prst="rect">
            <a:avLst/>
          </a:prstGeom>
          <a:ln>
            <a:noFill/>
          </a:ln>
        </p:spPr>
      </p:pic>
      <p:pic>
        <p:nvPicPr>
          <p:cNvPr id="175" name="Imagen 3" descr=""/>
          <p:cNvPicPr/>
          <p:nvPr/>
        </p:nvPicPr>
        <p:blipFill>
          <a:blip r:embed="rId2"/>
          <a:stretch/>
        </p:blipFill>
        <p:spPr>
          <a:xfrm>
            <a:off x="-17280" y="0"/>
            <a:ext cx="12209040" cy="5155920"/>
          </a:xfrm>
          <a:prstGeom prst="rect">
            <a:avLst/>
          </a:prstGeom>
          <a:ln>
            <a:noFill/>
          </a:ln>
        </p:spPr>
      </p:pic>
      <p:pic>
        <p:nvPicPr>
          <p:cNvPr id="176" name="Imagen 4" descr=""/>
          <p:cNvPicPr/>
          <p:nvPr/>
        </p:nvPicPr>
        <p:blipFill>
          <a:blip r:embed="rId3"/>
          <a:stretch/>
        </p:blipFill>
        <p:spPr>
          <a:xfrm>
            <a:off x="-488160" y="-408600"/>
            <a:ext cx="2787120" cy="1869480"/>
          </a:xfrm>
          <a:prstGeom prst="rect">
            <a:avLst/>
          </a:prstGeom>
          <a:ln>
            <a:noFill/>
          </a:ln>
        </p:spPr>
      </p:pic>
      <p:pic>
        <p:nvPicPr>
          <p:cNvPr id="177" name="Imagen 5" descr=""/>
          <p:cNvPicPr/>
          <p:nvPr/>
        </p:nvPicPr>
        <p:blipFill>
          <a:blip r:embed="rId4"/>
          <a:stretch/>
        </p:blipFill>
        <p:spPr>
          <a:xfrm>
            <a:off x="0" y="3104640"/>
            <a:ext cx="12191760" cy="3610440"/>
          </a:xfrm>
          <a:prstGeom prst="rect">
            <a:avLst/>
          </a:prstGeom>
          <a:ln>
            <a:noFill/>
          </a:ln>
        </p:spPr>
      </p:pic>
      <p:pic>
        <p:nvPicPr>
          <p:cNvPr id="178" name="Imagen 7" descr=""/>
          <p:cNvPicPr/>
          <p:nvPr/>
        </p:nvPicPr>
        <p:blipFill>
          <a:blip r:embed="rId5"/>
          <a:stretch/>
        </p:blipFill>
        <p:spPr>
          <a:xfrm>
            <a:off x="3039480" y="1684080"/>
            <a:ext cx="5281200" cy="1820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733040" y="526320"/>
            <a:ext cx="9143640" cy="2387160"/>
          </a:xfrm>
          <a:prstGeom prst="rect">
            <a:avLst/>
          </a:prstGeom>
          <a:noFill/>
          <a:ln>
            <a:noFill/>
          </a:ln>
        </p:spPr>
        <p:txBody>
          <a:bodyPr anchor="b">
            <a:noAutofit/>
          </a:bodyPr>
          <a:p>
            <a:endParaRPr b="0" lang="es-CO" sz="1800" spc="-1" strike="noStrike">
              <a:solidFill>
                <a:srgbClr val="000000"/>
              </a:solidFill>
              <a:latin typeface="Calibri"/>
            </a:endParaRPr>
          </a:p>
        </p:txBody>
      </p:sp>
      <p:sp>
        <p:nvSpPr>
          <p:cNvPr id="89" name="TextShape 2"/>
          <p:cNvSpPr txBox="1"/>
          <p:nvPr/>
        </p:nvSpPr>
        <p:spPr>
          <a:xfrm>
            <a:off x="1733040" y="2913840"/>
            <a:ext cx="9143640" cy="1655280"/>
          </a:xfrm>
          <a:prstGeom prst="rect">
            <a:avLst/>
          </a:prstGeom>
          <a:noFill/>
          <a:ln>
            <a:noFill/>
          </a:ln>
        </p:spPr>
        <p:txBody>
          <a:bodyPr>
            <a:noAutofit/>
          </a:bodyPr>
          <a:p>
            <a:pPr algn="ctr"/>
            <a:endParaRPr b="0" lang="en-US" sz="3200" spc="-1" strike="noStrike">
              <a:latin typeface="Arial"/>
            </a:endParaRPr>
          </a:p>
        </p:txBody>
      </p:sp>
      <p:pic>
        <p:nvPicPr>
          <p:cNvPr id="90" name="Imagen 11" descr=""/>
          <p:cNvPicPr/>
          <p:nvPr/>
        </p:nvPicPr>
        <p:blipFill>
          <a:blip r:embed="rId1"/>
          <a:stretch/>
        </p:blipFill>
        <p:spPr>
          <a:xfrm>
            <a:off x="-17280" y="0"/>
            <a:ext cx="12209040" cy="5155920"/>
          </a:xfrm>
          <a:prstGeom prst="rect">
            <a:avLst/>
          </a:prstGeom>
          <a:ln>
            <a:noFill/>
          </a:ln>
        </p:spPr>
      </p:pic>
      <p:pic>
        <p:nvPicPr>
          <p:cNvPr id="91" name="Imagen 12" descr=""/>
          <p:cNvPicPr/>
          <p:nvPr/>
        </p:nvPicPr>
        <p:blipFill>
          <a:blip r:embed="rId2"/>
          <a:stretch/>
        </p:blipFill>
        <p:spPr>
          <a:xfrm>
            <a:off x="-488160" y="-408600"/>
            <a:ext cx="2787120" cy="1869480"/>
          </a:xfrm>
          <a:prstGeom prst="rect">
            <a:avLst/>
          </a:prstGeom>
          <a:ln>
            <a:noFill/>
          </a:ln>
        </p:spPr>
      </p:pic>
      <p:pic>
        <p:nvPicPr>
          <p:cNvPr id="92" name="Imagen 13" descr=""/>
          <p:cNvPicPr/>
          <p:nvPr/>
        </p:nvPicPr>
        <p:blipFill>
          <a:blip r:embed="rId3"/>
          <a:stretch/>
        </p:blipFill>
        <p:spPr>
          <a:xfrm>
            <a:off x="0" y="3104640"/>
            <a:ext cx="12191760" cy="3610440"/>
          </a:xfrm>
          <a:prstGeom prst="rect">
            <a:avLst/>
          </a:prstGeom>
          <a:ln>
            <a:noFill/>
          </a:ln>
        </p:spPr>
      </p:pic>
      <p:sp>
        <p:nvSpPr>
          <p:cNvPr id="93" name="CustomShape 3"/>
          <p:cNvSpPr/>
          <p:nvPr/>
        </p:nvSpPr>
        <p:spPr>
          <a:xfrm>
            <a:off x="1595880" y="1815840"/>
            <a:ext cx="7916040" cy="3440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CO" sz="3200" spc="-1" strike="noStrike">
                <a:solidFill>
                  <a:srgbClr val="ffffff"/>
                </a:solidFill>
                <a:latin typeface="Calibri"/>
              </a:rPr>
              <a:t>Algoritmos de Machine Learning para la predicción de ordenes rechazadas y la predicción de los estados de cierre en la empresa Proveindustriales</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733040" y="526320"/>
            <a:ext cx="9143640" cy="2387160"/>
          </a:xfrm>
          <a:prstGeom prst="rect">
            <a:avLst/>
          </a:prstGeom>
          <a:noFill/>
          <a:ln>
            <a:noFill/>
          </a:ln>
        </p:spPr>
        <p:txBody>
          <a:bodyPr anchor="b">
            <a:noAutofit/>
          </a:bodyPr>
          <a:p>
            <a:endParaRPr b="0" lang="es-CO" sz="1800" spc="-1" strike="noStrike">
              <a:solidFill>
                <a:srgbClr val="000000"/>
              </a:solidFill>
              <a:latin typeface="Calibri"/>
            </a:endParaRPr>
          </a:p>
        </p:txBody>
      </p:sp>
      <p:sp>
        <p:nvSpPr>
          <p:cNvPr id="95" name="TextShape 2"/>
          <p:cNvSpPr txBox="1"/>
          <p:nvPr/>
        </p:nvSpPr>
        <p:spPr>
          <a:xfrm>
            <a:off x="1733040" y="2913840"/>
            <a:ext cx="9143640" cy="1655280"/>
          </a:xfrm>
          <a:prstGeom prst="rect">
            <a:avLst/>
          </a:prstGeom>
          <a:noFill/>
          <a:ln>
            <a:noFill/>
          </a:ln>
        </p:spPr>
        <p:txBody>
          <a:bodyPr>
            <a:noAutofit/>
          </a:bodyPr>
          <a:p>
            <a:pPr algn="ctr"/>
            <a:endParaRPr b="0" lang="en-US" sz="3200" spc="-1" strike="noStrike">
              <a:latin typeface="Arial"/>
            </a:endParaRPr>
          </a:p>
        </p:txBody>
      </p:sp>
      <p:pic>
        <p:nvPicPr>
          <p:cNvPr id="96" name="Imagen 11" descr=""/>
          <p:cNvPicPr/>
          <p:nvPr/>
        </p:nvPicPr>
        <p:blipFill>
          <a:blip r:embed="rId1"/>
          <a:stretch/>
        </p:blipFill>
        <p:spPr>
          <a:xfrm>
            <a:off x="-17280" y="0"/>
            <a:ext cx="12209040" cy="5155920"/>
          </a:xfrm>
          <a:prstGeom prst="rect">
            <a:avLst/>
          </a:prstGeom>
          <a:ln>
            <a:noFill/>
          </a:ln>
        </p:spPr>
      </p:pic>
      <p:pic>
        <p:nvPicPr>
          <p:cNvPr id="97" name="Imagen 12" descr=""/>
          <p:cNvPicPr/>
          <p:nvPr/>
        </p:nvPicPr>
        <p:blipFill>
          <a:blip r:embed="rId2"/>
          <a:stretch/>
        </p:blipFill>
        <p:spPr>
          <a:xfrm>
            <a:off x="-488160" y="-408600"/>
            <a:ext cx="2787120" cy="1869480"/>
          </a:xfrm>
          <a:prstGeom prst="rect">
            <a:avLst/>
          </a:prstGeom>
          <a:ln>
            <a:noFill/>
          </a:ln>
        </p:spPr>
      </p:pic>
      <p:pic>
        <p:nvPicPr>
          <p:cNvPr id="98" name="Imagen 13" descr=""/>
          <p:cNvPicPr/>
          <p:nvPr/>
        </p:nvPicPr>
        <p:blipFill>
          <a:blip r:embed="rId3"/>
          <a:stretch/>
        </p:blipFill>
        <p:spPr>
          <a:xfrm>
            <a:off x="0" y="3104640"/>
            <a:ext cx="12191760" cy="3610440"/>
          </a:xfrm>
          <a:prstGeom prst="rect">
            <a:avLst/>
          </a:prstGeom>
          <a:ln>
            <a:noFill/>
          </a:ln>
        </p:spPr>
      </p:pic>
      <p:sp>
        <p:nvSpPr>
          <p:cNvPr id="99" name="CustomShape 3"/>
          <p:cNvSpPr/>
          <p:nvPr/>
        </p:nvSpPr>
        <p:spPr>
          <a:xfrm>
            <a:off x="1964880" y="565560"/>
            <a:ext cx="7916040" cy="1979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CO" sz="3200" spc="-1" strike="noStrike">
                <a:solidFill>
                  <a:srgbClr val="ffffff"/>
                </a:solidFill>
                <a:latin typeface="Calibri"/>
              </a:rPr>
              <a:t>Equipo 1</a:t>
            </a:r>
            <a:endParaRPr b="0" lang="en-US" sz="3200" spc="-1" strike="noStrike">
              <a:latin typeface="Arial"/>
            </a:endParaRPr>
          </a:p>
          <a:p>
            <a:pPr algn="ctr">
              <a:lnSpc>
                <a:spcPct val="100000"/>
              </a:lnSpc>
            </a:pPr>
            <a:r>
              <a:rPr b="1" lang="es-CO" sz="3200" spc="-1" strike="noStrike">
                <a:solidFill>
                  <a:srgbClr val="ffffff"/>
                </a:solidFill>
                <a:latin typeface="Calibri"/>
              </a:rPr>
              <a:t>Integrantes</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p:txBody>
      </p:sp>
      <p:sp>
        <p:nvSpPr>
          <p:cNvPr id="100" name="CustomShape 4"/>
          <p:cNvSpPr/>
          <p:nvPr/>
        </p:nvSpPr>
        <p:spPr>
          <a:xfrm>
            <a:off x="510120" y="2021760"/>
            <a:ext cx="3590280" cy="1307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s-CO" sz="1600" spc="-1" strike="noStrike">
                <a:solidFill>
                  <a:srgbClr val="ffffff"/>
                </a:solidFill>
                <a:latin typeface="Calibri"/>
              </a:rPr>
              <a:t>David Lopez</a:t>
            </a:r>
            <a:endParaRPr b="0" lang="en-US" sz="1600" spc="-1" strike="noStrike">
              <a:latin typeface="Arial"/>
            </a:endParaRPr>
          </a:p>
          <a:p>
            <a:pPr algn="ctr">
              <a:lnSpc>
                <a:spcPct val="100000"/>
              </a:lnSpc>
            </a:pPr>
            <a:r>
              <a:rPr b="1" lang="es-CO" sz="1600" spc="-1" strike="noStrike">
                <a:solidFill>
                  <a:srgbClr val="ffffff"/>
                </a:solidFill>
                <a:latin typeface="Calibri"/>
              </a:rPr>
              <a:t>Ingeniero Electrónico</a:t>
            </a:r>
            <a:endParaRPr b="0" lang="en-US" sz="1600" spc="-1" strike="noStrike">
              <a:latin typeface="Arial"/>
            </a:endParaRPr>
          </a:p>
          <a:p>
            <a:pPr algn="ctr">
              <a:lnSpc>
                <a:spcPct val="100000"/>
              </a:lnSpc>
            </a:pPr>
            <a:r>
              <a:rPr b="1" lang="es-CO" sz="1600" spc="-1" strike="noStrike">
                <a:solidFill>
                  <a:srgbClr val="ffffff"/>
                </a:solidFill>
                <a:latin typeface="Calibri"/>
              </a:rPr>
              <a:t>Ing. Calidad,Aseguramiento </a:t>
            </a:r>
            <a:endParaRPr b="0" lang="en-US" sz="1600" spc="-1" strike="noStrike">
              <a:latin typeface="Arial"/>
            </a:endParaRPr>
          </a:p>
          <a:p>
            <a:pPr algn="ctr">
              <a:lnSpc>
                <a:spcPct val="100000"/>
              </a:lnSpc>
            </a:pPr>
            <a:r>
              <a:rPr b="1" lang="es-CO" sz="1600" spc="-1" strike="noStrike">
                <a:solidFill>
                  <a:srgbClr val="ffffff"/>
                </a:solidFill>
                <a:latin typeface="Calibri"/>
              </a:rPr>
              <a:t>Huawei</a:t>
            </a:r>
            <a:endParaRPr b="0" lang="en-US" sz="1600" spc="-1" strike="noStrike">
              <a:latin typeface="Arial"/>
            </a:endParaRPr>
          </a:p>
          <a:p>
            <a:pPr algn="ctr">
              <a:lnSpc>
                <a:spcPct val="100000"/>
              </a:lnSpc>
            </a:pPr>
            <a:r>
              <a:rPr b="1" lang="es-CO" sz="1600" spc="-1" strike="noStrike">
                <a:solidFill>
                  <a:srgbClr val="ffffff"/>
                </a:solidFill>
                <a:latin typeface="Calibri"/>
              </a:rPr>
              <a:t>davidlopez_190@Hotmail.com</a:t>
            </a:r>
            <a:endParaRPr b="0" lang="en-US" sz="1600" spc="-1" strike="noStrike">
              <a:latin typeface="Arial"/>
            </a:endParaRPr>
          </a:p>
        </p:txBody>
      </p:sp>
      <p:sp>
        <p:nvSpPr>
          <p:cNvPr id="101" name="CustomShape 5"/>
          <p:cNvSpPr/>
          <p:nvPr/>
        </p:nvSpPr>
        <p:spPr>
          <a:xfrm>
            <a:off x="4304160" y="2017080"/>
            <a:ext cx="3137760" cy="1307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s-CO" sz="1600" spc="-1" strike="noStrike">
                <a:solidFill>
                  <a:srgbClr val="ffffff"/>
                </a:solidFill>
                <a:latin typeface="Calibri"/>
              </a:rPr>
              <a:t>Rubiel Muñoz</a:t>
            </a:r>
            <a:endParaRPr b="0" lang="en-US" sz="1600" spc="-1" strike="noStrike">
              <a:latin typeface="Arial"/>
            </a:endParaRPr>
          </a:p>
          <a:p>
            <a:pPr algn="ctr">
              <a:lnSpc>
                <a:spcPct val="100000"/>
              </a:lnSpc>
            </a:pPr>
            <a:r>
              <a:rPr b="1" lang="es-CO" sz="1600" spc="-1" strike="noStrike">
                <a:solidFill>
                  <a:srgbClr val="ffffff"/>
                </a:solidFill>
                <a:latin typeface="Calibri"/>
              </a:rPr>
              <a:t>Contador Público</a:t>
            </a:r>
            <a:endParaRPr b="0" lang="en-US" sz="1600" spc="-1" strike="noStrike">
              <a:latin typeface="Arial"/>
            </a:endParaRPr>
          </a:p>
          <a:p>
            <a:pPr algn="ctr">
              <a:lnSpc>
                <a:spcPct val="100000"/>
              </a:lnSpc>
            </a:pPr>
            <a:r>
              <a:rPr b="1" lang="es-CO" sz="1600" spc="-1" strike="noStrike">
                <a:solidFill>
                  <a:srgbClr val="ffffff"/>
                </a:solidFill>
                <a:latin typeface="Calibri"/>
              </a:rPr>
              <a:t>Especialista Financiero</a:t>
            </a:r>
            <a:endParaRPr b="0" lang="en-US" sz="1600" spc="-1" strike="noStrike">
              <a:latin typeface="Arial"/>
            </a:endParaRPr>
          </a:p>
          <a:p>
            <a:pPr algn="ctr">
              <a:lnSpc>
                <a:spcPct val="100000"/>
              </a:lnSpc>
            </a:pPr>
            <a:r>
              <a:rPr b="1" lang="es-CO" sz="1600" spc="-1" strike="noStrike">
                <a:solidFill>
                  <a:srgbClr val="ffffff"/>
                </a:solidFill>
                <a:latin typeface="Calibri"/>
              </a:rPr>
              <a:t>SURA</a:t>
            </a:r>
            <a:endParaRPr b="0" lang="en-US" sz="1600" spc="-1" strike="noStrike">
              <a:latin typeface="Arial"/>
            </a:endParaRPr>
          </a:p>
          <a:p>
            <a:pPr algn="ctr">
              <a:lnSpc>
                <a:spcPct val="100000"/>
              </a:lnSpc>
            </a:pPr>
            <a:r>
              <a:rPr b="1" lang="es-CO" sz="1600" spc="-1" strike="noStrike">
                <a:solidFill>
                  <a:srgbClr val="ffffff"/>
                </a:solidFill>
                <a:latin typeface="Calibri"/>
              </a:rPr>
              <a:t>rubiel.munozj@gmail.com</a:t>
            </a:r>
            <a:endParaRPr b="0" lang="en-US" sz="1600" spc="-1" strike="noStrike">
              <a:latin typeface="Arial"/>
            </a:endParaRPr>
          </a:p>
        </p:txBody>
      </p:sp>
      <p:sp>
        <p:nvSpPr>
          <p:cNvPr id="102" name="CustomShape 6"/>
          <p:cNvSpPr/>
          <p:nvPr/>
        </p:nvSpPr>
        <p:spPr>
          <a:xfrm>
            <a:off x="5522040" y="3696840"/>
            <a:ext cx="3162240" cy="1307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s-CO" sz="1600" spc="-1" strike="noStrike">
                <a:solidFill>
                  <a:srgbClr val="ffffff"/>
                </a:solidFill>
                <a:latin typeface="Calibri"/>
              </a:rPr>
              <a:t>Daniela Sofía Medina Diaz</a:t>
            </a:r>
            <a:endParaRPr b="0" lang="en-US" sz="1600" spc="-1" strike="noStrike">
              <a:latin typeface="Arial"/>
            </a:endParaRPr>
          </a:p>
          <a:p>
            <a:pPr algn="ctr">
              <a:lnSpc>
                <a:spcPct val="100000"/>
              </a:lnSpc>
            </a:pPr>
            <a:r>
              <a:rPr b="1" lang="es-CO" sz="1600" spc="-1" strike="noStrike">
                <a:solidFill>
                  <a:srgbClr val="ffffff"/>
                </a:solidFill>
                <a:latin typeface="Calibri"/>
              </a:rPr>
              <a:t>Estudiante</a:t>
            </a:r>
            <a:endParaRPr b="0" lang="en-US" sz="1600" spc="-1" strike="noStrike">
              <a:latin typeface="Arial"/>
            </a:endParaRPr>
          </a:p>
          <a:p>
            <a:pPr algn="ctr">
              <a:lnSpc>
                <a:spcPct val="100000"/>
              </a:lnSpc>
            </a:pPr>
            <a:r>
              <a:rPr b="1" lang="es-CO" sz="1600" spc="-1" strike="noStrike">
                <a:solidFill>
                  <a:srgbClr val="ffffff"/>
                </a:solidFill>
                <a:latin typeface="Calibri"/>
              </a:rPr>
              <a:t>Ingeniería Química </a:t>
            </a:r>
            <a:endParaRPr b="0" lang="en-US" sz="1600" spc="-1" strike="noStrike">
              <a:latin typeface="Arial"/>
            </a:endParaRPr>
          </a:p>
          <a:p>
            <a:pPr algn="ctr">
              <a:lnSpc>
                <a:spcPct val="100000"/>
              </a:lnSpc>
            </a:pPr>
            <a:r>
              <a:rPr b="1" lang="es-CO" sz="1600" spc="-1" strike="noStrike">
                <a:solidFill>
                  <a:srgbClr val="ffffff"/>
                </a:solidFill>
                <a:latin typeface="Calibri"/>
              </a:rPr>
              <a:t>U.Nacional</a:t>
            </a:r>
            <a:endParaRPr b="0" lang="en-US" sz="1600" spc="-1" strike="noStrike">
              <a:latin typeface="Arial"/>
            </a:endParaRPr>
          </a:p>
          <a:p>
            <a:pPr algn="ctr">
              <a:lnSpc>
                <a:spcPct val="100000"/>
              </a:lnSpc>
            </a:pPr>
            <a:r>
              <a:rPr b="1" lang="es-CO" sz="1600" spc="-1" strike="noStrike">
                <a:solidFill>
                  <a:srgbClr val="ffffff"/>
                </a:solidFill>
                <a:latin typeface="Calibri"/>
              </a:rPr>
              <a:t>dsmedinad@unal.edu.co</a:t>
            </a:r>
            <a:endParaRPr b="0" lang="en-US" sz="1600" spc="-1" strike="noStrike">
              <a:latin typeface="Arial"/>
            </a:endParaRPr>
          </a:p>
        </p:txBody>
      </p:sp>
      <p:sp>
        <p:nvSpPr>
          <p:cNvPr id="103" name="CustomShape 7"/>
          <p:cNvSpPr/>
          <p:nvPr/>
        </p:nvSpPr>
        <p:spPr>
          <a:xfrm>
            <a:off x="7517160" y="2017080"/>
            <a:ext cx="3221640" cy="1307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s-CO" sz="1600" spc="-1" strike="noStrike">
                <a:solidFill>
                  <a:srgbClr val="ffffff"/>
                </a:solidFill>
                <a:latin typeface="Calibri"/>
              </a:rPr>
              <a:t>Edison J. Yepes S. </a:t>
            </a:r>
            <a:endParaRPr b="0" lang="en-US" sz="1600" spc="-1" strike="noStrike">
              <a:latin typeface="Arial"/>
            </a:endParaRPr>
          </a:p>
          <a:p>
            <a:pPr algn="ctr">
              <a:lnSpc>
                <a:spcPct val="100000"/>
              </a:lnSpc>
            </a:pPr>
            <a:r>
              <a:rPr b="1" lang="es-CO" sz="1600" spc="-1" strike="noStrike">
                <a:solidFill>
                  <a:srgbClr val="ffffff"/>
                </a:solidFill>
                <a:latin typeface="Calibri"/>
              </a:rPr>
              <a:t>Ingeniero de software</a:t>
            </a:r>
            <a:endParaRPr b="0" lang="en-US" sz="1600" spc="-1" strike="noStrike">
              <a:latin typeface="Arial"/>
            </a:endParaRPr>
          </a:p>
          <a:p>
            <a:pPr algn="ctr">
              <a:lnSpc>
                <a:spcPct val="100000"/>
              </a:lnSpc>
            </a:pPr>
            <a:r>
              <a:rPr b="1" lang="es-CO" sz="1600" spc="-1" strike="noStrike">
                <a:solidFill>
                  <a:srgbClr val="ffffff"/>
                </a:solidFill>
                <a:latin typeface="Calibri"/>
              </a:rPr>
              <a:t>Data Engineer</a:t>
            </a:r>
            <a:endParaRPr b="0" lang="en-US" sz="1600" spc="-1" strike="noStrike">
              <a:latin typeface="Arial"/>
            </a:endParaRPr>
          </a:p>
          <a:p>
            <a:pPr algn="ctr">
              <a:lnSpc>
                <a:spcPct val="100000"/>
              </a:lnSpc>
            </a:pPr>
            <a:r>
              <a:rPr b="1" lang="es-CO" sz="1600" spc="-1" strike="noStrike">
                <a:solidFill>
                  <a:srgbClr val="ffffff"/>
                </a:solidFill>
                <a:latin typeface="Calibri"/>
              </a:rPr>
              <a:t>PLATZI</a:t>
            </a:r>
            <a:endParaRPr b="0" lang="en-US" sz="1600" spc="-1" strike="noStrike">
              <a:latin typeface="Arial"/>
            </a:endParaRPr>
          </a:p>
          <a:p>
            <a:pPr algn="ctr">
              <a:lnSpc>
                <a:spcPct val="100000"/>
              </a:lnSpc>
            </a:pPr>
            <a:r>
              <a:rPr b="1" lang="es-CO" sz="1600" spc="-1" strike="noStrike">
                <a:solidFill>
                  <a:srgbClr val="ffffff"/>
                </a:solidFill>
                <a:latin typeface="Calibri"/>
              </a:rPr>
              <a:t>edisonyepes@outlook.com</a:t>
            </a:r>
            <a:endParaRPr b="0" lang="en-US" sz="1600" spc="-1" strike="noStrike">
              <a:latin typeface="Arial"/>
            </a:endParaRPr>
          </a:p>
        </p:txBody>
      </p:sp>
      <p:sp>
        <p:nvSpPr>
          <p:cNvPr id="104" name="CustomShape 8"/>
          <p:cNvSpPr/>
          <p:nvPr/>
        </p:nvSpPr>
        <p:spPr>
          <a:xfrm>
            <a:off x="2503440" y="3696840"/>
            <a:ext cx="3255120" cy="1307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s-CO" sz="1600" spc="-1" strike="noStrike">
                <a:solidFill>
                  <a:srgbClr val="ffffff"/>
                </a:solidFill>
                <a:latin typeface="Calibri"/>
              </a:rPr>
              <a:t>Manuel Vásquez Garcia</a:t>
            </a:r>
            <a:endParaRPr b="0" lang="en-US" sz="1600" spc="-1" strike="noStrike">
              <a:latin typeface="Arial"/>
            </a:endParaRPr>
          </a:p>
          <a:p>
            <a:pPr algn="ctr">
              <a:lnSpc>
                <a:spcPct val="100000"/>
              </a:lnSpc>
            </a:pPr>
            <a:r>
              <a:rPr b="1" lang="es-CO" sz="1600" spc="-1" strike="noStrike">
                <a:solidFill>
                  <a:srgbClr val="ffffff"/>
                </a:solidFill>
                <a:latin typeface="Calibri"/>
              </a:rPr>
              <a:t>Estudiante</a:t>
            </a:r>
            <a:endParaRPr b="0" lang="en-US" sz="1600" spc="-1" strike="noStrike">
              <a:latin typeface="Arial"/>
            </a:endParaRPr>
          </a:p>
          <a:p>
            <a:pPr algn="ctr">
              <a:lnSpc>
                <a:spcPct val="100000"/>
              </a:lnSpc>
            </a:pPr>
            <a:r>
              <a:rPr b="1" lang="es-CO" sz="1600" spc="-1" strike="noStrike">
                <a:solidFill>
                  <a:srgbClr val="ffffff"/>
                </a:solidFill>
                <a:latin typeface="Calibri"/>
              </a:rPr>
              <a:t>Ciencias Políticas</a:t>
            </a:r>
            <a:endParaRPr b="0" lang="en-US" sz="1600" spc="-1" strike="noStrike">
              <a:latin typeface="Arial"/>
            </a:endParaRPr>
          </a:p>
          <a:p>
            <a:pPr algn="ctr">
              <a:lnSpc>
                <a:spcPct val="100000"/>
              </a:lnSpc>
            </a:pPr>
            <a:r>
              <a:rPr b="1" lang="es-CO" sz="1600" spc="-1" strike="noStrike">
                <a:solidFill>
                  <a:srgbClr val="ffffff"/>
                </a:solidFill>
                <a:latin typeface="Calibri"/>
              </a:rPr>
              <a:t>U. EAFIT</a:t>
            </a:r>
            <a:endParaRPr b="0" lang="en-US" sz="1600" spc="-1" strike="noStrike">
              <a:latin typeface="Arial"/>
            </a:endParaRPr>
          </a:p>
          <a:p>
            <a:pPr algn="ctr">
              <a:lnSpc>
                <a:spcPct val="100000"/>
              </a:lnSpc>
            </a:pPr>
            <a:r>
              <a:rPr b="1" lang="es-CO" sz="1600" spc="-1" strike="noStrike">
                <a:solidFill>
                  <a:srgbClr val="ffffff"/>
                </a:solidFill>
                <a:latin typeface="Calibri"/>
              </a:rPr>
              <a:t>manuelvg1001@gmail.com</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1222200" y="1676520"/>
            <a:ext cx="201600" cy="615240"/>
          </a:xfrm>
          <a:prstGeom prst="rect">
            <a:avLst/>
          </a:prstGeom>
          <a:noFill/>
          <a:ln>
            <a:noFill/>
          </a:ln>
        </p:spPr>
        <p:style>
          <a:lnRef idx="0"/>
          <a:fillRef idx="0"/>
          <a:effectRef idx="0"/>
          <a:fontRef idx="minor"/>
        </p:style>
      </p:sp>
      <p:sp>
        <p:nvSpPr>
          <p:cNvPr id="106" name="CustomShape 2"/>
          <p:cNvSpPr/>
          <p:nvPr/>
        </p:nvSpPr>
        <p:spPr>
          <a:xfrm>
            <a:off x="2168280" y="186120"/>
            <a:ext cx="8019360" cy="772200"/>
          </a:xfrm>
          <a:prstGeom prst="rect">
            <a:avLst/>
          </a:prstGeom>
          <a:noFill/>
          <a:ln>
            <a:noFill/>
          </a:ln>
        </p:spPr>
        <p:style>
          <a:lnRef idx="0"/>
          <a:fillRef idx="0"/>
          <a:effectRef idx="0"/>
          <a:fontRef idx="minor"/>
        </p:style>
        <p:txBody>
          <a:bodyPr lIns="122040" rIns="122040" tIns="122040" bIns="122040">
            <a:spAutoFit/>
          </a:bodyPr>
          <a:p>
            <a:pPr>
              <a:lnSpc>
                <a:spcPct val="100000"/>
              </a:lnSpc>
            </a:pPr>
            <a:r>
              <a:rPr b="1" lang="en" sz="3470" spc="-1" strike="noStrike">
                <a:solidFill>
                  <a:srgbClr val="191345"/>
                </a:solidFill>
                <a:latin typeface="Open Sans"/>
                <a:ea typeface="Open Sans"/>
              </a:rPr>
              <a:t>4P’s</a:t>
            </a:r>
            <a:endParaRPr b="0" lang="en-US" sz="3470" spc="-1" strike="noStrike">
              <a:latin typeface="Arial"/>
            </a:endParaRPr>
          </a:p>
        </p:txBody>
      </p:sp>
      <p:sp>
        <p:nvSpPr>
          <p:cNvPr id="107" name="CustomShape 3"/>
          <p:cNvSpPr/>
          <p:nvPr/>
        </p:nvSpPr>
        <p:spPr>
          <a:xfrm>
            <a:off x="262440" y="1181160"/>
            <a:ext cx="11597400" cy="841680"/>
          </a:xfrm>
          <a:prstGeom prst="rect">
            <a:avLst/>
          </a:prstGeom>
          <a:noFill/>
          <a:ln w="9360">
            <a:solidFill>
              <a:srgbClr val="666666"/>
            </a:solidFill>
            <a:round/>
          </a:ln>
        </p:spPr>
        <p:style>
          <a:lnRef idx="0"/>
          <a:fillRef idx="0"/>
          <a:effectRef idx="0"/>
          <a:fontRef idx="minor"/>
        </p:style>
        <p:txBody>
          <a:bodyPr lIns="128160" rIns="128160" tIns="320040" bIns="128160" anchor="ctr">
            <a:noAutofit/>
          </a:bodyPr>
          <a:p>
            <a:pPr>
              <a:lnSpc>
                <a:spcPct val="100000"/>
              </a:lnSpc>
              <a:spcAft>
                <a:spcPts val="533"/>
              </a:spcAft>
            </a:pPr>
            <a:r>
              <a:rPr b="0" i="1" lang="en" sz="1200" spc="-1" strike="noStrike">
                <a:solidFill>
                  <a:srgbClr val="434343"/>
                </a:solidFill>
                <a:latin typeface="Helvetica Neue"/>
                <a:ea typeface="Helvetica Neue"/>
              </a:rPr>
              <a:t>What’s the pain? Who does the impact? And when does it happen?</a:t>
            </a:r>
            <a:endParaRPr b="0" lang="en-US" sz="1200" spc="-1" strike="noStrike">
              <a:latin typeface="Arial"/>
            </a:endParaRPr>
          </a:p>
          <a:p>
            <a:pPr>
              <a:lnSpc>
                <a:spcPct val="100000"/>
              </a:lnSpc>
              <a:spcAft>
                <a:spcPts val="533"/>
              </a:spcAft>
            </a:pPr>
            <a:r>
              <a:rPr b="0" i="1" lang="es-CO" sz="1200" spc="-1" strike="noStrike">
                <a:solidFill>
                  <a:srgbClr val="434343"/>
                </a:solidFill>
                <a:latin typeface="Helvetica Neue"/>
                <a:ea typeface="Helvetica Neue"/>
              </a:rPr>
              <a:t>La empresa no cuenta con un sistema de alertas tempranas que le permita tomar acciones en función de las transacciones Rechazadas, se  tiene la necesidad de conocer si un pedido va ha ser cumplido completo y a tiempo.</a:t>
            </a:r>
            <a:endParaRPr b="0" lang="en-US" sz="1200" spc="-1" strike="noStrike">
              <a:latin typeface="Arial"/>
            </a:endParaRPr>
          </a:p>
        </p:txBody>
      </p:sp>
      <p:sp>
        <p:nvSpPr>
          <p:cNvPr id="108" name="CustomShape 4"/>
          <p:cNvSpPr/>
          <p:nvPr/>
        </p:nvSpPr>
        <p:spPr>
          <a:xfrm>
            <a:off x="262440" y="2246400"/>
            <a:ext cx="11597400" cy="1131120"/>
          </a:xfrm>
          <a:prstGeom prst="rect">
            <a:avLst/>
          </a:prstGeom>
          <a:noFill/>
          <a:ln w="9360">
            <a:solidFill>
              <a:srgbClr val="666666"/>
            </a:solidFill>
            <a:round/>
          </a:ln>
        </p:spPr>
        <p:style>
          <a:lnRef idx="0"/>
          <a:fillRef idx="0"/>
          <a:effectRef idx="0"/>
          <a:fontRef idx="minor"/>
        </p:style>
        <p:txBody>
          <a:bodyPr lIns="128160" rIns="191880" tIns="320040" bIns="60840">
            <a:noAutofit/>
          </a:bodyPr>
          <a:p>
            <a:pPr>
              <a:lnSpc>
                <a:spcPct val="100000"/>
              </a:lnSpc>
              <a:spcAft>
                <a:spcPts val="533"/>
              </a:spcAft>
            </a:pPr>
            <a:r>
              <a:rPr b="0" lang="en" sz="1200" spc="-1" strike="noStrike">
                <a:solidFill>
                  <a:srgbClr val="494949"/>
                </a:solidFill>
                <a:latin typeface="Helvetica Neue"/>
                <a:ea typeface="Helvetica Neue"/>
              </a:rPr>
              <a:t>How much is the gain? Measure the potential impact we will have when solving the problem!</a:t>
            </a:r>
            <a:endParaRPr b="0" lang="en-US" sz="1200" spc="-1" strike="noStrike">
              <a:latin typeface="Arial"/>
            </a:endParaRPr>
          </a:p>
          <a:p>
            <a:pPr>
              <a:lnSpc>
                <a:spcPct val="100000"/>
              </a:lnSpc>
              <a:spcAft>
                <a:spcPts val="533"/>
              </a:spcAft>
            </a:pPr>
            <a:r>
              <a:rPr b="0" lang="es-CO" sz="1200" spc="-1" strike="noStrike">
                <a:solidFill>
                  <a:srgbClr val="494949"/>
                </a:solidFill>
                <a:latin typeface="Helvetica Neue"/>
                <a:ea typeface="Helvetica Neue"/>
              </a:rPr>
              <a:t>Se espera que el modelo de clasificación permita disminuir la cantidad de transacciones rechazadas, disminuyendo costos de operación.  que el segundo modelo permita conocer la probabilidad que una orden pueda ser recibido completo, recibido parcial o finalizado incompleto permitiendo identificar la confiabilidad del proveedor.</a:t>
            </a:r>
            <a:endParaRPr b="0" lang="en-US" sz="1200" spc="-1" strike="noStrike">
              <a:latin typeface="Arial"/>
            </a:endParaRPr>
          </a:p>
        </p:txBody>
      </p:sp>
      <p:sp>
        <p:nvSpPr>
          <p:cNvPr id="109" name="CustomShape 5"/>
          <p:cNvSpPr/>
          <p:nvPr/>
        </p:nvSpPr>
        <p:spPr>
          <a:xfrm>
            <a:off x="209160" y="992880"/>
            <a:ext cx="1284480" cy="335880"/>
          </a:xfrm>
          <a:prstGeom prst="rect">
            <a:avLst/>
          </a:prstGeom>
          <a:solidFill>
            <a:srgbClr val="ffffff"/>
          </a:solidFill>
          <a:ln>
            <a:noFill/>
          </a:ln>
        </p:spPr>
        <p:style>
          <a:lnRef idx="0"/>
          <a:fillRef idx="0"/>
          <a:effectRef idx="0"/>
          <a:fontRef idx="minor"/>
        </p:style>
        <p:txBody>
          <a:bodyPr lIns="30600" rIns="30600" tIns="30600" bIns="30600">
            <a:noAutofit/>
          </a:bodyPr>
          <a:p>
            <a:pPr>
              <a:lnSpc>
                <a:spcPct val="100000"/>
              </a:lnSpc>
            </a:pPr>
            <a:r>
              <a:rPr b="1" lang="en" sz="2270" spc="-1" strike="noStrike">
                <a:solidFill>
                  <a:srgbClr val="222222"/>
                </a:solidFill>
                <a:latin typeface="Helvetica Neue"/>
                <a:ea typeface="Helvetica Neue"/>
              </a:rPr>
              <a:t>Problem</a:t>
            </a:r>
            <a:endParaRPr b="0" lang="en-US" sz="2270" spc="-1" strike="noStrike">
              <a:latin typeface="Arial"/>
            </a:endParaRPr>
          </a:p>
        </p:txBody>
      </p:sp>
      <p:sp>
        <p:nvSpPr>
          <p:cNvPr id="110" name="CustomShape 6"/>
          <p:cNvSpPr/>
          <p:nvPr/>
        </p:nvSpPr>
        <p:spPr>
          <a:xfrm>
            <a:off x="394200" y="3696120"/>
            <a:ext cx="5403240" cy="2948400"/>
          </a:xfrm>
          <a:prstGeom prst="rect">
            <a:avLst/>
          </a:prstGeom>
          <a:noFill/>
          <a:ln w="9360">
            <a:solidFill>
              <a:srgbClr val="666666"/>
            </a:solidFill>
            <a:round/>
          </a:ln>
        </p:spPr>
        <p:style>
          <a:lnRef idx="0"/>
          <a:fillRef idx="0"/>
          <a:effectRef idx="0"/>
          <a:fontRef idx="minor"/>
        </p:style>
        <p:txBody>
          <a:bodyPr lIns="128160" rIns="128160" tIns="320040" bIns="128160">
            <a:noAutofit/>
          </a:bodyPr>
          <a:p>
            <a:pPr marL="609480" indent="-406080">
              <a:lnSpc>
                <a:spcPct val="150000"/>
              </a:lnSpc>
              <a:buClr>
                <a:srgbClr val="494949"/>
              </a:buClr>
              <a:buFont typeface="Helvetica Neue"/>
              <a:buChar char="●"/>
            </a:pPr>
            <a:r>
              <a:rPr b="0" lang="en" sz="1200" spc="-1" strike="noStrike">
                <a:solidFill>
                  <a:srgbClr val="494949"/>
                </a:solidFill>
                <a:latin typeface="Helvetica Neue"/>
                <a:ea typeface="Helvetica Neue"/>
              </a:rPr>
              <a:t>What is the best deliverable? An answer? A dashboard? A model?</a:t>
            </a:r>
            <a:endParaRPr b="0" lang="en-US" sz="1200" spc="-1" strike="noStrike">
              <a:latin typeface="Arial"/>
            </a:endParaRPr>
          </a:p>
          <a:p>
            <a:pPr marL="203040">
              <a:lnSpc>
                <a:spcPct val="150000"/>
              </a:lnSpc>
            </a:pPr>
            <a:r>
              <a:rPr b="0" lang="es-CO" sz="1200" spc="-1" strike="noStrike">
                <a:solidFill>
                  <a:srgbClr val="494949"/>
                </a:solidFill>
                <a:latin typeface="Helvetica Neue"/>
                <a:ea typeface="Helvetica Neue"/>
              </a:rPr>
              <a:t>S</a:t>
            </a:r>
            <a:r>
              <a:rPr b="0" lang="en" sz="1200" spc="-1" strike="noStrike">
                <a:solidFill>
                  <a:srgbClr val="494949"/>
                </a:solidFill>
                <a:latin typeface="Helvetica Neue"/>
                <a:ea typeface="Helvetica Neue"/>
              </a:rPr>
              <a:t>e entregara un modelo de clasificacion que permita alertar cuando una transaccion es candidata a ser rechazada.  </a:t>
            </a:r>
            <a:endParaRPr b="0" lang="en-US" sz="1200" spc="-1" strike="noStrike">
              <a:latin typeface="Arial"/>
            </a:endParaRPr>
          </a:p>
          <a:p>
            <a:pPr marL="203040">
              <a:lnSpc>
                <a:spcPct val="150000"/>
              </a:lnSpc>
            </a:pPr>
            <a:r>
              <a:rPr b="0" lang="es-CO" sz="1200" spc="-1" strike="noStrike">
                <a:solidFill>
                  <a:srgbClr val="494949"/>
                </a:solidFill>
                <a:latin typeface="Helvetica Neue"/>
                <a:ea typeface="Helvetica Neue"/>
              </a:rPr>
              <a:t>S</a:t>
            </a:r>
            <a:r>
              <a:rPr b="0" lang="en" sz="1200" spc="-1" strike="noStrike">
                <a:solidFill>
                  <a:srgbClr val="494949"/>
                </a:solidFill>
                <a:latin typeface="Helvetica Neue"/>
                <a:ea typeface="Helvetica Neue"/>
              </a:rPr>
              <a:t>e presentaran los resultados del modelo con la cantidad y detalles de las ordenes clasificadas a ser rechazadas.</a:t>
            </a:r>
            <a:endParaRPr b="0" lang="en-US" sz="1200" spc="-1" strike="noStrike">
              <a:latin typeface="Arial"/>
            </a:endParaRPr>
          </a:p>
          <a:p>
            <a:pPr marL="431640" indent="-228240">
              <a:lnSpc>
                <a:spcPct val="150000"/>
              </a:lnSpc>
              <a:buClr>
                <a:srgbClr val="494949"/>
              </a:buClr>
              <a:buFont typeface="Arial"/>
              <a:buChar char="•"/>
            </a:pPr>
            <a:r>
              <a:rPr b="0" lang="en" sz="1200" spc="-1" strike="noStrike">
                <a:solidFill>
                  <a:srgbClr val="494949"/>
                </a:solidFill>
                <a:latin typeface="Helvetica Neue"/>
                <a:ea typeface="Helvetica Neue"/>
              </a:rPr>
              <a:t>Se entregara un modelo de clasificacion que muestre la probabilidad que una orden de compra sea recibido completo, recibido parcial finalizado incompleto o cancelada. </a:t>
            </a:r>
            <a:endParaRPr b="0" lang="en-US" sz="1200" spc="-1" strike="noStrike">
              <a:latin typeface="Arial"/>
            </a:endParaRPr>
          </a:p>
        </p:txBody>
      </p:sp>
      <p:sp>
        <p:nvSpPr>
          <p:cNvPr id="111" name="CustomShape 7"/>
          <p:cNvSpPr/>
          <p:nvPr/>
        </p:nvSpPr>
        <p:spPr>
          <a:xfrm>
            <a:off x="233280" y="2078280"/>
            <a:ext cx="1284480" cy="335880"/>
          </a:xfrm>
          <a:prstGeom prst="rect">
            <a:avLst/>
          </a:prstGeom>
          <a:solidFill>
            <a:srgbClr val="ffffff"/>
          </a:solidFill>
          <a:ln>
            <a:noFill/>
          </a:ln>
        </p:spPr>
        <p:style>
          <a:lnRef idx="0"/>
          <a:fillRef idx="0"/>
          <a:effectRef idx="0"/>
          <a:fontRef idx="minor"/>
        </p:style>
        <p:txBody>
          <a:bodyPr lIns="30600" rIns="30600" tIns="30600" bIns="30600">
            <a:noAutofit/>
          </a:bodyPr>
          <a:p>
            <a:pPr>
              <a:lnSpc>
                <a:spcPct val="100000"/>
              </a:lnSpc>
            </a:pPr>
            <a:r>
              <a:rPr b="1" lang="en" sz="2270" spc="-1" strike="noStrike">
                <a:solidFill>
                  <a:srgbClr val="222222"/>
                </a:solidFill>
                <a:latin typeface="Helvetica Neue"/>
                <a:ea typeface="Helvetica Neue"/>
              </a:rPr>
              <a:t>Potential</a:t>
            </a:r>
            <a:endParaRPr b="0" lang="en-US" sz="2270" spc="-1" strike="noStrike">
              <a:latin typeface="Arial"/>
            </a:endParaRPr>
          </a:p>
        </p:txBody>
      </p:sp>
      <p:sp>
        <p:nvSpPr>
          <p:cNvPr id="112" name="CustomShape 8"/>
          <p:cNvSpPr/>
          <p:nvPr/>
        </p:nvSpPr>
        <p:spPr>
          <a:xfrm>
            <a:off x="209160" y="3507480"/>
            <a:ext cx="1166400" cy="335880"/>
          </a:xfrm>
          <a:prstGeom prst="rect">
            <a:avLst/>
          </a:prstGeom>
          <a:solidFill>
            <a:srgbClr val="ffffff"/>
          </a:solidFill>
          <a:ln>
            <a:noFill/>
          </a:ln>
        </p:spPr>
        <p:style>
          <a:lnRef idx="0"/>
          <a:fillRef idx="0"/>
          <a:effectRef idx="0"/>
          <a:fontRef idx="minor"/>
        </p:style>
        <p:txBody>
          <a:bodyPr lIns="30600" rIns="30600" tIns="30600" bIns="30600">
            <a:noAutofit/>
          </a:bodyPr>
          <a:p>
            <a:pPr>
              <a:lnSpc>
                <a:spcPct val="100000"/>
              </a:lnSpc>
            </a:pPr>
            <a:r>
              <a:rPr b="1" lang="en" sz="2270" spc="-1" strike="noStrike">
                <a:solidFill>
                  <a:srgbClr val="222222"/>
                </a:solidFill>
                <a:latin typeface="Helvetica Neue"/>
                <a:ea typeface="Helvetica Neue"/>
              </a:rPr>
              <a:t>Product</a:t>
            </a:r>
            <a:endParaRPr b="0" lang="en-US" sz="2270" spc="-1" strike="noStrike">
              <a:latin typeface="Arial"/>
            </a:endParaRPr>
          </a:p>
        </p:txBody>
      </p:sp>
      <p:sp>
        <p:nvSpPr>
          <p:cNvPr id="113" name="CustomShape 9"/>
          <p:cNvSpPr/>
          <p:nvPr/>
        </p:nvSpPr>
        <p:spPr>
          <a:xfrm>
            <a:off x="6008040" y="3696120"/>
            <a:ext cx="5702400" cy="2948400"/>
          </a:xfrm>
          <a:prstGeom prst="rect">
            <a:avLst/>
          </a:prstGeom>
          <a:noFill/>
          <a:ln w="9360">
            <a:solidFill>
              <a:srgbClr val="666666"/>
            </a:solidFill>
            <a:round/>
          </a:ln>
        </p:spPr>
        <p:style>
          <a:lnRef idx="0"/>
          <a:fillRef idx="0"/>
          <a:effectRef idx="0"/>
          <a:fontRef idx="minor"/>
        </p:style>
        <p:txBody>
          <a:bodyPr lIns="128160" rIns="128160" tIns="320040" bIns="128160">
            <a:noAutofit/>
          </a:bodyPr>
          <a:p>
            <a:pPr marL="304920" indent="-228240">
              <a:lnSpc>
                <a:spcPct val="150000"/>
              </a:lnSpc>
              <a:buClr>
                <a:srgbClr val="494949"/>
              </a:buClr>
              <a:buFont typeface="Helvetica Neue"/>
              <a:buChar char="●"/>
            </a:pPr>
            <a:r>
              <a:rPr b="0" lang="en" sz="1200" spc="-1" strike="noStrike">
                <a:solidFill>
                  <a:srgbClr val="494949"/>
                </a:solidFill>
                <a:latin typeface="Helvetica Neue"/>
                <a:ea typeface="Helvetica Neue"/>
              </a:rPr>
              <a:t>And now what? What can be attacked fast? Be purposeful and always delivered with a layer of intelligence.</a:t>
            </a:r>
            <a:endParaRPr b="0" lang="en-US" sz="1200" spc="-1" strike="noStrike">
              <a:latin typeface="Arial"/>
            </a:endParaRPr>
          </a:p>
          <a:p>
            <a:pPr marL="76320">
              <a:lnSpc>
                <a:spcPct val="150000"/>
              </a:lnSpc>
            </a:pPr>
            <a:r>
              <a:rPr b="0" lang="en" sz="1200" spc="-1" strike="noStrike">
                <a:solidFill>
                  <a:srgbClr val="494949"/>
                </a:solidFill>
                <a:latin typeface="Helvetica Neue"/>
                <a:ea typeface="Helvetica Neue"/>
              </a:rPr>
              <a:t>Realizar  modelos de Machine learning para la clasificacion de las ordenes de compra y tomar acciones tempranas. </a:t>
            </a:r>
            <a:endParaRPr b="0" lang="en-US" sz="1200" spc="-1" strike="noStrike">
              <a:latin typeface="Arial"/>
            </a:endParaRPr>
          </a:p>
        </p:txBody>
      </p:sp>
      <p:sp>
        <p:nvSpPr>
          <p:cNvPr id="114" name="CustomShape 10"/>
          <p:cNvSpPr/>
          <p:nvPr/>
        </p:nvSpPr>
        <p:spPr>
          <a:xfrm>
            <a:off x="5892840" y="3507480"/>
            <a:ext cx="1413000" cy="335880"/>
          </a:xfrm>
          <a:prstGeom prst="rect">
            <a:avLst/>
          </a:prstGeom>
          <a:solidFill>
            <a:srgbClr val="ffffff"/>
          </a:solidFill>
          <a:ln>
            <a:noFill/>
          </a:ln>
        </p:spPr>
        <p:style>
          <a:lnRef idx="0"/>
          <a:fillRef idx="0"/>
          <a:effectRef idx="0"/>
          <a:fontRef idx="minor"/>
        </p:style>
        <p:txBody>
          <a:bodyPr lIns="30600" rIns="30600" tIns="30600" bIns="30600">
            <a:noAutofit/>
          </a:bodyPr>
          <a:p>
            <a:pPr>
              <a:lnSpc>
                <a:spcPct val="100000"/>
              </a:lnSpc>
            </a:pPr>
            <a:r>
              <a:rPr b="1" lang="en" sz="2270" spc="-1" strike="noStrike">
                <a:solidFill>
                  <a:srgbClr val="222222"/>
                </a:solidFill>
                <a:latin typeface="Helvetica Neue"/>
                <a:ea typeface="Helvetica Neue"/>
              </a:rPr>
              <a:t>Proposal</a:t>
            </a:r>
            <a:endParaRPr b="0" lang="en-US" sz="2270" spc="-1" strike="noStrike">
              <a:latin typeface="Arial"/>
            </a:endParaRPr>
          </a:p>
        </p:txBody>
      </p:sp>
      <p:pic>
        <p:nvPicPr>
          <p:cNvPr id="115" name="Imagen 9" descr=""/>
          <p:cNvPicPr/>
          <p:nvPr/>
        </p:nvPicPr>
        <p:blipFill>
          <a:blip r:embed="rId1"/>
          <a:stretch/>
        </p:blipFill>
        <p:spPr>
          <a:xfrm>
            <a:off x="-488160" y="-408600"/>
            <a:ext cx="2787120" cy="1869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Imagen 9" descr=""/>
          <p:cNvPicPr/>
          <p:nvPr/>
        </p:nvPicPr>
        <p:blipFill>
          <a:blip r:embed="rId1"/>
          <a:stretch/>
        </p:blipFill>
        <p:spPr>
          <a:xfrm>
            <a:off x="-488160" y="-408600"/>
            <a:ext cx="2787120" cy="1869480"/>
          </a:xfrm>
          <a:prstGeom prst="rect">
            <a:avLst/>
          </a:prstGeom>
          <a:ln>
            <a:noFill/>
          </a:ln>
        </p:spPr>
      </p:pic>
      <p:pic>
        <p:nvPicPr>
          <p:cNvPr id="117" name="Imagen 10" descr=""/>
          <p:cNvPicPr/>
          <p:nvPr/>
        </p:nvPicPr>
        <p:blipFill>
          <a:blip r:embed="rId2"/>
          <a:stretch/>
        </p:blipFill>
        <p:spPr>
          <a:xfrm>
            <a:off x="0" y="4078800"/>
            <a:ext cx="12191760" cy="3079800"/>
          </a:xfrm>
          <a:prstGeom prst="rect">
            <a:avLst/>
          </a:prstGeom>
          <a:ln>
            <a:noFill/>
          </a:ln>
        </p:spPr>
      </p:pic>
      <p:sp>
        <p:nvSpPr>
          <p:cNvPr id="118" name="CustomShape 1"/>
          <p:cNvSpPr/>
          <p:nvPr/>
        </p:nvSpPr>
        <p:spPr>
          <a:xfrm>
            <a:off x="1901160" y="233640"/>
            <a:ext cx="6014520" cy="5792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 sz="2600" spc="-1" strike="noStrike">
                <a:solidFill>
                  <a:srgbClr val="263169"/>
                </a:solidFill>
                <a:latin typeface="Open Sans"/>
                <a:ea typeface="Open Sans"/>
              </a:rPr>
              <a:t>Baseline</a:t>
            </a:r>
            <a:endParaRPr b="0" lang="en-US" sz="2600" spc="-1" strike="noStrike">
              <a:latin typeface="Arial"/>
            </a:endParaRPr>
          </a:p>
        </p:txBody>
      </p:sp>
      <p:sp>
        <p:nvSpPr>
          <p:cNvPr id="119" name="CustomShape 2"/>
          <p:cNvSpPr/>
          <p:nvPr/>
        </p:nvSpPr>
        <p:spPr>
          <a:xfrm>
            <a:off x="7142760" y="2913840"/>
            <a:ext cx="2190960" cy="1230120"/>
          </a:xfrm>
          <a:prstGeom prst="rect">
            <a:avLst/>
          </a:prstGeom>
          <a:ln/>
        </p:spPr>
        <p:style>
          <a:lnRef idx="2">
            <a:schemeClr val="accent1">
              <a:shade val="50000"/>
            </a:schemeClr>
          </a:lnRef>
          <a:fillRef idx="1">
            <a:schemeClr val="accent1"/>
          </a:fillRef>
          <a:effectRef idx="0">
            <a:schemeClr val="accent1"/>
          </a:effectRef>
          <a:fontRef idx="minor"/>
        </p:style>
      </p:sp>
      <p:sp>
        <p:nvSpPr>
          <p:cNvPr id="120" name="CustomShape 3"/>
          <p:cNvSpPr/>
          <p:nvPr/>
        </p:nvSpPr>
        <p:spPr>
          <a:xfrm>
            <a:off x="3423960" y="1679040"/>
            <a:ext cx="1365480" cy="1279440"/>
          </a:xfrm>
          <a:prstGeom prst="rect">
            <a:avLst/>
          </a:prstGeom>
          <a:ln/>
        </p:spPr>
        <p:style>
          <a:lnRef idx="2">
            <a:schemeClr val="accent1">
              <a:shade val="50000"/>
            </a:schemeClr>
          </a:lnRef>
          <a:fillRef idx="1">
            <a:schemeClr val="accent1"/>
          </a:fillRef>
          <a:effectRef idx="0">
            <a:schemeClr val="accent1"/>
          </a:effectRef>
          <a:fontRef idx="minor"/>
        </p:style>
      </p:sp>
      <p:pic>
        <p:nvPicPr>
          <p:cNvPr id="121" name="Picture 12" descr=""/>
          <p:cNvPicPr/>
          <p:nvPr/>
        </p:nvPicPr>
        <p:blipFill>
          <a:blip r:embed="rId3"/>
          <a:stretch/>
        </p:blipFill>
        <p:spPr>
          <a:xfrm>
            <a:off x="1672560" y="1737720"/>
            <a:ext cx="1094760" cy="882000"/>
          </a:xfrm>
          <a:prstGeom prst="rect">
            <a:avLst/>
          </a:prstGeom>
          <a:ln>
            <a:noFill/>
          </a:ln>
        </p:spPr>
      </p:pic>
      <p:sp>
        <p:nvSpPr>
          <p:cNvPr id="122" name="CustomShape 4"/>
          <p:cNvSpPr/>
          <p:nvPr/>
        </p:nvSpPr>
        <p:spPr>
          <a:xfrm flipV="1">
            <a:off x="2767320" y="2177640"/>
            <a:ext cx="65628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3" name="CustomShape 5"/>
          <p:cNvSpPr/>
          <p:nvPr/>
        </p:nvSpPr>
        <p:spPr>
          <a:xfrm>
            <a:off x="3470760" y="1737720"/>
            <a:ext cx="1321920" cy="1307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000" spc="-1" strike="noStrike">
                <a:solidFill>
                  <a:srgbClr val="000000"/>
                </a:solidFill>
                <a:latin typeface="Calibri"/>
              </a:rPr>
              <a:t>Cantidad Pedida</a:t>
            </a:r>
            <a:endParaRPr b="0" lang="en-US" sz="1000" spc="-1" strike="noStrike">
              <a:latin typeface="Arial"/>
            </a:endParaRPr>
          </a:p>
          <a:p>
            <a:pPr>
              <a:lnSpc>
                <a:spcPct val="100000"/>
              </a:lnSpc>
            </a:pPr>
            <a:r>
              <a:rPr b="0" lang="es-CO" sz="1000" spc="-1" strike="noStrike">
                <a:solidFill>
                  <a:srgbClr val="000000"/>
                </a:solidFill>
                <a:latin typeface="Calibri"/>
              </a:rPr>
              <a:t>Precio Unitario</a:t>
            </a:r>
            <a:endParaRPr b="0" lang="en-US" sz="1000" spc="-1" strike="noStrike">
              <a:latin typeface="Arial"/>
            </a:endParaRPr>
          </a:p>
          <a:p>
            <a:pPr>
              <a:lnSpc>
                <a:spcPct val="100000"/>
              </a:lnSpc>
            </a:pPr>
            <a:r>
              <a:rPr b="0" lang="es-CO" sz="1000" spc="-1" strike="noStrike">
                <a:solidFill>
                  <a:srgbClr val="000000"/>
                </a:solidFill>
                <a:latin typeface="Calibri"/>
              </a:rPr>
              <a:t>Total Iva</a:t>
            </a:r>
            <a:endParaRPr b="0" lang="en-US" sz="1000" spc="-1" strike="noStrike">
              <a:latin typeface="Arial"/>
            </a:endParaRPr>
          </a:p>
          <a:p>
            <a:pPr>
              <a:lnSpc>
                <a:spcPct val="100000"/>
              </a:lnSpc>
            </a:pPr>
            <a:r>
              <a:rPr b="0" lang="es-CO" sz="1000" spc="-1" strike="noStrike">
                <a:solidFill>
                  <a:srgbClr val="000000"/>
                </a:solidFill>
                <a:latin typeface="Calibri"/>
              </a:rPr>
              <a:t>Días Transcurridos</a:t>
            </a:r>
            <a:endParaRPr b="0" lang="en-US" sz="1000" spc="-1" strike="noStrike">
              <a:latin typeface="Arial"/>
            </a:endParaRPr>
          </a:p>
          <a:p>
            <a:pPr>
              <a:lnSpc>
                <a:spcPct val="100000"/>
              </a:lnSpc>
            </a:pPr>
            <a:r>
              <a:rPr b="0" lang="es-CO" sz="1000" spc="-1" strike="noStrike">
                <a:solidFill>
                  <a:srgbClr val="000000"/>
                </a:solidFill>
                <a:latin typeface="Calibri"/>
              </a:rPr>
              <a:t>Categoría</a:t>
            </a:r>
            <a:endParaRPr b="0" lang="en-US" sz="1000" spc="-1" strike="noStrike">
              <a:latin typeface="Arial"/>
            </a:endParaRPr>
          </a:p>
          <a:p>
            <a:pPr>
              <a:lnSpc>
                <a:spcPct val="100000"/>
              </a:lnSpc>
            </a:pPr>
            <a:r>
              <a:rPr b="0" lang="es-CO" sz="1000" spc="-1" strike="noStrike">
                <a:solidFill>
                  <a:srgbClr val="000000"/>
                </a:solidFill>
                <a:latin typeface="Calibri"/>
              </a:rPr>
              <a:t>Proveedor</a:t>
            </a:r>
            <a:endParaRPr b="0" lang="en-US" sz="1000" spc="-1" strike="noStrike">
              <a:latin typeface="Arial"/>
            </a:endParaRPr>
          </a:p>
          <a:p>
            <a:pPr>
              <a:lnSpc>
                <a:spcPct val="100000"/>
              </a:lnSpc>
            </a:pPr>
            <a:r>
              <a:rPr b="0" lang="es-CO" sz="1000" spc="-1" strike="noStrike">
                <a:solidFill>
                  <a:srgbClr val="000000"/>
                </a:solidFill>
                <a:latin typeface="Calibri"/>
              </a:rPr>
              <a:t>Dirección Pedido</a:t>
            </a:r>
            <a:endParaRPr b="0" lang="en-US" sz="1000" spc="-1" strike="noStrike">
              <a:latin typeface="Arial"/>
            </a:endParaRPr>
          </a:p>
        </p:txBody>
      </p:sp>
      <p:sp>
        <p:nvSpPr>
          <p:cNvPr id="124" name="CustomShape 6"/>
          <p:cNvSpPr/>
          <p:nvPr/>
        </p:nvSpPr>
        <p:spPr>
          <a:xfrm>
            <a:off x="2823840" y="1867320"/>
            <a:ext cx="4449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s-CO" sz="1800" spc="-1" strike="noStrike">
                <a:solidFill>
                  <a:srgbClr val="000000"/>
                </a:solidFill>
                <a:latin typeface="Calibri"/>
              </a:rPr>
              <a:t>oc</a:t>
            </a:r>
            <a:endParaRPr b="0" lang="en-US" sz="1800" spc="-1" strike="noStrike">
              <a:latin typeface="Arial"/>
            </a:endParaRPr>
          </a:p>
        </p:txBody>
      </p:sp>
      <p:sp>
        <p:nvSpPr>
          <p:cNvPr id="125" name="CustomShape 7"/>
          <p:cNvSpPr/>
          <p:nvPr/>
        </p:nvSpPr>
        <p:spPr>
          <a:xfrm flipV="1">
            <a:off x="4746240" y="2148480"/>
            <a:ext cx="65628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6" name="CustomShape 8"/>
          <p:cNvSpPr/>
          <p:nvPr/>
        </p:nvSpPr>
        <p:spPr>
          <a:xfrm>
            <a:off x="5429160" y="1679040"/>
            <a:ext cx="1365480" cy="940680"/>
          </a:xfrm>
          <a:prstGeom prst="rect">
            <a:avLst/>
          </a:prstGeom>
          <a:ln/>
        </p:spPr>
        <p:style>
          <a:lnRef idx="2">
            <a:schemeClr val="accent1">
              <a:shade val="50000"/>
            </a:schemeClr>
          </a:lnRef>
          <a:fillRef idx="1">
            <a:schemeClr val="accent1"/>
          </a:fillRef>
          <a:effectRef idx="0">
            <a:schemeClr val="accent1"/>
          </a:effectRef>
          <a:fontRef idx="minor"/>
        </p:style>
      </p:sp>
      <p:sp>
        <p:nvSpPr>
          <p:cNvPr id="127" name="CustomShape 9"/>
          <p:cNvSpPr/>
          <p:nvPr/>
        </p:nvSpPr>
        <p:spPr>
          <a:xfrm>
            <a:off x="5446440" y="1891440"/>
            <a:ext cx="1321920" cy="546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CO" sz="1000" spc="-1" strike="noStrike">
                <a:solidFill>
                  <a:srgbClr val="000000"/>
                </a:solidFill>
                <a:latin typeface="Calibri"/>
              </a:rPr>
              <a:t>Modelo de clasificación binaria</a:t>
            </a:r>
            <a:endParaRPr b="0" lang="en-US" sz="1000" spc="-1" strike="noStrike">
              <a:latin typeface="Arial"/>
            </a:endParaRPr>
          </a:p>
        </p:txBody>
      </p:sp>
      <p:sp>
        <p:nvSpPr>
          <p:cNvPr id="128" name="CustomShape 10"/>
          <p:cNvSpPr/>
          <p:nvPr/>
        </p:nvSpPr>
        <p:spPr>
          <a:xfrm flipV="1">
            <a:off x="6795000" y="2134080"/>
            <a:ext cx="65628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9" name="CustomShape 11"/>
          <p:cNvSpPr/>
          <p:nvPr/>
        </p:nvSpPr>
        <p:spPr>
          <a:xfrm>
            <a:off x="7458840" y="1679040"/>
            <a:ext cx="1365480" cy="940680"/>
          </a:xfrm>
          <a:prstGeom prst="rect">
            <a:avLst/>
          </a:prstGeom>
          <a:ln/>
        </p:spPr>
        <p:style>
          <a:lnRef idx="2">
            <a:schemeClr val="accent1">
              <a:shade val="50000"/>
            </a:schemeClr>
          </a:lnRef>
          <a:fillRef idx="1">
            <a:schemeClr val="accent1"/>
          </a:fillRef>
          <a:effectRef idx="0">
            <a:schemeClr val="accent1"/>
          </a:effectRef>
          <a:fontRef idx="minor"/>
        </p:style>
      </p:sp>
      <p:sp>
        <p:nvSpPr>
          <p:cNvPr id="130" name="CustomShape 12"/>
          <p:cNvSpPr/>
          <p:nvPr/>
        </p:nvSpPr>
        <p:spPr>
          <a:xfrm>
            <a:off x="7432560" y="1749600"/>
            <a:ext cx="139176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s-CO" sz="1000" spc="-1" strike="noStrike">
                <a:solidFill>
                  <a:srgbClr val="000000"/>
                </a:solidFill>
                <a:latin typeface="Calibri"/>
              </a:rPr>
              <a:t>1 si la OC será rechazada</a:t>
            </a:r>
            <a:endParaRPr b="0" lang="en-US" sz="1000" spc="-1" strike="noStrike">
              <a:latin typeface="Arial"/>
            </a:endParaRPr>
          </a:p>
          <a:p>
            <a:pPr algn="ctr">
              <a:lnSpc>
                <a:spcPct val="100000"/>
              </a:lnSpc>
            </a:pPr>
            <a:r>
              <a:rPr b="0" lang="es-CO" sz="1000" spc="-1" strike="noStrike">
                <a:solidFill>
                  <a:srgbClr val="000000"/>
                </a:solidFill>
                <a:latin typeface="Calibri"/>
              </a:rPr>
              <a:t>0 en los otros estados</a:t>
            </a:r>
            <a:endParaRPr b="0" lang="en-US" sz="1000" spc="-1" strike="noStrike">
              <a:latin typeface="Arial"/>
            </a:endParaRPr>
          </a:p>
        </p:txBody>
      </p:sp>
      <p:sp>
        <p:nvSpPr>
          <p:cNvPr id="131" name="CustomShape 13"/>
          <p:cNvSpPr/>
          <p:nvPr/>
        </p:nvSpPr>
        <p:spPr>
          <a:xfrm>
            <a:off x="1692000" y="2769480"/>
            <a:ext cx="10558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s-CO" sz="1800" spc="-1" strike="noStrike">
                <a:solidFill>
                  <a:srgbClr val="000000"/>
                </a:solidFill>
                <a:latin typeface="Calibri"/>
              </a:rPr>
              <a:t>Cliente </a:t>
            </a:r>
            <a:endParaRPr b="0" lang="en-US" sz="1800" spc="-1" strike="noStrike">
              <a:latin typeface="Arial"/>
            </a:endParaRPr>
          </a:p>
        </p:txBody>
      </p:sp>
      <p:sp>
        <p:nvSpPr>
          <p:cNvPr id="132" name="CustomShape 14"/>
          <p:cNvSpPr/>
          <p:nvPr/>
        </p:nvSpPr>
        <p:spPr>
          <a:xfrm>
            <a:off x="7142760" y="2959200"/>
            <a:ext cx="2048400" cy="1155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s-CO" sz="1000" spc="-1" strike="noStrike">
                <a:solidFill>
                  <a:srgbClr val="000000"/>
                </a:solidFill>
                <a:latin typeface="Calibri"/>
              </a:rPr>
              <a:t>De los Pedidos Aprobados</a:t>
            </a:r>
            <a:endParaRPr b="0" lang="en-US" sz="1000" spc="-1" strike="noStrike">
              <a:latin typeface="Arial"/>
            </a:endParaRPr>
          </a:p>
          <a:p>
            <a:pPr marL="171360" indent="-171000" algn="ctr">
              <a:lnSpc>
                <a:spcPct val="100000"/>
              </a:lnSpc>
              <a:buClr>
                <a:srgbClr val="000000"/>
              </a:buClr>
              <a:buFont typeface="Arial"/>
              <a:buChar char="•"/>
            </a:pPr>
            <a:r>
              <a:rPr b="0" lang="es-CO" sz="1000" spc="-1" strike="noStrike">
                <a:solidFill>
                  <a:srgbClr val="000000"/>
                </a:solidFill>
                <a:latin typeface="Calibri"/>
              </a:rPr>
              <a:t>%proba de recibido completo</a:t>
            </a:r>
            <a:endParaRPr b="0" lang="en-US" sz="1000" spc="-1" strike="noStrike">
              <a:latin typeface="Arial"/>
            </a:endParaRPr>
          </a:p>
          <a:p>
            <a:pPr marL="171360" indent="-171000" algn="ctr">
              <a:lnSpc>
                <a:spcPct val="100000"/>
              </a:lnSpc>
              <a:buClr>
                <a:srgbClr val="000000"/>
              </a:buClr>
              <a:buFont typeface="Arial"/>
              <a:buChar char="•"/>
            </a:pPr>
            <a:r>
              <a:rPr b="0" lang="es-CO" sz="1000" spc="-1" strike="noStrike">
                <a:solidFill>
                  <a:srgbClr val="000000"/>
                </a:solidFill>
                <a:latin typeface="Calibri"/>
              </a:rPr>
              <a:t>%proba de recibido parcial</a:t>
            </a:r>
            <a:endParaRPr b="0" lang="en-US" sz="1000" spc="-1" strike="noStrike">
              <a:latin typeface="Arial"/>
            </a:endParaRPr>
          </a:p>
          <a:p>
            <a:pPr marL="171360" indent="-171000" algn="ctr">
              <a:lnSpc>
                <a:spcPct val="100000"/>
              </a:lnSpc>
              <a:buClr>
                <a:srgbClr val="000000"/>
              </a:buClr>
              <a:buFont typeface="Arial"/>
              <a:buChar char="•"/>
            </a:pPr>
            <a:r>
              <a:rPr b="0" lang="es-CO" sz="1000" spc="-1" strike="noStrike">
                <a:solidFill>
                  <a:srgbClr val="000000"/>
                </a:solidFill>
                <a:latin typeface="Calibri"/>
              </a:rPr>
              <a:t>%proba de finalizado incompleto</a:t>
            </a:r>
            <a:endParaRPr b="0" lang="en-US" sz="1000" spc="-1" strike="noStrike">
              <a:latin typeface="Arial"/>
            </a:endParaRPr>
          </a:p>
          <a:p>
            <a:pPr marL="171360" indent="-171000" algn="ctr">
              <a:lnSpc>
                <a:spcPct val="100000"/>
              </a:lnSpc>
              <a:buClr>
                <a:srgbClr val="000000"/>
              </a:buClr>
              <a:buFont typeface="Arial"/>
              <a:buChar char="•"/>
            </a:pPr>
            <a:r>
              <a:rPr b="0" lang="es-CO" sz="1000" spc="-1" strike="noStrike">
                <a:solidFill>
                  <a:srgbClr val="000000"/>
                </a:solidFill>
                <a:latin typeface="Calibri"/>
              </a:rPr>
              <a:t>% proba de ser cancelada</a:t>
            </a:r>
            <a:endParaRPr b="0" lang="en-US" sz="1000" spc="-1" strike="noStrike">
              <a:latin typeface="Arial"/>
            </a:endParaRPr>
          </a:p>
        </p:txBody>
      </p:sp>
      <p:sp>
        <p:nvSpPr>
          <p:cNvPr id="133" name="CustomShape 15"/>
          <p:cNvSpPr/>
          <p:nvPr/>
        </p:nvSpPr>
        <p:spPr>
          <a:xfrm>
            <a:off x="7599600" y="3845160"/>
            <a:ext cx="12772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800" spc="-1" strike="noStrike">
                <a:solidFill>
                  <a:srgbClr val="000000"/>
                </a:solidFill>
                <a:latin typeface="Calibri"/>
              </a:rPr>
              <a:t>Confiabilidad Proveedor</a:t>
            </a:r>
            <a:endParaRPr b="0" lang="en-US" sz="800" spc="-1" strike="noStrike">
              <a:latin typeface="Arial"/>
            </a:endParaRPr>
          </a:p>
        </p:txBody>
      </p:sp>
      <p:sp>
        <p:nvSpPr>
          <p:cNvPr id="134" name="CustomShape 16"/>
          <p:cNvSpPr/>
          <p:nvPr/>
        </p:nvSpPr>
        <p:spPr>
          <a:xfrm>
            <a:off x="5393880" y="3110040"/>
            <a:ext cx="1365480" cy="940680"/>
          </a:xfrm>
          <a:prstGeom prst="rect">
            <a:avLst/>
          </a:prstGeom>
          <a:ln/>
        </p:spPr>
        <p:style>
          <a:lnRef idx="2">
            <a:schemeClr val="accent1">
              <a:shade val="50000"/>
            </a:schemeClr>
          </a:lnRef>
          <a:fillRef idx="1">
            <a:schemeClr val="accent1"/>
          </a:fillRef>
          <a:effectRef idx="0">
            <a:schemeClr val="accent1"/>
          </a:effectRef>
          <a:fontRef idx="minor"/>
        </p:style>
      </p:sp>
      <p:sp>
        <p:nvSpPr>
          <p:cNvPr id="135" name="CustomShape 17"/>
          <p:cNvSpPr/>
          <p:nvPr/>
        </p:nvSpPr>
        <p:spPr>
          <a:xfrm>
            <a:off x="5429160" y="3281400"/>
            <a:ext cx="1321920" cy="54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CO" sz="1000" spc="-1" strike="noStrike">
                <a:solidFill>
                  <a:srgbClr val="000000"/>
                </a:solidFill>
                <a:latin typeface="Calibri"/>
              </a:rPr>
              <a:t>Modelo de clasificación multiclase</a:t>
            </a:r>
            <a:endParaRPr b="0" lang="en-US" sz="1000" spc="-1" strike="noStrike">
              <a:latin typeface="Arial"/>
            </a:endParaRPr>
          </a:p>
        </p:txBody>
      </p:sp>
      <p:sp>
        <p:nvSpPr>
          <p:cNvPr id="136" name="CustomShape 18"/>
          <p:cNvSpPr/>
          <p:nvPr/>
        </p:nvSpPr>
        <p:spPr>
          <a:xfrm>
            <a:off x="6735240" y="3580560"/>
            <a:ext cx="38736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7" name="CustomShape 19"/>
          <p:cNvSpPr/>
          <p:nvPr/>
        </p:nvSpPr>
        <p:spPr>
          <a:xfrm>
            <a:off x="4085280" y="3596400"/>
            <a:ext cx="130032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8" name="Line 20"/>
          <p:cNvSpPr/>
          <p:nvPr/>
        </p:nvSpPr>
        <p:spPr>
          <a:xfrm>
            <a:off x="4106520" y="2958840"/>
            <a:ext cx="0" cy="621360"/>
          </a:xfrm>
          <a:prstGeom prst="line">
            <a:avLst/>
          </a:prstGeom>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magen 9" descr=""/>
          <p:cNvPicPr/>
          <p:nvPr/>
        </p:nvPicPr>
        <p:blipFill>
          <a:blip r:embed="rId1"/>
          <a:stretch/>
        </p:blipFill>
        <p:spPr>
          <a:xfrm>
            <a:off x="-488160" y="-408600"/>
            <a:ext cx="2787120" cy="1869480"/>
          </a:xfrm>
          <a:prstGeom prst="rect">
            <a:avLst/>
          </a:prstGeom>
          <a:ln>
            <a:noFill/>
          </a:ln>
        </p:spPr>
      </p:pic>
      <p:pic>
        <p:nvPicPr>
          <p:cNvPr id="140" name="Imagen 10" descr=""/>
          <p:cNvPicPr/>
          <p:nvPr/>
        </p:nvPicPr>
        <p:blipFill>
          <a:blip r:embed="rId2"/>
          <a:stretch/>
        </p:blipFill>
        <p:spPr>
          <a:xfrm>
            <a:off x="0" y="4078800"/>
            <a:ext cx="12191760" cy="3079800"/>
          </a:xfrm>
          <a:prstGeom prst="rect">
            <a:avLst/>
          </a:prstGeom>
          <a:ln>
            <a:noFill/>
          </a:ln>
        </p:spPr>
      </p:pic>
      <p:sp>
        <p:nvSpPr>
          <p:cNvPr id="141" name="CustomShape 1"/>
          <p:cNvSpPr/>
          <p:nvPr/>
        </p:nvSpPr>
        <p:spPr>
          <a:xfrm>
            <a:off x="1936440" y="201960"/>
            <a:ext cx="10595880" cy="48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CO" sz="2600" spc="-1" strike="noStrike">
                <a:solidFill>
                  <a:srgbClr val="263169"/>
                </a:solidFill>
                <a:latin typeface="Open Sans"/>
                <a:ea typeface="Open Sans"/>
              </a:rPr>
              <a:t>Modelo de clasificación de ordenes rechazadas</a:t>
            </a:r>
            <a:endParaRPr b="0" lang="en-US" sz="2600" spc="-1" strike="noStrike">
              <a:latin typeface="Arial"/>
            </a:endParaRPr>
          </a:p>
        </p:txBody>
      </p:sp>
      <p:sp>
        <p:nvSpPr>
          <p:cNvPr id="142" name="CustomShape 2"/>
          <p:cNvSpPr/>
          <p:nvPr/>
        </p:nvSpPr>
        <p:spPr>
          <a:xfrm>
            <a:off x="663120" y="1010880"/>
            <a:ext cx="103172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Calibri"/>
              </a:rPr>
              <a:t>Detalles del modelo:</a:t>
            </a:r>
            <a:endParaRPr b="0" lang="en-US" sz="1800" spc="-1" strike="noStrike">
              <a:latin typeface="Arial"/>
            </a:endParaRPr>
          </a:p>
          <a:p>
            <a:pPr marL="285840" indent="-285480">
              <a:lnSpc>
                <a:spcPct val="100000"/>
              </a:lnSpc>
              <a:buClr>
                <a:srgbClr val="000000"/>
              </a:buClr>
              <a:buFont typeface="Arial"/>
              <a:buChar char="•"/>
            </a:pPr>
            <a:r>
              <a:rPr b="0" lang="es-CO" sz="1800" spc="-1" strike="noStrike">
                <a:solidFill>
                  <a:srgbClr val="000000"/>
                </a:solidFill>
                <a:latin typeface="Calibri"/>
              </a:rPr>
              <a:t>Selección de Categorías con registros de mas del 15% del total de los datos, ya que las categorías de menos registros estaban generando overfitting </a:t>
            </a:r>
            <a:endParaRPr b="0" lang="en-US" sz="1800" spc="-1" strike="noStrike">
              <a:latin typeface="Arial"/>
            </a:endParaRPr>
          </a:p>
        </p:txBody>
      </p:sp>
      <p:pic>
        <p:nvPicPr>
          <p:cNvPr id="143" name="Picture 8" descr=""/>
          <p:cNvPicPr/>
          <p:nvPr/>
        </p:nvPicPr>
        <p:blipFill>
          <a:blip r:embed="rId3"/>
          <a:stretch/>
        </p:blipFill>
        <p:spPr>
          <a:xfrm>
            <a:off x="2956680" y="2249640"/>
            <a:ext cx="5219280" cy="657000"/>
          </a:xfrm>
          <a:prstGeom prst="rect">
            <a:avLst/>
          </a:prstGeom>
          <a:ln>
            <a:noFill/>
          </a:ln>
        </p:spPr>
      </p:pic>
      <p:sp>
        <p:nvSpPr>
          <p:cNvPr id="144" name="CustomShape 3"/>
          <p:cNvSpPr/>
          <p:nvPr/>
        </p:nvSpPr>
        <p:spPr>
          <a:xfrm>
            <a:off x="905400" y="3368520"/>
            <a:ext cx="10317240" cy="1461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CO" sz="1800" spc="-1" strike="noStrike">
                <a:solidFill>
                  <a:srgbClr val="000000"/>
                </a:solidFill>
                <a:latin typeface="Calibri"/>
              </a:rPr>
              <a:t>Cantidad de datos para entrenamiento y test</a:t>
            </a:r>
            <a:endParaRPr b="0" lang="en-US" sz="1800" spc="-1" strike="noStrike">
              <a:latin typeface="Arial"/>
            </a:endParaRPr>
          </a:p>
          <a:p>
            <a:pPr marL="914400">
              <a:lnSpc>
                <a:spcPct val="100000"/>
              </a:lnSpc>
            </a:pPr>
            <a:r>
              <a:rPr b="0" lang="es-CO" sz="1800" spc="-1" strike="noStrike">
                <a:solidFill>
                  <a:srgbClr val="000000"/>
                </a:solidFill>
                <a:latin typeface="Calibri"/>
              </a:rPr>
              <a:t>Train set : 12499</a:t>
            </a:r>
            <a:endParaRPr b="0" lang="en-US" sz="1800" spc="-1" strike="noStrike">
              <a:latin typeface="Arial"/>
            </a:endParaRPr>
          </a:p>
          <a:p>
            <a:pPr marL="914400">
              <a:lnSpc>
                <a:spcPct val="100000"/>
              </a:lnSpc>
            </a:pPr>
            <a:r>
              <a:rPr b="0" lang="es-CO" sz="1800" spc="-1" strike="noStrike">
                <a:solidFill>
                  <a:srgbClr val="000000"/>
                </a:solidFill>
                <a:latin typeface="Calibri"/>
              </a:rPr>
              <a:t>Test set : 3472</a:t>
            </a:r>
            <a:endParaRPr b="0" lang="en-US" sz="1800" spc="-1" strike="noStrike">
              <a:latin typeface="Arial"/>
            </a:endParaRPr>
          </a:p>
          <a:p>
            <a:pPr marL="914400">
              <a:lnSpc>
                <a:spcPct val="100000"/>
              </a:lnSpc>
            </a:pPr>
            <a:r>
              <a:rPr b="0" lang="es-CO" sz="1800" spc="-1" strike="noStrike">
                <a:solidFill>
                  <a:srgbClr val="000000"/>
                </a:solidFill>
                <a:latin typeface="Calibri"/>
              </a:rPr>
              <a:t>Valid set: 1389</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Imagen 9" descr=""/>
          <p:cNvPicPr/>
          <p:nvPr/>
        </p:nvPicPr>
        <p:blipFill>
          <a:blip r:embed="rId1"/>
          <a:stretch/>
        </p:blipFill>
        <p:spPr>
          <a:xfrm>
            <a:off x="-488160" y="-408600"/>
            <a:ext cx="2787120" cy="1869480"/>
          </a:xfrm>
          <a:prstGeom prst="rect">
            <a:avLst/>
          </a:prstGeom>
          <a:ln>
            <a:noFill/>
          </a:ln>
        </p:spPr>
      </p:pic>
      <p:pic>
        <p:nvPicPr>
          <p:cNvPr id="146" name="Imagen 10" descr=""/>
          <p:cNvPicPr/>
          <p:nvPr/>
        </p:nvPicPr>
        <p:blipFill>
          <a:blip r:embed="rId2"/>
          <a:stretch/>
        </p:blipFill>
        <p:spPr>
          <a:xfrm>
            <a:off x="0" y="4078800"/>
            <a:ext cx="12191760" cy="3079800"/>
          </a:xfrm>
          <a:prstGeom prst="rect">
            <a:avLst/>
          </a:prstGeom>
          <a:ln>
            <a:noFill/>
          </a:ln>
        </p:spPr>
      </p:pic>
      <p:sp>
        <p:nvSpPr>
          <p:cNvPr id="147" name="CustomShape 1"/>
          <p:cNvSpPr/>
          <p:nvPr/>
        </p:nvSpPr>
        <p:spPr>
          <a:xfrm>
            <a:off x="1278720" y="877320"/>
            <a:ext cx="10317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Calibri"/>
              </a:rPr>
              <a:t>Selección del mejor Modelo basado F1-Score </a:t>
            </a:r>
            <a:endParaRPr b="0" lang="en-US" sz="1800" spc="-1" strike="noStrike">
              <a:latin typeface="Arial"/>
            </a:endParaRPr>
          </a:p>
        </p:txBody>
      </p:sp>
      <p:pic>
        <p:nvPicPr>
          <p:cNvPr id="148" name="Picture 2" descr=""/>
          <p:cNvPicPr/>
          <p:nvPr/>
        </p:nvPicPr>
        <p:blipFill>
          <a:blip r:embed="rId3"/>
          <a:stretch/>
        </p:blipFill>
        <p:spPr>
          <a:xfrm>
            <a:off x="169560" y="1833120"/>
            <a:ext cx="5190840" cy="1704600"/>
          </a:xfrm>
          <a:prstGeom prst="rect">
            <a:avLst/>
          </a:prstGeom>
          <a:ln>
            <a:noFill/>
          </a:ln>
        </p:spPr>
      </p:pic>
      <p:pic>
        <p:nvPicPr>
          <p:cNvPr id="149" name="Picture 3" descr=""/>
          <p:cNvPicPr/>
          <p:nvPr/>
        </p:nvPicPr>
        <p:blipFill>
          <a:blip r:embed="rId4"/>
          <a:stretch/>
        </p:blipFill>
        <p:spPr>
          <a:xfrm>
            <a:off x="7476840" y="1473480"/>
            <a:ext cx="4503240" cy="4155840"/>
          </a:xfrm>
          <a:prstGeom prst="rect">
            <a:avLst/>
          </a:prstGeom>
          <a:ln>
            <a:noFill/>
          </a:ln>
        </p:spPr>
      </p:pic>
      <p:sp>
        <p:nvSpPr>
          <p:cNvPr id="150" name="CustomShape 2"/>
          <p:cNvSpPr/>
          <p:nvPr/>
        </p:nvSpPr>
        <p:spPr>
          <a:xfrm>
            <a:off x="8904240" y="866160"/>
            <a:ext cx="10317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Calibri"/>
              </a:rPr>
              <a:t>Curva ROC</a:t>
            </a:r>
            <a:endParaRPr b="0" lang="en-US" sz="1800" spc="-1" strike="noStrike">
              <a:latin typeface="Arial"/>
            </a:endParaRPr>
          </a:p>
        </p:txBody>
      </p:sp>
      <p:graphicFrame>
        <p:nvGraphicFramePr>
          <p:cNvPr id="151" name="Chart 13"/>
          <p:cNvGraphicFramePr/>
          <p:nvPr/>
        </p:nvGraphicFramePr>
        <p:xfrm>
          <a:off x="2205360" y="1980360"/>
          <a:ext cx="5028840" cy="2806920"/>
        </p:xfrm>
        <a:graphic>
          <a:graphicData uri="http://schemas.openxmlformats.org/drawingml/2006/chart">
            <c:chart xmlns:c="http://schemas.openxmlformats.org/drawingml/2006/chart" xmlns:r="http://schemas.openxmlformats.org/officeDocument/2006/relationships" r:id="rId5"/>
          </a:graphicData>
        </a:graphic>
      </p:graphicFrame>
      <p:sp>
        <p:nvSpPr>
          <p:cNvPr id="152" name="CustomShape 3"/>
          <p:cNvSpPr/>
          <p:nvPr/>
        </p:nvSpPr>
        <p:spPr>
          <a:xfrm>
            <a:off x="1936440" y="201960"/>
            <a:ext cx="10595880" cy="48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CO" sz="2600" spc="-1" strike="noStrike">
                <a:solidFill>
                  <a:srgbClr val="263169"/>
                </a:solidFill>
                <a:latin typeface="Open Sans"/>
                <a:ea typeface="Open Sans"/>
              </a:rPr>
              <a:t>Modelo de clasificación de ordenes rechazadas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Imagen 9" descr=""/>
          <p:cNvPicPr/>
          <p:nvPr/>
        </p:nvPicPr>
        <p:blipFill>
          <a:blip r:embed="rId1"/>
          <a:stretch/>
        </p:blipFill>
        <p:spPr>
          <a:xfrm>
            <a:off x="-488160" y="-408600"/>
            <a:ext cx="2787120" cy="1869480"/>
          </a:xfrm>
          <a:prstGeom prst="rect">
            <a:avLst/>
          </a:prstGeom>
          <a:ln>
            <a:noFill/>
          </a:ln>
        </p:spPr>
      </p:pic>
      <p:pic>
        <p:nvPicPr>
          <p:cNvPr id="154" name="Imagen 10" descr=""/>
          <p:cNvPicPr/>
          <p:nvPr/>
        </p:nvPicPr>
        <p:blipFill>
          <a:blip r:embed="rId2"/>
          <a:stretch/>
        </p:blipFill>
        <p:spPr>
          <a:xfrm>
            <a:off x="0" y="4078800"/>
            <a:ext cx="12191760" cy="3079800"/>
          </a:xfrm>
          <a:prstGeom prst="rect">
            <a:avLst/>
          </a:prstGeom>
          <a:ln>
            <a:noFill/>
          </a:ln>
        </p:spPr>
      </p:pic>
      <p:sp>
        <p:nvSpPr>
          <p:cNvPr id="155" name="CustomShape 1"/>
          <p:cNvSpPr/>
          <p:nvPr/>
        </p:nvSpPr>
        <p:spPr>
          <a:xfrm>
            <a:off x="1638720" y="137880"/>
            <a:ext cx="10595880" cy="882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CO" sz="2600" spc="-1" strike="noStrike">
                <a:solidFill>
                  <a:srgbClr val="263169"/>
                </a:solidFill>
                <a:latin typeface="Open Sans"/>
                <a:ea typeface="Open Sans"/>
              </a:rPr>
              <a:t>Modelo predictivo para los estados de cierre en las ordenes de compra aprobadas</a:t>
            </a:r>
            <a:endParaRPr b="0" lang="en-US" sz="2600" spc="-1" strike="noStrike">
              <a:latin typeface="Arial"/>
            </a:endParaRPr>
          </a:p>
        </p:txBody>
      </p:sp>
      <p:sp>
        <p:nvSpPr>
          <p:cNvPr id="156" name="CustomShape 2"/>
          <p:cNvSpPr/>
          <p:nvPr/>
        </p:nvSpPr>
        <p:spPr>
          <a:xfrm>
            <a:off x="937440" y="1274400"/>
            <a:ext cx="10317240" cy="405000"/>
          </a:xfrm>
          <a:prstGeom prst="rect">
            <a:avLst/>
          </a:prstGeom>
          <a:noFill/>
          <a:ln>
            <a:noFill/>
          </a:ln>
        </p:spPr>
        <p:style>
          <a:lnRef idx="0"/>
          <a:fillRef idx="0"/>
          <a:effectRef idx="0"/>
          <a:fontRef idx="minor"/>
        </p:style>
        <p:txBody>
          <a:bodyPr lIns="90000" rIns="90000" tIns="45000" bIns="45000">
            <a:spAutoFit/>
          </a:bodyPr>
          <a:p>
            <a:pPr marL="457200" indent="-342720">
              <a:lnSpc>
                <a:spcPct val="115000"/>
              </a:lnSpc>
              <a:buClr>
                <a:srgbClr val="595959"/>
              </a:buClr>
              <a:buFont typeface="StarSymbol"/>
              <a:buChar char="-"/>
            </a:pPr>
            <a:r>
              <a:rPr b="0" lang="es-CO" sz="1800" spc="-1" strike="noStrike">
                <a:solidFill>
                  <a:srgbClr val="595959"/>
                </a:solidFill>
                <a:latin typeface="Calibri"/>
              </a:rPr>
              <a:t>estados = ['Recibido', 'Cancelado', 'Finalizado Incompleto‘, 'Recibido Parcial']</a:t>
            </a:r>
            <a:endParaRPr b="0" lang="en-US" sz="1800" spc="-1" strike="noStrike">
              <a:latin typeface="Arial"/>
            </a:endParaRPr>
          </a:p>
        </p:txBody>
      </p:sp>
      <p:sp>
        <p:nvSpPr>
          <p:cNvPr id="157" name="CustomShape 3"/>
          <p:cNvSpPr/>
          <p:nvPr/>
        </p:nvSpPr>
        <p:spPr>
          <a:xfrm>
            <a:off x="2858040" y="3900960"/>
            <a:ext cx="10317240" cy="1461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CO" sz="1800" spc="-1" strike="noStrike">
                <a:solidFill>
                  <a:srgbClr val="000000"/>
                </a:solidFill>
                <a:latin typeface="Calibri"/>
              </a:rPr>
              <a:t>Cantidad de datos para entrenamiento y test</a:t>
            </a:r>
            <a:endParaRPr b="0" lang="en-US" sz="1800" spc="-1" strike="noStrike">
              <a:latin typeface="Arial"/>
            </a:endParaRPr>
          </a:p>
          <a:p>
            <a:pPr>
              <a:lnSpc>
                <a:spcPct val="100000"/>
              </a:lnSpc>
            </a:pPr>
            <a:r>
              <a:rPr b="0" lang="es-CO" sz="1800" spc="-1" strike="noStrike">
                <a:solidFill>
                  <a:srgbClr val="000000"/>
                </a:solidFill>
                <a:latin typeface="Calibri"/>
              </a:rPr>
              <a:t>Train set : 12499</a:t>
            </a:r>
            <a:endParaRPr b="0" lang="en-US" sz="1800" spc="-1" strike="noStrike">
              <a:latin typeface="Arial"/>
            </a:endParaRPr>
          </a:p>
          <a:p>
            <a:pPr>
              <a:lnSpc>
                <a:spcPct val="100000"/>
              </a:lnSpc>
            </a:pPr>
            <a:r>
              <a:rPr b="0" lang="es-CO" sz="1800" spc="-1" strike="noStrike">
                <a:solidFill>
                  <a:srgbClr val="000000"/>
                </a:solidFill>
                <a:latin typeface="Calibri"/>
              </a:rPr>
              <a:t>Test set : 3472</a:t>
            </a:r>
            <a:endParaRPr b="0" lang="en-US" sz="1800" spc="-1" strike="noStrike">
              <a:latin typeface="Arial"/>
            </a:endParaRPr>
          </a:p>
          <a:p>
            <a:pPr>
              <a:lnSpc>
                <a:spcPct val="100000"/>
              </a:lnSpc>
            </a:pPr>
            <a:r>
              <a:rPr b="0" lang="es-CO" sz="1800" spc="-1" strike="noStrike">
                <a:solidFill>
                  <a:srgbClr val="000000"/>
                </a:solidFill>
                <a:latin typeface="Calibri"/>
              </a:rPr>
              <a:t>Valid set: 1389</a:t>
            </a:r>
            <a:endParaRPr b="0" lang="en-US" sz="1800" spc="-1" strike="noStrike">
              <a:latin typeface="Arial"/>
            </a:endParaRPr>
          </a:p>
          <a:p>
            <a:pPr>
              <a:lnSpc>
                <a:spcPct val="100000"/>
              </a:lnSpc>
            </a:pPr>
            <a:endParaRPr b="0" lang="en-US" sz="1800" spc="-1" strike="noStrike">
              <a:latin typeface="Arial"/>
            </a:endParaRPr>
          </a:p>
        </p:txBody>
      </p:sp>
      <p:pic>
        <p:nvPicPr>
          <p:cNvPr id="158" name="Picture 11" descr=""/>
          <p:cNvPicPr/>
          <p:nvPr/>
        </p:nvPicPr>
        <p:blipFill>
          <a:blip r:embed="rId3"/>
          <a:stretch/>
        </p:blipFill>
        <p:spPr>
          <a:xfrm>
            <a:off x="2858040" y="2849760"/>
            <a:ext cx="5219280" cy="657000"/>
          </a:xfrm>
          <a:prstGeom prst="rect">
            <a:avLst/>
          </a:prstGeom>
          <a:ln>
            <a:noFill/>
          </a:ln>
        </p:spPr>
      </p:pic>
      <p:sp>
        <p:nvSpPr>
          <p:cNvPr id="159" name="CustomShape 4"/>
          <p:cNvSpPr/>
          <p:nvPr/>
        </p:nvSpPr>
        <p:spPr>
          <a:xfrm>
            <a:off x="995400" y="1806120"/>
            <a:ext cx="1020060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CO" sz="1800" spc="-1" strike="noStrike">
                <a:solidFill>
                  <a:srgbClr val="000000"/>
                </a:solidFill>
                <a:latin typeface="Calibri"/>
              </a:rPr>
              <a:t>Selección de Categorías con registros de mas del 15% del total de los datos, ya que las categorías de menos registros estaban generando overfitting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Imagen 9" descr=""/>
          <p:cNvPicPr/>
          <p:nvPr/>
        </p:nvPicPr>
        <p:blipFill>
          <a:blip r:embed="rId1"/>
          <a:stretch/>
        </p:blipFill>
        <p:spPr>
          <a:xfrm>
            <a:off x="-488160" y="-408600"/>
            <a:ext cx="2787120" cy="1869480"/>
          </a:xfrm>
          <a:prstGeom prst="rect">
            <a:avLst/>
          </a:prstGeom>
          <a:ln>
            <a:noFill/>
          </a:ln>
        </p:spPr>
      </p:pic>
      <p:pic>
        <p:nvPicPr>
          <p:cNvPr id="161" name="Imagen 10" descr=""/>
          <p:cNvPicPr/>
          <p:nvPr/>
        </p:nvPicPr>
        <p:blipFill>
          <a:blip r:embed="rId2"/>
          <a:stretch/>
        </p:blipFill>
        <p:spPr>
          <a:xfrm>
            <a:off x="0" y="4078800"/>
            <a:ext cx="12191760" cy="3079800"/>
          </a:xfrm>
          <a:prstGeom prst="rect">
            <a:avLst/>
          </a:prstGeom>
          <a:ln>
            <a:noFill/>
          </a:ln>
        </p:spPr>
      </p:pic>
      <p:sp>
        <p:nvSpPr>
          <p:cNvPr id="162" name="CustomShape 1"/>
          <p:cNvSpPr/>
          <p:nvPr/>
        </p:nvSpPr>
        <p:spPr>
          <a:xfrm>
            <a:off x="1595880" y="200520"/>
            <a:ext cx="10595880" cy="882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CO" sz="2600" spc="-1" strike="noStrike">
                <a:solidFill>
                  <a:srgbClr val="263169"/>
                </a:solidFill>
                <a:latin typeface="Open Sans"/>
                <a:ea typeface="Open Sans"/>
              </a:rPr>
              <a:t>Modelo predictivo para los estados de cierre en las ordenes de compra aprobadas</a:t>
            </a:r>
            <a:endParaRPr b="0" lang="en-US" sz="2600" spc="-1" strike="noStrike">
              <a:latin typeface="Arial"/>
            </a:endParaRPr>
          </a:p>
        </p:txBody>
      </p:sp>
      <p:sp>
        <p:nvSpPr>
          <p:cNvPr id="163" name="CustomShape 2"/>
          <p:cNvSpPr/>
          <p:nvPr/>
        </p:nvSpPr>
        <p:spPr>
          <a:xfrm>
            <a:off x="572400" y="1217880"/>
            <a:ext cx="10317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Calibri"/>
              </a:rPr>
              <a:t>Métricas para selección del mejor Modelo, basado en el F1-Score</a:t>
            </a:r>
            <a:endParaRPr b="0" lang="en-US" sz="1800" spc="-1" strike="noStrike">
              <a:latin typeface="Arial"/>
            </a:endParaRPr>
          </a:p>
        </p:txBody>
      </p:sp>
      <p:graphicFrame>
        <p:nvGraphicFramePr>
          <p:cNvPr id="164" name="Chart 8"/>
          <p:cNvGraphicFramePr/>
          <p:nvPr/>
        </p:nvGraphicFramePr>
        <p:xfrm>
          <a:off x="2205360" y="1873440"/>
          <a:ext cx="4571640" cy="2742840"/>
        </p:xfrm>
        <a:graphic>
          <a:graphicData uri="http://schemas.openxmlformats.org/drawingml/2006/chart">
            <c:chart xmlns:c="http://schemas.openxmlformats.org/drawingml/2006/chart" xmlns:r="http://schemas.openxmlformats.org/officeDocument/2006/relationships" r:id="rId3"/>
          </a:graphicData>
        </a:graphic>
      </p:graphicFrame>
      <p:pic>
        <p:nvPicPr>
          <p:cNvPr id="165" name="Picture 6" descr=""/>
          <p:cNvPicPr/>
          <p:nvPr/>
        </p:nvPicPr>
        <p:blipFill>
          <a:blip r:embed="rId4"/>
          <a:stretch/>
        </p:blipFill>
        <p:spPr>
          <a:xfrm>
            <a:off x="68040" y="2059200"/>
            <a:ext cx="1875960" cy="1733040"/>
          </a:xfrm>
          <a:prstGeom prst="rect">
            <a:avLst/>
          </a:prstGeom>
          <a:ln>
            <a:noFill/>
          </a:ln>
        </p:spPr>
      </p:pic>
      <p:pic>
        <p:nvPicPr>
          <p:cNvPr id="166" name="Picture 7" descr=""/>
          <p:cNvPicPr/>
          <p:nvPr/>
        </p:nvPicPr>
        <p:blipFill>
          <a:blip r:embed="rId5"/>
          <a:stretch/>
        </p:blipFill>
        <p:spPr>
          <a:xfrm>
            <a:off x="7038000" y="1664640"/>
            <a:ext cx="5080320" cy="2190240"/>
          </a:xfrm>
          <a:prstGeom prst="rect">
            <a:avLst/>
          </a:prstGeom>
          <a:ln>
            <a:noFill/>
          </a:ln>
        </p:spPr>
      </p:pic>
      <p:sp>
        <p:nvSpPr>
          <p:cNvPr id="167" name="CustomShape 3"/>
          <p:cNvSpPr/>
          <p:nvPr/>
        </p:nvSpPr>
        <p:spPr>
          <a:xfrm>
            <a:off x="8697600" y="3786120"/>
            <a:ext cx="315144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s-CO" sz="1800" spc="-1" strike="noStrike">
                <a:solidFill>
                  <a:srgbClr val="000000"/>
                </a:solidFill>
                <a:latin typeface="Calibri"/>
              </a:rPr>
              <a:t>Estados Label encoder</a:t>
            </a:r>
            <a:endParaRPr b="0" lang="en-US" sz="1800" spc="-1" strike="noStrike">
              <a:latin typeface="Arial"/>
            </a:endParaRPr>
          </a:p>
          <a:p>
            <a:pPr>
              <a:lnSpc>
                <a:spcPct val="100000"/>
              </a:lnSpc>
            </a:pPr>
            <a:r>
              <a:rPr b="0" lang="es-CO" sz="1800" spc="-1" strike="noStrike">
                <a:solidFill>
                  <a:srgbClr val="000000"/>
                </a:solidFill>
                <a:latin typeface="Calibri"/>
              </a:rPr>
              <a:t>0 = Cancelado</a:t>
            </a:r>
            <a:endParaRPr b="0" lang="en-US" sz="1800" spc="-1" strike="noStrike">
              <a:latin typeface="Arial"/>
            </a:endParaRPr>
          </a:p>
          <a:p>
            <a:pPr>
              <a:lnSpc>
                <a:spcPct val="100000"/>
              </a:lnSpc>
            </a:pPr>
            <a:r>
              <a:rPr b="0" lang="es-CO" sz="1800" spc="-1" strike="noStrike">
                <a:solidFill>
                  <a:srgbClr val="000000"/>
                </a:solidFill>
                <a:latin typeface="Calibri"/>
              </a:rPr>
              <a:t>1 = Finalizado Incompleto</a:t>
            </a:r>
            <a:endParaRPr b="0" lang="en-US" sz="1800" spc="-1" strike="noStrike">
              <a:latin typeface="Arial"/>
            </a:endParaRPr>
          </a:p>
          <a:p>
            <a:pPr>
              <a:lnSpc>
                <a:spcPct val="100000"/>
              </a:lnSpc>
            </a:pPr>
            <a:r>
              <a:rPr b="0" lang="es-CO" sz="1800" spc="-1" strike="noStrike">
                <a:solidFill>
                  <a:srgbClr val="000000"/>
                </a:solidFill>
                <a:latin typeface="Calibri"/>
              </a:rPr>
              <a:t>2 = Recibido</a:t>
            </a:r>
            <a:endParaRPr b="0" lang="en-US" sz="1800" spc="-1" strike="noStrike">
              <a:latin typeface="Arial"/>
            </a:endParaRPr>
          </a:p>
          <a:p>
            <a:pPr>
              <a:lnSpc>
                <a:spcPct val="100000"/>
              </a:lnSpc>
            </a:pPr>
            <a:r>
              <a:rPr b="0" lang="es-CO" sz="1800" spc="-1" strike="noStrike">
                <a:solidFill>
                  <a:srgbClr val="000000"/>
                </a:solidFill>
                <a:latin typeface="Calibri"/>
              </a:rPr>
              <a:t>3 = Recibido Parcial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830</TotalTime>
  <Application>LibreOffice/6.4.7.2$Linux_X86_64 LibreOffice_project/40$Build-2</Application>
  <Words>605</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2021-04-13T14:19:11Z</dcterms:created>
  <dc:creator>CHRISTIAN ROJO A</dc:creator>
  <dc:description/>
  <dc:language>en-US</dc:language>
  <cp:lastModifiedBy/>
  <dcterms:modified xsi:type="dcterms:W3CDTF">2021-12-15T12:58:05Z</dcterms:modified>
  <cp:revision>39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