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26"/>
  </p:notesMasterIdLst>
  <p:sldIdLst>
    <p:sldId id="256" r:id="rId2"/>
    <p:sldId id="263" r:id="rId3"/>
    <p:sldId id="257" r:id="rId4"/>
    <p:sldId id="258" r:id="rId5"/>
    <p:sldId id="262" r:id="rId6"/>
    <p:sldId id="260" r:id="rId7"/>
    <p:sldId id="261" r:id="rId8"/>
    <p:sldId id="259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67" r:id="rId17"/>
    <p:sldId id="268" r:id="rId18"/>
    <p:sldId id="274" r:id="rId19"/>
    <p:sldId id="275" r:id="rId20"/>
    <p:sldId id="276" r:id="rId21"/>
    <p:sldId id="277" r:id="rId22"/>
    <p:sldId id="278" r:id="rId23"/>
    <p:sldId id="279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90F01-8130-458D-8A24-71C35F2F7DDE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900B7-16BC-4149-A8C2-8D3E8B324B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747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questa configurazione ciò che cambia è il numero dei cluster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900B7-16BC-4149-A8C2-8D3E8B324B7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223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Inizialmente si procede utilizzando tutte le feature del dataset per il clustering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900B7-16BC-4149-A8C2-8D3E8B324B7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426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Sfruttando la matrice di correlazione delle feature e vedendo quelle che risultano maggiormente importanti al fine dello studio si è scelto di conservare tutte le feature eccetto queste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900B7-16BC-4149-A8C2-8D3E8B324B7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789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dataset essendo sbilanciato ovvero avendo </a:t>
            </a:r>
            <a:r>
              <a:rPr lang="it-IT" dirty="0" err="1"/>
              <a:t>piu</a:t>
            </a:r>
            <a:r>
              <a:rPr lang="it-IT" dirty="0"/>
              <a:t> esempi di persone non bullizzate che bullizzate tende a restituire regole in cui emergono di </a:t>
            </a:r>
            <a:r>
              <a:rPr lang="it-IT" dirty="0" err="1"/>
              <a:t>piu</a:t>
            </a:r>
            <a:r>
              <a:rPr lang="it-IT" dirty="0"/>
              <a:t> le condizioni per il quale non avviene il bullismo… campionamento(?)</a:t>
            </a:r>
          </a:p>
          <a:p>
            <a:r>
              <a:rPr lang="it-IT" dirty="0"/>
              <a:t>Per tener conto anche delle classi minoritarie si </a:t>
            </a:r>
            <a:r>
              <a:rPr lang="it-IT" dirty="0" err="1"/>
              <a:t>puo</a:t>
            </a:r>
            <a:r>
              <a:rPr lang="it-IT" dirty="0"/>
              <a:t> abbassare supporto e confidenza (ma sono regole che poco rispecchiano la vita reale)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900B7-16BC-4149-A8C2-8D3E8B324B7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7854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Utilizzata la </a:t>
            </a:r>
            <a:r>
              <a:rPr lang="it-IT" dirty="0" err="1"/>
              <a:t>groupby</a:t>
            </a:r>
            <a:r>
              <a:rPr lang="it-IT" dirty="0"/>
              <a:t> per filtrare e raggruppare tutti gli studenti che avevano subito tutti i tipi di bullismo per vedere tendenzialmente quali sono i pattern comuni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900B7-16BC-4149-A8C2-8D3E8B324B7C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46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B521-B4EC-43E9-8894-7CC66D4AAC1F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6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7314-816D-4DC6-ADAC-ED4EE029E70D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1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352A-5B79-42C2-8909-80E2F23A14BC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6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822-09E5-40D6-BE0D-C8CFB0B516EB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C084-D934-44C2-AE10-6859F9E9ED26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5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AD83-1B25-4527-91B3-B287144EEB21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0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934E-212B-496E-9635-3BDC8E3CD8F7}" type="datetime1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1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5B87-0314-4E02-B597-B22C83DC0A7E}" type="datetime1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45BC-9109-4F8E-B106-B626DCBACF37}" type="datetime1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6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D6EA-5275-4621-B428-756109BD6DBC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4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ED57-6529-4C80-9B0D-FE013403E6E9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2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B490E-5DC3-4DBD-8CD1-67BAA679FB7E}" type="datetime1">
              <a:rPr lang="en-US" smtClean="0"/>
              <a:t>1/23/2024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/>
              <a:t>MANUEL FASANELLA 789775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678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4" name="Picture 2" descr="Immagine che contiene modello&#10;&#10;Descrizione generata automaticamente">
            <a:extLst>
              <a:ext uri="{FF2B5EF4-FFF2-40B4-BE49-F238E27FC236}">
                <a16:creationId xmlns:a16="http://schemas.microsoft.com/office/drawing/2014/main" id="{0EB229DA-82F6-8183-6163-DB606E111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834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2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15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16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17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19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8F2B171-8714-53EA-DD84-C063F5565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921" y="2610194"/>
            <a:ext cx="8503108" cy="23876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CLUSTERING &amp; PATTERN MINING</a:t>
            </a:r>
            <a:br>
              <a:rPr lang="it-IT" dirty="0">
                <a:solidFill>
                  <a:srgbClr val="FFFFFF"/>
                </a:solidFill>
              </a:rPr>
            </a:br>
            <a:r>
              <a:rPr lang="it-IT" dirty="0">
                <a:solidFill>
                  <a:srgbClr val="FFFFFF"/>
                </a:solidFill>
              </a:rPr>
              <a:t>SOFTWARE USATO: WEKA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32D568-27E0-FA9D-6BBB-47EB35AF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CAC6-7989-40F8-B4D8-F29E51E613FD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39A0CB-8C32-FF0C-0FD5-839C6A8C7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BEE51D-354D-59A4-B18C-EC8C709D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9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8FDC7D-5595-A402-2099-9871452D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822-09E5-40D6-BE0D-C8CFB0B516EB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21B93C-6E8E-94A4-B68B-A68D76DF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3B4CEA-7A13-AA67-299A-3B9DE0C7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10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8200D51-DC87-082D-34EC-55DE9C072D3A}"/>
              </a:ext>
            </a:extLst>
          </p:cNvPr>
          <p:cNvSpPr txBox="1"/>
          <p:nvPr/>
        </p:nvSpPr>
        <p:spPr>
          <a:xfrm>
            <a:off x="642258" y="1872343"/>
            <a:ext cx="212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 Effettuato su un sottoinsieme di feature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B2E05E36-01E0-5143-2EB1-15A9CA01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it-IT" dirty="0"/>
              <a:t>Pattern mining 2…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D1DBC6F-0B4D-1A59-4DB3-FCA78049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154" y="1721527"/>
            <a:ext cx="3671994" cy="203871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7357094-C627-4A14-9F36-E12165FC0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164" y="1736591"/>
            <a:ext cx="3057231" cy="342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7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AE21BA-0835-B112-4EC2-0C91F0AB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…Migliori regole trovate 2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D28446-40D2-E62C-3522-B6FE7B5F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822-09E5-40D6-BE0D-C8CFB0B516EB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67DDBD-30C4-7264-DF09-837739C1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32EAB8-A9C4-5BE7-A239-FAC87E49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11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8BB8CD0-A399-AC3D-AC00-6AF07D6D8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6" y="2491274"/>
            <a:ext cx="11748629" cy="289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24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C922BB-DFC7-FCF5-E4F2-EBC956FA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822-09E5-40D6-BE0D-C8CFB0B516EB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EBD3C7-C270-60E9-12C0-3DF69F05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009CC3-9E78-5784-BD1B-D2D2DF46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12</a:t>
            </a:fld>
            <a:endParaRPr lang="en-US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E19764B2-C847-8769-2DB4-CB61FAD8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it-IT" dirty="0"/>
              <a:t>Pattern mining 3…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C19BC28-90BE-1B09-DC01-D725A39375F4}"/>
              </a:ext>
            </a:extLst>
          </p:cNvPr>
          <p:cNvSpPr txBox="1"/>
          <p:nvPr/>
        </p:nvSpPr>
        <p:spPr>
          <a:xfrm>
            <a:off x="544286" y="1981200"/>
            <a:ext cx="3273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 Effettuato su tutto il dataset </a:t>
            </a:r>
          </a:p>
          <a:p>
            <a:r>
              <a:rPr lang="it-IT" dirty="0"/>
              <a:t>- Flaggato "car" a </a:t>
            </a:r>
            <a:r>
              <a:rPr lang="it-IT" dirty="0" err="1"/>
              <a:t>true</a:t>
            </a:r>
            <a:r>
              <a:rPr lang="it-IT" dirty="0"/>
              <a:t> per </a:t>
            </a:r>
            <a:r>
              <a:rPr lang="it-IT" dirty="0" err="1"/>
              <a:t>Bullied_in_school</a:t>
            </a:r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5D5E815-6BF3-A427-ED4A-CACD2D149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150" y="1179063"/>
            <a:ext cx="3174068" cy="449987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26E61D03-0CEE-97F4-3DC5-588E9CEAA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629" y="1752366"/>
            <a:ext cx="2800741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2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1DFE87-3C37-B5F5-280F-2184A4B1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822-09E5-40D6-BE0D-C8CFB0B516EB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6C4D16-92FD-948D-EFF3-0BD52148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7DE4C8-B407-563A-F3F0-01320888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13</a:t>
            </a:fld>
            <a:endParaRPr lang="en-US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0E775F91-F8AF-CF4C-267F-FBBB6845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it-IT" dirty="0"/>
              <a:t>…Migliori regole trovate 3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2A14746-15DF-6848-9EB3-41D8E3CA8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2" y="2413068"/>
            <a:ext cx="11056776" cy="278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4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F9C8BB-D46A-9EAD-0F95-D4AE0CFB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Pattern mining 4…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74E88B-4B43-1A42-5F27-041F6C62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822-09E5-40D6-BE0D-C8CFB0B516EB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33202C-5FCE-C27C-36BE-E6339593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47A55E-7A78-7955-D140-135D61CA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14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56E9736-8C5C-F87D-AD45-D059E41729ED}"/>
              </a:ext>
            </a:extLst>
          </p:cNvPr>
          <p:cNvSpPr txBox="1"/>
          <p:nvPr/>
        </p:nvSpPr>
        <p:spPr>
          <a:xfrm>
            <a:off x="544286" y="1981200"/>
            <a:ext cx="3273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 Effettuato su un sottoinsieme del dataset </a:t>
            </a:r>
          </a:p>
          <a:p>
            <a:r>
              <a:rPr lang="it-IT" dirty="0"/>
              <a:t>- Flaggato "car" a </a:t>
            </a:r>
            <a:r>
              <a:rPr lang="it-IT" dirty="0" err="1"/>
              <a:t>true</a:t>
            </a:r>
            <a:r>
              <a:rPr lang="it-IT" dirty="0"/>
              <a:t> per </a:t>
            </a:r>
            <a:r>
              <a:rPr lang="it-IT" dirty="0" err="1"/>
              <a:t>Bullied_in_school</a:t>
            </a: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E8D3B43-7620-DBDF-70D6-C499DB1F8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550" y="2409682"/>
            <a:ext cx="3400900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43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3D1067-76B3-B7FB-C6E2-E781D58F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…migliori regole trovate 4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53E842-00E3-3FF2-5E89-F066A1F4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822-09E5-40D6-BE0D-C8CFB0B516EB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C3B95C-55F6-6E7F-FA75-CD36A0D2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F0C856-9DB6-348A-9718-B3974CA9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15</a:t>
            </a:fld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C9084E1-4775-5FB8-00D9-A8E855E3B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89" y="1994429"/>
            <a:ext cx="11227622" cy="350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64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03AF1-3BFE-9EC0-B1B1-627FCB13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Deduzioni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C6565A-872F-9697-48B1-2A9219CE0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Essendo un dataset molto sbilanciato in particolare nelle feature:</a:t>
            </a:r>
          </a:p>
          <a:p>
            <a:pPr lvl="1"/>
            <a:r>
              <a:rPr lang="en-US" dirty="0"/>
              <a:t>Bullied_on_school_property_in_past_12_months (79-21%)</a:t>
            </a:r>
          </a:p>
          <a:p>
            <a:pPr lvl="1"/>
            <a:r>
              <a:rPr lang="en-US" dirty="0"/>
              <a:t>Bullied_not_on_school_property_in_past_12_months (79-21%)</a:t>
            </a:r>
          </a:p>
          <a:p>
            <a:pPr lvl="1"/>
            <a:r>
              <a:rPr lang="en-US" dirty="0"/>
              <a:t>Cyber_bullied_in_past_12_months (79-21%)</a:t>
            </a:r>
          </a:p>
          <a:p>
            <a:pPr lvl="1"/>
            <a:r>
              <a:rPr lang="en-US" dirty="0" err="1"/>
              <a:t>Physically_attacked</a:t>
            </a:r>
            <a:r>
              <a:rPr lang="en-US" dirty="0"/>
              <a:t> (83-17%)</a:t>
            </a:r>
          </a:p>
          <a:p>
            <a:pPr lvl="1"/>
            <a:r>
              <a:rPr lang="en-US" dirty="0" err="1"/>
              <a:t>Physical_fighting</a:t>
            </a:r>
            <a:r>
              <a:rPr lang="en-US" dirty="0"/>
              <a:t> (77-23%)</a:t>
            </a:r>
          </a:p>
          <a:p>
            <a:pPr lvl="1"/>
            <a:r>
              <a:rPr lang="en-US" dirty="0" err="1"/>
              <a:t>Miss_school_no_permission</a:t>
            </a:r>
            <a:r>
              <a:rPr lang="en-US" dirty="0"/>
              <a:t> (70-30%)</a:t>
            </a:r>
          </a:p>
          <a:p>
            <a:pPr lvl="1"/>
            <a:r>
              <a:rPr lang="en-US" dirty="0" err="1"/>
              <a:t>Most_of_the_time_or_always_felt_lonely</a:t>
            </a:r>
            <a:r>
              <a:rPr lang="en-US" dirty="0"/>
              <a:t> (83-17%)</a:t>
            </a:r>
          </a:p>
          <a:p>
            <a:pPr lvl="1"/>
            <a:r>
              <a:rPr lang="en-US" dirty="0" err="1"/>
              <a:t>Missed_classes_or_school_without_permission</a:t>
            </a:r>
            <a:r>
              <a:rPr lang="en-US" dirty="0"/>
              <a:t> (70-30%)</a:t>
            </a:r>
          </a:p>
          <a:p>
            <a:pPr lvl="1"/>
            <a:r>
              <a:rPr lang="en-US" dirty="0" err="1"/>
              <a:t>Were_underweight</a:t>
            </a:r>
            <a:r>
              <a:rPr lang="en-US" dirty="0"/>
              <a:t> (98-2%)</a:t>
            </a:r>
          </a:p>
          <a:p>
            <a:pPr lvl="1"/>
            <a:r>
              <a:rPr lang="en-US" dirty="0" err="1"/>
              <a:t>Were_obese</a:t>
            </a:r>
            <a:r>
              <a:rPr lang="en-US" dirty="0"/>
              <a:t> (92-8%)</a:t>
            </a:r>
          </a:p>
          <a:p>
            <a:pPr marL="457200" lvl="1" indent="0">
              <a:buNone/>
            </a:pPr>
            <a:r>
              <a:rPr lang="en-US" dirty="0"/>
              <a:t>I </a:t>
            </a:r>
            <a:r>
              <a:rPr lang="en-US" dirty="0" err="1"/>
              <a:t>risultati</a:t>
            </a:r>
            <a:r>
              <a:rPr lang="en-US" dirty="0"/>
              <a:t> </a:t>
            </a:r>
            <a:r>
              <a:rPr lang="en-US" dirty="0" err="1"/>
              <a:t>ottenuti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fortemente </a:t>
            </a:r>
            <a:r>
              <a:rPr lang="en-US" dirty="0" err="1"/>
              <a:t>condizionati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natura del dataset.</a:t>
            </a:r>
          </a:p>
          <a:p>
            <a:pPr marL="457200" lvl="1" indent="0">
              <a:buNone/>
            </a:pPr>
            <a:r>
              <a:rPr lang="en-US" dirty="0"/>
              <a:t>Si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pensare</a:t>
            </a:r>
            <a:r>
              <a:rPr lang="en-US" dirty="0"/>
              <a:t> di </a:t>
            </a:r>
            <a:r>
              <a:rPr lang="en-US" dirty="0" err="1"/>
              <a:t>ridurre</a:t>
            </a:r>
            <a:r>
              <a:rPr lang="en-US" dirty="0"/>
              <a:t> support e </a:t>
            </a:r>
            <a:r>
              <a:rPr lang="en-US" dirty="0" err="1"/>
              <a:t>confidenza</a:t>
            </a:r>
            <a:r>
              <a:rPr lang="en-US" dirty="0"/>
              <a:t> </a:t>
            </a:r>
            <a:r>
              <a:rPr lang="en-US" dirty="0" err="1"/>
              <a:t>ottenendo</a:t>
            </a:r>
            <a:r>
              <a:rPr lang="en-US" dirty="0"/>
              <a:t> </a:t>
            </a:r>
            <a:r>
              <a:rPr lang="en-US" dirty="0" err="1"/>
              <a:t>tuttavia</a:t>
            </a:r>
            <a:r>
              <a:rPr lang="en-US" dirty="0"/>
              <a:t> </a:t>
            </a:r>
            <a:r>
              <a:rPr lang="en-US" dirty="0" err="1"/>
              <a:t>risultati</a:t>
            </a:r>
            <a:r>
              <a:rPr lang="en-US" dirty="0"/>
              <a:t> poco </a:t>
            </a:r>
            <a:r>
              <a:rPr lang="en-US" dirty="0" err="1"/>
              <a:t>vicini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vita </a:t>
            </a:r>
            <a:r>
              <a:rPr lang="en-US" dirty="0" err="1"/>
              <a:t>reale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79C31F-DBF0-D534-8A50-309525FD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822-09E5-40D6-BE0D-C8CFB0B516EB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A1F566-D345-A7F8-10AD-AF94E161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875AC8-8F82-C9D7-8C36-8FA2B75C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32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F47010-216D-1ED7-8123-E8C93EDC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Proposta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01483F-70FF-3E6E-BD5D-81948FB85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Conservare solo le istanze per le quali vi è bullismo</a:t>
            </a:r>
          </a:p>
          <a:p>
            <a:r>
              <a:rPr lang="it-IT" dirty="0"/>
              <a:t>Dataset notevolmente ridotto</a:t>
            </a:r>
          </a:p>
          <a:p>
            <a:r>
              <a:rPr lang="it-IT" dirty="0"/>
              <a:t>Regole di associazione diverse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27CBF6-7716-14B0-778C-BFC6FF73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822-09E5-40D6-BE0D-C8CFB0B516EB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69EC6-FB18-5A92-4E45-0AE7B47C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374BF8-9FC6-B717-6A5C-CF4F9137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17</a:t>
            </a:fld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08824E7-62D6-4816-D4FD-3256824DC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067" y="689855"/>
            <a:ext cx="2312928" cy="226423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5759DA1-3276-76DE-D559-FA3509D75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46" y="3154548"/>
            <a:ext cx="11094098" cy="301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83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48C350-31AB-E72A-9609-04B63308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822-09E5-40D6-BE0D-C8CFB0B516EB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7CE063-EB2A-EC55-BCC9-69BA6423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D3DF81-5B8B-F710-A109-82E65DC6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18</a:t>
            </a:fld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CA173EF-21C9-9FA4-8AAF-91BF216F1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587" y="1791801"/>
            <a:ext cx="3647816" cy="362506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71E7F8-90CF-2F4A-FD6F-E2698AFB4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75" y="3454425"/>
            <a:ext cx="1505160" cy="58110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987CB2F-ADE2-66B4-BDE0-2010ECA44F0D}"/>
              </a:ext>
            </a:extLst>
          </p:cNvPr>
          <p:cNvSpPr txBox="1"/>
          <p:nvPr/>
        </p:nvSpPr>
        <p:spPr>
          <a:xfrm>
            <a:off x="253544" y="1571546"/>
            <a:ext cx="4030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 utilizzata la </a:t>
            </a:r>
            <a:r>
              <a:rPr lang="it-IT" dirty="0" err="1"/>
              <a:t>RemoveWithValues</a:t>
            </a:r>
            <a:r>
              <a:rPr lang="it-IT" dirty="0"/>
              <a:t> per mantenere solo esempi di bullismo</a:t>
            </a:r>
          </a:p>
          <a:p>
            <a:r>
              <a:rPr lang="it-IT" dirty="0"/>
              <a:t>- effettuo pattern mining con tutte le feature</a:t>
            </a:r>
          </a:p>
          <a:p>
            <a:r>
              <a:rPr lang="it-IT" dirty="0"/>
              <a:t>- car a </a:t>
            </a:r>
            <a:r>
              <a:rPr lang="it-IT" dirty="0" err="1"/>
              <a:t>true</a:t>
            </a:r>
            <a:r>
              <a:rPr lang="it-IT" dirty="0"/>
              <a:t> per </a:t>
            </a:r>
            <a:r>
              <a:rPr lang="it-IT" dirty="0" err="1"/>
              <a:t>Bullied_in_school</a:t>
            </a:r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B9CE095-FDFC-167D-BE9A-4FC2435CE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368" y="2038082"/>
            <a:ext cx="3115110" cy="3010320"/>
          </a:xfrm>
          <a:prstGeom prst="rect">
            <a:avLst/>
          </a:prstGeom>
        </p:spPr>
      </p:pic>
      <p:sp>
        <p:nvSpPr>
          <p:cNvPr id="14" name="Titolo 1">
            <a:extLst>
              <a:ext uri="{FF2B5EF4-FFF2-40B4-BE49-F238E27FC236}">
                <a16:creationId xmlns:a16="http://schemas.microsoft.com/office/drawing/2014/main" id="{F95ECAE3-46DD-6972-82E9-F85A6829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it-IT" dirty="0"/>
              <a:t>Proposta</a:t>
            </a:r>
          </a:p>
        </p:txBody>
      </p:sp>
    </p:spTree>
    <p:extLst>
      <p:ext uri="{BB962C8B-B14F-4D97-AF65-F5344CB8AC3E}">
        <p14:creationId xmlns:p14="http://schemas.microsoft.com/office/powerpoint/2010/main" val="1682716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1EC7A3-C8EF-AC23-BCF9-60F36712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822-09E5-40D6-BE0D-C8CFB0B516EB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A99B5C-0C00-F60E-6273-3DB52FB83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55E75F-623D-3EDC-FF01-DE0CF6A4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19</a:t>
            </a:fld>
            <a:endParaRPr lang="en-US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6155FE2-AF1F-A766-35AC-8BF7B1E4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it-IT" dirty="0"/>
              <a:t>Proposta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BB70333-CC8B-35A0-38F3-C4193035F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595437"/>
            <a:ext cx="88392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2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7A6F8C-C249-87C0-2101-A7C9D602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0" y="2766218"/>
            <a:ext cx="4699000" cy="1325563"/>
          </a:xfrm>
        </p:spPr>
        <p:txBody>
          <a:bodyPr>
            <a:normAutofit fontScale="90000"/>
          </a:bodyPr>
          <a:lstStyle/>
          <a:p>
            <a:r>
              <a:rPr lang="it-IT" dirty="0"/>
              <a:t>Configurazione dell’algoritmo di clustering K-Means 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A71710-E018-D16A-F6A8-3D83C54E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822-09E5-40D6-BE0D-C8CFB0B516EB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0EB344-DF18-B481-B301-1FE6E782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27DFF9-831B-F687-F938-72DB8110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2</a:t>
            </a:fld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295D3C0-5820-3DFF-BAA6-B06E5E8B5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112" y="730725"/>
            <a:ext cx="3389708" cy="539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65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995B5D-0105-54DD-CC82-41865451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822-09E5-40D6-BE0D-C8CFB0B516EB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63B6F8-F729-9A70-1458-26EC808B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D28A56-C550-8A02-948C-1F12CE9E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20</a:t>
            </a:fld>
            <a:endParaRPr lang="en-US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EDB2254F-DDAB-76D1-0384-8874017BC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it-IT" dirty="0"/>
              <a:t>Proposta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D2F3E2D-8989-D269-9D6E-4F62CB3C8628}"/>
              </a:ext>
            </a:extLst>
          </p:cNvPr>
          <p:cNvSpPr txBox="1"/>
          <p:nvPr/>
        </p:nvSpPr>
        <p:spPr>
          <a:xfrm>
            <a:off x="253544" y="1571546"/>
            <a:ext cx="4030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 utilizzata la </a:t>
            </a:r>
            <a:r>
              <a:rPr lang="it-IT" dirty="0" err="1"/>
              <a:t>RemoveWithValues</a:t>
            </a:r>
            <a:r>
              <a:rPr lang="it-IT" dirty="0"/>
              <a:t> per mantenere solo esempi di bullismo</a:t>
            </a:r>
          </a:p>
          <a:p>
            <a:r>
              <a:rPr lang="it-IT" dirty="0"/>
              <a:t>- effettuo pattern mining con un sottoinsieme di feature</a:t>
            </a:r>
          </a:p>
          <a:p>
            <a:r>
              <a:rPr lang="it-IT" dirty="0"/>
              <a:t>- car a </a:t>
            </a:r>
            <a:r>
              <a:rPr lang="it-IT" dirty="0" err="1"/>
              <a:t>true</a:t>
            </a:r>
            <a:r>
              <a:rPr lang="it-IT" dirty="0"/>
              <a:t> per </a:t>
            </a:r>
            <a:r>
              <a:rPr lang="it-IT" dirty="0" err="1"/>
              <a:t>Bullied_in_school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BE24B8C-86F8-3DA8-C08F-79D65845D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550" y="2409682"/>
            <a:ext cx="3400900" cy="203863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3957E34-36D5-887E-C6FB-FA81E4C08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695" y="2071497"/>
            <a:ext cx="2934109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40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A5C415-CFFD-C161-06E8-3D9ACF4F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822-09E5-40D6-BE0D-C8CFB0B516EB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68BAF6-8E5A-7BDA-F39E-39640A43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42BB34-C5B4-E876-6C5C-D74D9AAE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21</a:t>
            </a:fld>
            <a:endParaRPr lang="en-US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AAA77664-A5B3-815A-2D36-3109EA02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it-IT" dirty="0"/>
              <a:t>Proposta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CA7E459-B743-BCF8-F478-8A65DC3E4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66" y="1576129"/>
            <a:ext cx="10155067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83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D87DFE-7AA2-0480-BA61-C6E911F7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Infine…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77C937-CB50-6009-4906-E76D329E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822-09E5-40D6-BE0D-C8CFB0B516EB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654486-EE76-90F0-E359-D845E709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6C8CF4-4C5E-8EB6-E565-6FFE2CB3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22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B4CFD5-AA4E-10BA-23B5-7B4125637470}"/>
              </a:ext>
            </a:extLst>
          </p:cNvPr>
          <p:cNvSpPr txBox="1"/>
          <p:nvPr/>
        </p:nvSpPr>
        <p:spPr>
          <a:xfrm>
            <a:off x="594360" y="1783080"/>
            <a:ext cx="2335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 Abbassando confidenza e supporto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839B648-2BDD-0733-0F38-5D6DAF1C7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282" y="1466297"/>
            <a:ext cx="2954804" cy="392540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4B36FF1-414E-60A4-F624-E6DDC9F6F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751" y="1919076"/>
            <a:ext cx="2724530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94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96E757-4048-DA03-330A-283C73FE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822-09E5-40D6-BE0D-C8CFB0B516EB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5A3761-6B17-2808-F407-4A1E5717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38AAEB-B52C-830E-6611-53EE1A96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23</a:t>
            </a:fld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7F18F7E-73B7-29FD-C75B-4937B1963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79" y="2007511"/>
            <a:ext cx="11290041" cy="3394046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4A726A73-0FFB-DDEB-B2F8-715E2A39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it-IT" dirty="0"/>
              <a:t>…si ottiene qualche risultato</a:t>
            </a:r>
          </a:p>
        </p:txBody>
      </p:sp>
    </p:spTree>
    <p:extLst>
      <p:ext uri="{BB962C8B-B14F-4D97-AF65-F5344CB8AC3E}">
        <p14:creationId xmlns:p14="http://schemas.microsoft.com/office/powerpoint/2010/main" val="3933187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7D9E74-1A0A-0450-2979-4DEB22D2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822-09E5-40D6-BE0D-C8CFB0B516EB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CD5647-1665-B491-1C53-D73CFFD2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76CE11-01D3-0BAF-3049-3DAFEF96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24</a:t>
            </a:fld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9B6723D-2BA4-DB80-6092-47FAA592A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7" y="2175101"/>
            <a:ext cx="3342926" cy="333102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63807CE-C020-13C7-5C87-03FDC46F3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562" y="2168166"/>
            <a:ext cx="3445064" cy="333102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A3DF953-2673-565E-72E3-B28194F3F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0665" y="2175101"/>
            <a:ext cx="3530421" cy="3337963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B648C051-C70C-B340-D420-C55AB194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it-IT" dirty="0"/>
              <a:t>Utilizzando </a:t>
            </a:r>
            <a:r>
              <a:rPr lang="it-IT" dirty="0" err="1"/>
              <a:t>groupby</a:t>
            </a:r>
            <a:r>
              <a:rPr lang="it-IT" dirty="0"/>
              <a:t> in Python</a:t>
            </a:r>
          </a:p>
        </p:txBody>
      </p:sp>
    </p:spTree>
    <p:extLst>
      <p:ext uri="{BB962C8B-B14F-4D97-AF65-F5344CB8AC3E}">
        <p14:creationId xmlns:p14="http://schemas.microsoft.com/office/powerpoint/2010/main" val="114042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363062-1193-9C63-B354-CADDD1D2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CLUSTERING WITH K-MEANS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E46232-F559-6065-46EA-2640D328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822-09E5-40D6-BE0D-C8CFB0B516EB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E2E67-1763-801A-C46F-CC82E31D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F139D4-DE08-0776-094F-659C4C9B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3</a:t>
            </a:fld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14BAF54-90EE-C5E9-3DCF-D75491EBC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24" y="2174875"/>
            <a:ext cx="6086576" cy="418500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C654B38-8A5C-D352-F287-C14A14547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184" y="2188404"/>
            <a:ext cx="4229690" cy="190526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C5F80CE-7904-09FD-8F6D-D7FE16129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556" y="4672605"/>
            <a:ext cx="3414946" cy="142602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3F29841-C799-A85C-71AF-FA04E1B638FE}"/>
              </a:ext>
            </a:extLst>
          </p:cNvPr>
          <p:cNvSpPr txBox="1"/>
          <p:nvPr/>
        </p:nvSpPr>
        <p:spPr>
          <a:xfrm>
            <a:off x="314224" y="1819072"/>
            <a:ext cx="172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 N CLUSTER = 5</a:t>
            </a:r>
          </a:p>
        </p:txBody>
      </p:sp>
    </p:spTree>
    <p:extLst>
      <p:ext uri="{BB962C8B-B14F-4D97-AF65-F5344CB8AC3E}">
        <p14:creationId xmlns:p14="http://schemas.microsoft.com/office/powerpoint/2010/main" val="5918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363062-1193-9C63-B354-CADDD1D2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CLUSTERING WITH K-MEANS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E46232-F559-6065-46EA-2640D328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822-09E5-40D6-BE0D-C8CFB0B516EB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E2E67-1763-801A-C46F-CC82E31D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F139D4-DE08-0776-094F-659C4C9B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4</a:t>
            </a:fld>
            <a:endParaRPr 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3F29841-C799-A85C-71AF-FA04E1B638FE}"/>
              </a:ext>
            </a:extLst>
          </p:cNvPr>
          <p:cNvSpPr txBox="1"/>
          <p:nvPr/>
        </p:nvSpPr>
        <p:spPr>
          <a:xfrm>
            <a:off x="309406" y="1627275"/>
            <a:ext cx="177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 N CLUSTER = 10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C023773-F2C5-0A14-84CD-5CEF453ED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468" y="1690688"/>
            <a:ext cx="3315188" cy="201011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E3EA00A-D8F1-975E-B052-CF1A3C314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06" y="2618289"/>
            <a:ext cx="7359551" cy="356406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8EBAB45E-1C4F-AAD0-6FE0-584989B5D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468" y="4070384"/>
            <a:ext cx="3221882" cy="204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6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3B2C7F-7161-F952-A0EF-8DD6F967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 ignorate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9FE070-A5F7-C5AC-71F3-16D80C04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822-09E5-40D6-BE0D-C8CFB0B516EB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E9D331-361A-1BCD-6422-E19EC1AC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AEF86D-53D6-8A83-3A55-C1123150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5</a:t>
            </a:fld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0D9BDD1-C135-FDC6-0E7E-63D15F0AB1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69"/>
          <a:stretch/>
        </p:blipFill>
        <p:spPr>
          <a:xfrm>
            <a:off x="777240" y="2046513"/>
            <a:ext cx="6615871" cy="315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AC3ACD-5096-2B99-1410-8E2902B9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CLUSTERING WITH K-MEANS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D1CCEF-2B14-55E6-683A-E6270B427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17914"/>
            <a:ext cx="10659110" cy="4391706"/>
          </a:xfrm>
        </p:spPr>
        <p:txBody>
          <a:bodyPr/>
          <a:lstStyle/>
          <a:p>
            <a:r>
              <a:rPr lang="it-IT" dirty="0"/>
              <a:t>N CLUSTER = 5</a:t>
            </a:r>
          </a:p>
          <a:p>
            <a:r>
              <a:rPr lang="it-IT" dirty="0"/>
              <a:t>FEATURE SELECTION EFFETTUATA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51ED51-772E-AFA3-B07C-C8137B85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822-09E5-40D6-BE0D-C8CFB0B516EB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B14AB3-8E4D-F145-CF40-107E2E7A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785EDC-CA79-C193-EC1E-5EB917BD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6</a:t>
            </a:fld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55B324E-EAB4-826F-34B1-96C268301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766" y="1585863"/>
            <a:ext cx="3829584" cy="172426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11729EC-8B6A-16B0-0F5D-0E6A2CE3C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94" y="2780523"/>
            <a:ext cx="6685135" cy="330303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B0BFAEF-70D8-08C2-D0FF-33B5403C2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766" y="4140769"/>
            <a:ext cx="4191585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7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630A08-4491-2DAF-FDC8-772F3452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CLUSTERING WITH K-MEANS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3D56FA-EBAA-8B56-1151-51CBFBF16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 CLUSTER = 10</a:t>
            </a:r>
          </a:p>
          <a:p>
            <a:r>
              <a:rPr lang="it-IT" dirty="0"/>
              <a:t>FEATURE SELECTION EFFETTUATA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1B703B-5AD4-43BC-C251-686A6C29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822-09E5-40D6-BE0D-C8CFB0B516EB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A30FA5-9C8E-DF87-9E02-0FACF3B4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F4EC24-1834-B2A8-AC73-AB7102D7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7</a:t>
            </a:fld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7A8312E-B1A4-C024-97FD-888311C7F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649" y="4131585"/>
            <a:ext cx="2891552" cy="192770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33DF8DF-656E-34BA-1215-6B1335E4A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99" y="2970732"/>
            <a:ext cx="8265409" cy="261266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F3849A59-E312-72D0-96D1-C9C4BB302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150" y="1377169"/>
            <a:ext cx="3235547" cy="201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C716F7-43DD-B7B5-7F0E-F27865C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Pattern mining 1…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B629AE-F8E2-CC1E-0BD9-502928D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822-09E5-40D6-BE0D-C8CFB0B516EB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377546-5349-AAED-88D0-A5B52841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1B7DCC-DDA5-F711-219C-F2D0436F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8</a:t>
            </a:fld>
            <a:endParaRPr lang="en-US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1FADBF1-3D31-6B49-6E7A-D98B028E1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077" y="1690688"/>
            <a:ext cx="2829320" cy="270547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454452D-A996-E452-D6DB-A531A84C801A}"/>
              </a:ext>
            </a:extLst>
          </p:cNvPr>
          <p:cNvSpPr txBox="1"/>
          <p:nvPr/>
        </p:nvSpPr>
        <p:spPr>
          <a:xfrm>
            <a:off x="544286" y="1981200"/>
            <a:ext cx="3273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 Effettuato su tutto il dataset </a:t>
            </a:r>
          </a:p>
          <a:p>
            <a:r>
              <a:rPr lang="it-IT" dirty="0"/>
              <a:t>- Regole di associazione generali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593878B-2916-E604-4201-8CA75BBD5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888" y="1068276"/>
            <a:ext cx="3725518" cy="495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8B5FCF-592A-9AE2-503F-EF91610B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…Migliori regole trovate 1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DE562A-D4F5-32E9-FDBA-5F168F70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822-09E5-40D6-BE0D-C8CFB0B516EB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6BBC91-E2BB-97AA-7144-A1B679CB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31F11A-60D9-A50D-7A0A-3079AD49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9</a:t>
            </a:fld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3B207A1-694E-D08D-3011-E83E0026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20" y="2175753"/>
            <a:ext cx="11569959" cy="269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97743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329</TotalTime>
  <Words>657</Words>
  <Application>Microsoft Office PowerPoint</Application>
  <PresentationFormat>Widescreen</PresentationFormat>
  <Paragraphs>144</Paragraphs>
  <Slides>24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8" baseType="lpstr">
      <vt:lpstr>Arial</vt:lpstr>
      <vt:lpstr>Calibri</vt:lpstr>
      <vt:lpstr>Gill Sans Nova</vt:lpstr>
      <vt:lpstr>ConfettiVTI</vt:lpstr>
      <vt:lpstr>CLUSTERING &amp; PATTERN MINING SOFTWARE USATO: WEKA</vt:lpstr>
      <vt:lpstr>Configurazione dell’algoritmo di clustering K-Means </vt:lpstr>
      <vt:lpstr>CLUSTERING WITH K-MEANS</vt:lpstr>
      <vt:lpstr>CLUSTERING WITH K-MEANS</vt:lpstr>
      <vt:lpstr>Feature ignorate</vt:lpstr>
      <vt:lpstr>CLUSTERING WITH K-MEANS</vt:lpstr>
      <vt:lpstr>CLUSTERING WITH K-MEANS</vt:lpstr>
      <vt:lpstr>Pattern mining 1…</vt:lpstr>
      <vt:lpstr>…Migliori regole trovate 1</vt:lpstr>
      <vt:lpstr>Pattern mining 2…</vt:lpstr>
      <vt:lpstr>…Migliori regole trovate 2</vt:lpstr>
      <vt:lpstr>Pattern mining 3…</vt:lpstr>
      <vt:lpstr>…Migliori regole trovate 3</vt:lpstr>
      <vt:lpstr>Pattern mining 4…</vt:lpstr>
      <vt:lpstr>…migliori regole trovate 4</vt:lpstr>
      <vt:lpstr>Deduzioni </vt:lpstr>
      <vt:lpstr>Proposta</vt:lpstr>
      <vt:lpstr>Proposta</vt:lpstr>
      <vt:lpstr>Proposta</vt:lpstr>
      <vt:lpstr>Proposta</vt:lpstr>
      <vt:lpstr>Proposta</vt:lpstr>
      <vt:lpstr>Infine…</vt:lpstr>
      <vt:lpstr>…si ottiene qualche risultato</vt:lpstr>
      <vt:lpstr>Utilizzando groupby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USATO: WEKA</dc:title>
  <dc:creator>Manuel Fasanella</dc:creator>
  <cp:lastModifiedBy>FASANELLA MANUEL</cp:lastModifiedBy>
  <cp:revision>10</cp:revision>
  <dcterms:created xsi:type="dcterms:W3CDTF">2023-12-29T15:28:36Z</dcterms:created>
  <dcterms:modified xsi:type="dcterms:W3CDTF">2024-01-23T08:18:21Z</dcterms:modified>
</cp:coreProperties>
</file>