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Play"/>
      <p:regular r:id="rId20"/>
      <p:bold r:id="rId21"/>
    </p:embeddedFont>
    <p:embeddedFont>
      <p:font typeface="Plus Jakarta Sans"/>
      <p:regular r:id="rId22"/>
      <p:bold r:id="rId23"/>
      <p:italic r:id="rId24"/>
      <p:boldItalic r:id="rId25"/>
    </p:embeddedFont>
    <p:embeddedFont>
      <p:font typeface="Int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NOak7rWnYG7eOPgSFcJqsWRus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A78100-0CDA-48A8-AAA8-7737DDB13E9F}">
  <a:tblStyle styleId="{15A78100-0CDA-48A8-AAA8-7737DDB13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22" Type="http://schemas.openxmlformats.org/officeDocument/2006/relationships/font" Target="fonts/PlusJakartaSans-regular.fntdata"/><Relationship Id="rId21" Type="http://schemas.openxmlformats.org/officeDocument/2006/relationships/font" Target="fonts/Play-bold.fntdata"/><Relationship Id="rId24" Type="http://schemas.openxmlformats.org/officeDocument/2006/relationships/font" Target="fonts/PlusJakartaSans-italic.fntdata"/><Relationship Id="rId23" Type="http://schemas.openxmlformats.org/officeDocument/2006/relationships/font" Target="fonts/PlusJakarta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regular.fntdata"/><Relationship Id="rId25" Type="http://schemas.openxmlformats.org/officeDocument/2006/relationships/font" Target="fonts/PlusJakartaSans-boldItalic.fntdata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ebd0b5409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36ebd0b5409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ebd0b5409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36ebd0b5409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ebd0b5409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36ebd0b5409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ebd0b5409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36ebd0b5409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ebd0b5409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36ebd0b5409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ebd0b5409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36ebd0b5409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Slide">
  <p:cSld name="33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>
            <p:ph idx="2" type="pic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itle Slide">
  <p:cSld name="34_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/>
          <p:nvPr>
            <p:ph idx="2" type="pic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/>
          <p:nvPr>
            <p:ph idx="2" type="pic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Title Slide">
  <p:cSld name="25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Title Slide">
  <p:cSld name="28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Title Slide">
  <p:cSld name="29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Title Slide">
  <p:cSld name="30_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Title Slide">
  <p:cSld name="3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>
            <p:ph idx="2" type="pic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Title Slide">
  <p:cSld name="32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3" name="Google Shape;23;p16"/>
          <p:cNvSpPr/>
          <p:nvPr>
            <p:ph idx="2" type="pic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16"/>
          <p:cNvSpPr/>
          <p:nvPr>
            <p:ph idx="3" type="pic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4C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894443" y="2785105"/>
            <a:ext cx="5622471" cy="80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WebSafe Security Scanner</a:t>
            </a:r>
            <a:endParaRPr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" name="Google Shape;34;p1"/>
          <p:cNvGrpSpPr/>
          <p:nvPr/>
        </p:nvGrpSpPr>
        <p:grpSpPr>
          <a:xfrm>
            <a:off x="894442" y="2675335"/>
            <a:ext cx="5512708" cy="940767"/>
            <a:chOff x="894442" y="2675335"/>
            <a:chExt cx="7570108" cy="940767"/>
          </a:xfrm>
        </p:grpSpPr>
        <p:sp>
          <p:nvSpPr>
            <p:cNvPr id="35" name="Google Shape;35;p1"/>
            <p:cNvSpPr/>
            <p:nvPr/>
          </p:nvSpPr>
          <p:spPr>
            <a:xfrm>
              <a:off x="894442" y="2675335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94442" y="3570383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7" name="Google Shape;37;p1"/>
          <p:cNvSpPr txBox="1"/>
          <p:nvPr/>
        </p:nvSpPr>
        <p:spPr>
          <a:xfrm>
            <a:off x="958071" y="4814930"/>
            <a:ext cx="2692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200" u="none" cap="none" strike="noStrike">
                <a:solidFill>
                  <a:srgbClr val="004740"/>
                </a:solidFill>
                <a:latin typeface="Calibri"/>
                <a:ea typeface="Calibri"/>
                <a:cs typeface="Calibri"/>
                <a:sym typeface="Calibri"/>
              </a:rPr>
              <a:t>Presenter Name</a:t>
            </a:r>
            <a:endParaRPr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"/>
          <p:cNvSpPr txBox="1"/>
          <p:nvPr/>
        </p:nvSpPr>
        <p:spPr>
          <a:xfrm>
            <a:off x="8670615" y="1562441"/>
            <a:ext cx="246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INTERNSHIP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1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1405525" y="3622875"/>
            <a:ext cx="7003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AI/ML-Powered Platform for Real-Time Threat Detection and Web Vulnerability Analysis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1405525" y="4065700"/>
            <a:ext cx="90117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Sub-Title / Description: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Intel Unnati Internship Project – Network Security (AI/ML for Networking)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1853750" y="5139600"/>
            <a:ext cx="46632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-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MANU GOWDA     (BU22CSEN0400211)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-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N. CHARAN           (BU22CSEN0400151)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894425" y="5780150"/>
            <a:ext cx="83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Mentor:</a:t>
            </a:r>
            <a:r>
              <a:rPr b="1" lang="en-US" sz="19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Satish Kumar Mani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Professor, Department of CSE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7194325" y="4894325"/>
            <a:ext cx="3222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 sz="1800" u="sng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Teach Turtle's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ebd0b5409_0_69"/>
          <p:cNvSpPr txBox="1"/>
          <p:nvPr/>
        </p:nvSpPr>
        <p:spPr>
          <a:xfrm>
            <a:off x="2071950" y="354850"/>
            <a:ext cx="758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ML Models &amp; Evaluation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g36ebd0b5409_0_69"/>
          <p:cNvSpPr txBox="1"/>
          <p:nvPr/>
        </p:nvSpPr>
        <p:spPr>
          <a:xfrm>
            <a:off x="126298" y="6356992"/>
            <a:ext cx="47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2" name="Google Shape;142;g36ebd0b5409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2" cy="9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6ebd0b5409_0_69"/>
          <p:cNvSpPr txBox="1"/>
          <p:nvPr/>
        </p:nvSpPr>
        <p:spPr>
          <a:xfrm>
            <a:off x="896770" y="1470429"/>
            <a:ext cx="105720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6ebd0b5409_0_69"/>
          <p:cNvSpPr txBox="1"/>
          <p:nvPr/>
        </p:nvSpPr>
        <p:spPr>
          <a:xfrm>
            <a:off x="618327" y="604927"/>
            <a:ext cx="10209000" cy="4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36ebd0b5409_0_69" title="Screenshot 2025-07-13 at 2.17.48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63" y="1711435"/>
            <a:ext cx="5501075" cy="306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6ebd0b5409_0_69" title="Screenshot 2025-07-13 at 2.18.03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2914" y="1711425"/>
            <a:ext cx="5444125" cy="3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6ebd0b5409_0_69"/>
          <p:cNvSpPr txBox="1"/>
          <p:nvPr/>
        </p:nvSpPr>
        <p:spPr>
          <a:xfrm>
            <a:off x="550875" y="4774675"/>
            <a:ext cx="4616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Malicious_URL_Detection_System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6ebd0b5409_0_69"/>
          <p:cNvSpPr txBox="1"/>
          <p:nvPr/>
        </p:nvSpPr>
        <p:spPr>
          <a:xfrm>
            <a:off x="6826775" y="5146575"/>
            <a:ext cx="4616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Live_Network_Analysis_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Train_Model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" name="Google Shape;149;g36ebd0b5409_0_69"/>
          <p:cNvCxnSpPr/>
          <p:nvPr/>
        </p:nvCxnSpPr>
        <p:spPr>
          <a:xfrm>
            <a:off x="6096002" y="1255177"/>
            <a:ext cx="0" cy="48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ebd0b5409_0_79"/>
          <p:cNvSpPr txBox="1"/>
          <p:nvPr/>
        </p:nvSpPr>
        <p:spPr>
          <a:xfrm>
            <a:off x="2071950" y="354850"/>
            <a:ext cx="758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Web App &amp; Interface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g36ebd0b5409_0_79"/>
          <p:cNvSpPr txBox="1"/>
          <p:nvPr/>
        </p:nvSpPr>
        <p:spPr>
          <a:xfrm>
            <a:off x="126298" y="6356992"/>
            <a:ext cx="47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6" name="Google Shape;156;g36ebd0b5409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2" cy="9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6ebd0b5409_0_79"/>
          <p:cNvSpPr txBox="1"/>
          <p:nvPr/>
        </p:nvSpPr>
        <p:spPr>
          <a:xfrm>
            <a:off x="690770" y="1575904"/>
            <a:ext cx="105720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6ebd0b5409_0_79"/>
          <p:cNvSpPr txBox="1"/>
          <p:nvPr/>
        </p:nvSpPr>
        <p:spPr>
          <a:xfrm>
            <a:off x="6311676" y="3671450"/>
            <a:ext cx="4841700" cy="5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User Interactions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One-click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scan &amp; classify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Downloadable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PDF reports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Session-based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scan logs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Live alerts for detected threats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36ebd0b5409_0_79"/>
          <p:cNvSpPr txBox="1"/>
          <p:nvPr/>
        </p:nvSpPr>
        <p:spPr>
          <a:xfrm>
            <a:off x="932975" y="1268425"/>
            <a:ext cx="5378700" cy="4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Frontend Features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📄 Built using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Django + Bootstrap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📊 Real-time threat dashboard (Chart.js)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📝 Input forms for: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URL scanning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SQLi testing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Live traffic monitoring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Tech Stack Summary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Django (Backend)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HTML/CSS + JS (Frontend)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SQLite (Storage)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ReportLab (PDF Export)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g36ebd0b5409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075" y="1001351"/>
            <a:ext cx="3874452" cy="25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ebd0b5409_0_104"/>
          <p:cNvSpPr txBox="1"/>
          <p:nvPr/>
        </p:nvSpPr>
        <p:spPr>
          <a:xfrm>
            <a:off x="2071950" y="354850"/>
            <a:ext cx="758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Performance &amp; Testing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g36ebd0b5409_0_104"/>
          <p:cNvSpPr txBox="1"/>
          <p:nvPr/>
        </p:nvSpPr>
        <p:spPr>
          <a:xfrm>
            <a:off x="126298" y="6356992"/>
            <a:ext cx="47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7" name="Google Shape;167;g36ebd0b5409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2" cy="9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6ebd0b5409_0_104"/>
          <p:cNvSpPr txBox="1"/>
          <p:nvPr/>
        </p:nvSpPr>
        <p:spPr>
          <a:xfrm>
            <a:off x="896770" y="1470429"/>
            <a:ext cx="105720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36ebd0b5409_0_104"/>
          <p:cNvSpPr txBox="1"/>
          <p:nvPr/>
        </p:nvSpPr>
        <p:spPr>
          <a:xfrm>
            <a:off x="618327" y="604927"/>
            <a:ext cx="10209000" cy="4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g36ebd0b5409_0_104"/>
          <p:cNvGraphicFramePr/>
          <p:nvPr/>
        </p:nvGraphicFramePr>
        <p:xfrm>
          <a:off x="7599300" y="2232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{15A78100-0CDA-48A8-AAA8-7737DDB13E9F}</a:tableStyleId>
              </a:tblPr>
              <a:tblGrid>
                <a:gridCol w="1879600"/>
                <a:gridCol w="974725"/>
                <a:gridCol w="1146175"/>
              </a:tblGrid>
              <a:tr h="32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Metric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Value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Achieved Value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URL Prediction Time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100 ms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 ms avg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SQLi Prediction Time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75 ms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 ms avg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Flow Prediction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50 ms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 ms avg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Dashboard Load Time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2 seconds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 seconds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PDF Generation Time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3 seconds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 seconds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Uptime (4 hrs)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Positive Rate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5%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3.7% (avg)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 Usage (under load)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2 GB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 GB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g36ebd0b5409_0_104"/>
          <p:cNvGraphicFramePr/>
          <p:nvPr/>
        </p:nvGraphicFramePr>
        <p:xfrm>
          <a:off x="234950" y="223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{15A78100-0CDA-48A8-AAA8-7737DDB13E9F}</a:tableStyleId>
              </a:tblPr>
              <a:tblGrid>
                <a:gridCol w="1285875"/>
                <a:gridCol w="838200"/>
                <a:gridCol w="819150"/>
                <a:gridCol w="609600"/>
                <a:gridCol w="800100"/>
                <a:gridCol w="1609725"/>
              </a:tblGrid>
              <a:tr h="32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Type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Avg. Inference Time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URL Classifier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97%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&lt;100 ms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SQLi Classifier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97%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&lt;50 ms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Traffic Classifier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99.85%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&gt;0.98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&gt;0.97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&gt;0.98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&lt;50 ms/flow</a:t>
                      </a:r>
                      <a:endParaRPr sz="1300"/>
                    </a:p>
                  </a:txBody>
                  <a:tcPr marT="25400" marB="25400" marR="25400" marL="25400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2" name="Google Shape;172;g36ebd0b5409_0_104"/>
          <p:cNvCxnSpPr/>
          <p:nvPr/>
        </p:nvCxnSpPr>
        <p:spPr>
          <a:xfrm>
            <a:off x="6568552" y="1182477"/>
            <a:ext cx="0" cy="48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g36ebd0b5409_0_104"/>
          <p:cNvSpPr txBox="1"/>
          <p:nvPr/>
        </p:nvSpPr>
        <p:spPr>
          <a:xfrm>
            <a:off x="723900" y="1625300"/>
            <a:ext cx="354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Performance Metrics of the model</a:t>
            </a:r>
            <a:endParaRPr sz="1800"/>
          </a:p>
        </p:txBody>
      </p:sp>
      <p:sp>
        <p:nvSpPr>
          <p:cNvPr id="174" name="Google Shape;174;g36ebd0b5409_0_104"/>
          <p:cNvSpPr txBox="1"/>
          <p:nvPr/>
        </p:nvSpPr>
        <p:spPr>
          <a:xfrm>
            <a:off x="7112450" y="1656050"/>
            <a:ext cx="478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Performance Indicators (KPIs) of the Application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ebd0b5409_0_127"/>
          <p:cNvSpPr txBox="1"/>
          <p:nvPr/>
        </p:nvSpPr>
        <p:spPr>
          <a:xfrm>
            <a:off x="2071950" y="354850"/>
            <a:ext cx="758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Use Cases &amp; Future Scope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g36ebd0b5409_0_127"/>
          <p:cNvSpPr txBox="1"/>
          <p:nvPr/>
        </p:nvSpPr>
        <p:spPr>
          <a:xfrm>
            <a:off x="126298" y="6356992"/>
            <a:ext cx="47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1" name="Google Shape;181;g36ebd0b5409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2" cy="9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36ebd0b5409_0_127"/>
          <p:cNvSpPr txBox="1"/>
          <p:nvPr/>
        </p:nvSpPr>
        <p:spPr>
          <a:xfrm>
            <a:off x="6096000" y="1035425"/>
            <a:ext cx="5661600" cy="4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Integrate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Deep Learning Models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(CNN/LSTM for anomaly detection)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Docker + Cloud Deployment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(Kubernetes, AWS)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SIEM Integration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(Splunk, ELK stack)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Live Alerts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via email/webhooks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Community Threat Sharing Portal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36ebd0b5409_0_127"/>
          <p:cNvSpPr txBox="1"/>
          <p:nvPr/>
        </p:nvSpPr>
        <p:spPr>
          <a:xfrm>
            <a:off x="618326" y="1035425"/>
            <a:ext cx="51129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 u="sng"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 b="1" sz="19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Web App Security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: Detect SQLi, XSS, CSRF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Malicious URL Scanning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: Email/Chat filters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Network Traffic Monitoring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: Detect DoS, Botnets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Education &amp; Training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: Hands-on lab tool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Compliance Auditing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: Exportable PDF reports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/>
        </p:nvSpPr>
        <p:spPr>
          <a:xfrm>
            <a:off x="707572" y="3001566"/>
            <a:ext cx="470625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10692817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10755442" y="423468"/>
            <a:ext cx="159232" cy="157970"/>
          </a:xfrm>
          <a:custGeom>
            <a:rect b="b" l="l" r="r" t="t"/>
            <a:pathLst>
              <a:path extrusionOk="0" h="443" w="444">
                <a:moveTo>
                  <a:pt x="257" y="257"/>
                </a:moveTo>
                <a:lnTo>
                  <a:pt x="257" y="257"/>
                </a:lnTo>
                <a:cubicBezTo>
                  <a:pt x="222" y="292"/>
                  <a:pt x="177" y="327"/>
                  <a:pt x="160" y="310"/>
                </a:cubicBezTo>
                <a:cubicBezTo>
                  <a:pt x="133" y="283"/>
                  <a:pt x="115" y="265"/>
                  <a:pt x="62" y="310"/>
                </a:cubicBezTo>
                <a:cubicBezTo>
                  <a:pt x="0" y="354"/>
                  <a:pt x="44" y="389"/>
                  <a:pt x="71" y="407"/>
                </a:cubicBezTo>
                <a:cubicBezTo>
                  <a:pt x="97" y="442"/>
                  <a:pt x="204" y="416"/>
                  <a:pt x="310" y="310"/>
                </a:cubicBezTo>
                <a:cubicBezTo>
                  <a:pt x="416" y="204"/>
                  <a:pt x="443" y="97"/>
                  <a:pt x="416" y="61"/>
                </a:cubicBezTo>
                <a:cubicBezTo>
                  <a:pt x="390" y="35"/>
                  <a:pt x="363" y="0"/>
                  <a:pt x="319" y="53"/>
                </a:cubicBezTo>
                <a:cubicBezTo>
                  <a:pt x="275" y="106"/>
                  <a:pt x="293" y="123"/>
                  <a:pt x="319" y="151"/>
                </a:cubicBezTo>
                <a:cubicBezTo>
                  <a:pt x="337" y="167"/>
                  <a:pt x="302" y="212"/>
                  <a:pt x="257" y="257"/>
                </a:cubicBezTo>
              </a:path>
            </a:pathLst>
          </a:custGeom>
          <a:solidFill>
            <a:srgbClr val="017069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11108103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11173901" y="455187"/>
            <a:ext cx="152886" cy="94532"/>
          </a:xfrm>
          <a:custGeom>
            <a:rect b="b" l="l" r="r" t="t"/>
            <a:pathLst>
              <a:path extrusionOk="0" h="285" w="461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11523389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11624228" y="414630"/>
            <a:ext cx="82804" cy="175646"/>
          </a:xfrm>
          <a:custGeom>
            <a:rect b="b" l="l" r="r" t="t"/>
            <a:pathLst>
              <a:path extrusionOk="0" h="498" w="232">
                <a:moveTo>
                  <a:pt x="178" y="0"/>
                </a:moveTo>
                <a:lnTo>
                  <a:pt x="178" y="0"/>
                </a:lnTo>
                <a:cubicBezTo>
                  <a:pt x="213" y="0"/>
                  <a:pt x="222" y="27"/>
                  <a:pt x="222" y="53"/>
                </a:cubicBezTo>
                <a:cubicBezTo>
                  <a:pt x="222" y="80"/>
                  <a:pt x="196" y="115"/>
                  <a:pt x="160" y="115"/>
                </a:cubicBezTo>
                <a:cubicBezTo>
                  <a:pt x="125" y="115"/>
                  <a:pt x="107" y="97"/>
                  <a:pt x="107" y="62"/>
                </a:cubicBezTo>
                <a:cubicBezTo>
                  <a:pt x="107" y="35"/>
                  <a:pt x="134" y="0"/>
                  <a:pt x="178" y="0"/>
                </a:cubicBezTo>
                <a:close/>
                <a:moveTo>
                  <a:pt x="72" y="497"/>
                </a:moveTo>
                <a:lnTo>
                  <a:pt x="72" y="497"/>
                </a:lnTo>
                <a:cubicBezTo>
                  <a:pt x="45" y="497"/>
                  <a:pt x="28" y="478"/>
                  <a:pt x="45" y="407"/>
                </a:cubicBezTo>
                <a:cubicBezTo>
                  <a:pt x="81" y="284"/>
                  <a:pt x="81" y="284"/>
                  <a:pt x="81" y="284"/>
                </a:cubicBezTo>
                <a:cubicBezTo>
                  <a:pt x="81" y="266"/>
                  <a:pt x="81" y="257"/>
                  <a:pt x="81" y="257"/>
                </a:cubicBezTo>
                <a:cubicBezTo>
                  <a:pt x="72" y="257"/>
                  <a:pt x="37" y="275"/>
                  <a:pt x="19" y="284"/>
                </a:cubicBezTo>
                <a:cubicBezTo>
                  <a:pt x="0" y="266"/>
                  <a:pt x="0" y="266"/>
                  <a:pt x="0" y="266"/>
                </a:cubicBezTo>
                <a:cubicBezTo>
                  <a:pt x="63" y="213"/>
                  <a:pt x="143" y="178"/>
                  <a:pt x="169" y="178"/>
                </a:cubicBezTo>
                <a:cubicBezTo>
                  <a:pt x="196" y="178"/>
                  <a:pt x="205" y="213"/>
                  <a:pt x="187" y="257"/>
                </a:cubicBezTo>
                <a:cubicBezTo>
                  <a:pt x="151" y="390"/>
                  <a:pt x="151" y="390"/>
                  <a:pt x="151" y="390"/>
                </a:cubicBezTo>
                <a:cubicBezTo>
                  <a:pt x="151" y="416"/>
                  <a:pt x="151" y="425"/>
                  <a:pt x="160" y="425"/>
                </a:cubicBezTo>
                <a:cubicBezTo>
                  <a:pt x="160" y="425"/>
                  <a:pt x="187" y="407"/>
                  <a:pt x="213" y="390"/>
                </a:cubicBezTo>
                <a:cubicBezTo>
                  <a:pt x="231" y="407"/>
                  <a:pt x="231" y="407"/>
                  <a:pt x="231" y="407"/>
                </a:cubicBezTo>
                <a:cubicBezTo>
                  <a:pt x="169" y="478"/>
                  <a:pt x="98" y="497"/>
                  <a:pt x="72" y="497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783772" y="2945605"/>
            <a:ext cx="899884" cy="52507"/>
          </a:xfrm>
          <a:prstGeom prst="rect">
            <a:avLst/>
          </a:prstGeom>
          <a:solidFill>
            <a:srgbClr val="A582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/>
        </p:nvSpPr>
        <p:spPr>
          <a:xfrm>
            <a:off x="3288299" y="285268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Abstract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" name="Google Shape;51;p19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2" name="Google Shape;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9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9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9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9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WebSafe Security Scanner is a unified AI-powered platform designed to identify malicious URLs, detect SQL injection attacks, and classify network traffic threats in real-time.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It combines traditional security scanning with machine learning models trained on public datasets like CICIDS2017 and custom payloads.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platform integrates multiple modules—web vulnerability scanner, URL classifier, and real-time packet analyzer—under a Django-based web interface.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ML models used include Logistic Regression, Naive Bayes, and Random Forest, achieving high accuracy with low inference latency.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WebSafe provides live monitoring dashboards, automated PDF reporting, and secure access controls, making it useful for security analysts, educators, and SOC environments.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/>
        </p:nvSpPr>
        <p:spPr>
          <a:xfrm>
            <a:off x="3288299" y="285268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Certificate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" name="Google Shape;62;p20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0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0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Paste your internship Certificate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/>
        </p:nvSpPr>
        <p:spPr>
          <a:xfrm>
            <a:off x="1970712" y="385375"/>
            <a:ext cx="789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Statemt: AI/ML for Networking</a:t>
            </a:r>
            <a:endParaRPr b="1" sz="57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21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4" name="Google Shape;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1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53535"/>
              </a:buClr>
              <a:buSzPts val="2000"/>
              <a:buChar char="●"/>
            </a:pPr>
            <a:r>
              <a:rPr b="1" lang="en-US" sz="2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Goal:</a:t>
            </a:r>
            <a:r>
              <a:rPr lang="en-US" sz="2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an</a:t>
            </a:r>
            <a:r>
              <a:rPr lang="en-US" sz="2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AI/ML solution for automated network</a:t>
            </a:r>
            <a:r>
              <a:rPr lang="en-US" sz="2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traffic analysis to enhance security and address challenges posed by data growth, encryption, and sophisticated threats.</a:t>
            </a:r>
            <a:endParaRPr sz="2000">
              <a:solidFill>
                <a:srgbClr val="3535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Char char="●"/>
            </a:pPr>
            <a:r>
              <a:rPr b="1" lang="en-US" sz="2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Requirements:</a:t>
            </a:r>
            <a:r>
              <a:rPr lang="en-US" sz="2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Proficiency in Linux, Python/C programming, and basic AI/ML knowledge.</a:t>
            </a:r>
            <a:endParaRPr sz="2000">
              <a:solidFill>
                <a:srgbClr val="3535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Char char="●"/>
            </a:pPr>
            <a:r>
              <a:rPr b="1" lang="en-US" sz="2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Outcomes:</a:t>
            </a:r>
            <a:r>
              <a:rPr lang="en-US" sz="2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Real-time traffic classification, improved threat detection, reduced false positives/negatives, scalability, and privacy-preserving analysis.</a:t>
            </a:r>
            <a:endParaRPr sz="2000">
              <a:solidFill>
                <a:srgbClr val="3535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Char char="●"/>
            </a:pPr>
            <a:r>
              <a:rPr b="1" lang="en-US" sz="2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Traffic Analysis:</a:t>
            </a:r>
            <a:r>
              <a:rPr lang="en-US" sz="2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Categorises network traffic based on behaviour and patterns.</a:t>
            </a:r>
            <a:endParaRPr sz="2000">
              <a:solidFill>
                <a:srgbClr val="3535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3535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Mechanism: Detects suspicious or malicious activity using AI.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/>
        </p:nvSpPr>
        <p:spPr>
          <a:xfrm>
            <a:off x="2780113" y="226025"/>
            <a:ext cx="627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Project Objectives &amp; Scope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22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5" name="Google Shape;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"/>
          <p:cNvSpPr txBox="1"/>
          <p:nvPr/>
        </p:nvSpPr>
        <p:spPr>
          <a:xfrm>
            <a:off x="566525" y="1281800"/>
            <a:ext cx="47898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Project Objective:</a:t>
            </a:r>
            <a:endParaRPr b="1" sz="2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Develop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AI/ML solutions to enhance network security by automating traffic analysis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and improving threat detection.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Address challenges posed by data growth, encrypted communication, and sophisticated cyber threats.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Ensure real-time adaptive and intelligent network defence.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2"/>
          <p:cNvSpPr txBox="1"/>
          <p:nvPr/>
        </p:nvSpPr>
        <p:spPr>
          <a:xfrm>
            <a:off x="5864450" y="1198588"/>
            <a:ext cx="5622000" cy="4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 u="sng">
                <a:latin typeface="Times New Roman"/>
                <a:ea typeface="Times New Roman"/>
                <a:cs typeface="Times New Roman"/>
                <a:sym typeface="Times New Roman"/>
              </a:rPr>
              <a:t>Project Scope:</a:t>
            </a:r>
            <a:endParaRPr b="1" sz="19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Implement AI/ML models for automated network traffic analysis and classification.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Enhance threat detection and security by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identifying anomalies, malware, and encrypted attacks.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Reduce false positives and negatives to improve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network security operations efficiency.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Optimise scalability and performance for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high-traffic environments with minimal latency.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Conduct privacy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-preserving traffic analysis without decryption.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Deliver an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AI-Powered Traffic Classification Model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and a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Threat Detection &amp; Anomaly Identification Framework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/>
        </p:nvSpPr>
        <p:spPr>
          <a:xfrm>
            <a:off x="3129275" y="354850"/>
            <a:ext cx="590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Team &amp; Contributions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23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3"/>
          <p:cNvSpPr txBox="1"/>
          <p:nvPr/>
        </p:nvSpPr>
        <p:spPr>
          <a:xfrm>
            <a:off x="682475" y="3283600"/>
            <a:ext cx="50676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 Gowda</a:t>
            </a:r>
            <a:endParaRPr b="1" sz="16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Designed &amp; developed the Django-based web interface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Integrated ML models for URL detection and traffic classification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Built the real-time packet monitoring engine using Scapy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Led UI/UX design, dashboard visualization, and PDF reporting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3"/>
          <p:cNvSpPr txBox="1"/>
          <p:nvPr/>
        </p:nvSpPr>
        <p:spPr>
          <a:xfrm>
            <a:off x="3781913" y="922825"/>
            <a:ext cx="46044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 sz="1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 Teach Turtle's</a:t>
            </a:r>
            <a:endParaRPr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3"/>
          <p:cNvSpPr txBox="1"/>
          <p:nvPr/>
        </p:nvSpPr>
        <p:spPr>
          <a:xfrm>
            <a:off x="6096000" y="3174275"/>
            <a:ext cx="51570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N. Charan</a:t>
            </a:r>
            <a:endParaRPr b="1" sz="16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Performed feature engineering and dataset preparation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Trained and evaluated ML models: Logistic Regression, Naive Bayes, Random Forest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Worked on data preprocessing and model validation pipeline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Contributed to performance tuning and testing scripts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3303150" y="1425812"/>
            <a:ext cx="55857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Mentor: Dr. Satish Kumar Mani</a:t>
            </a:r>
            <a:endParaRPr b="1" sz="16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Provided academic guidance and evaluation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Reviewed methodology and architecture design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Helped validate security considerations and research depth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/>
        </p:nvSpPr>
        <p:spPr>
          <a:xfrm>
            <a:off x="2071950" y="354850"/>
            <a:ext cx="758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Dataset &amp; Feature Engineering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24"/>
          <p:cNvSpPr txBox="1"/>
          <p:nvPr/>
        </p:nvSpPr>
        <p:spPr>
          <a:xfrm>
            <a:off x="126298" y="6356992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0" name="Google Shape;1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4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4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6470275" y="1281800"/>
            <a:ext cx="5378700" cy="4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 u="sng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1" sz="17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URL Classifier</a:t>
            </a:r>
            <a:b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→ Features: URL length, number of digits, entropy, special characters, IP address flag, script tag presence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SQL Injection Classifier</a:t>
            </a:r>
            <a:b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→ Features: TF-IDF features extracted from raw SQL payloads (unigrams &amp; bigrams)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Traffic Classifier</a:t>
            </a:r>
            <a:b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→ Features: Flow duration, packet length, header length, protocol flags, inter-arrival time, active/idle time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4"/>
          <p:cNvSpPr txBox="1"/>
          <p:nvPr/>
        </p:nvSpPr>
        <p:spPr>
          <a:xfrm>
            <a:off x="566525" y="1281800"/>
            <a:ext cx="5794800" cy="3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 u="sng">
                <a:latin typeface="Times New Roman"/>
                <a:ea typeface="Times New Roman"/>
                <a:cs typeface="Times New Roman"/>
                <a:sym typeface="Times New Roman"/>
              </a:rPr>
              <a:t>Datasets Used</a:t>
            </a:r>
            <a:endParaRPr b="1" sz="17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CICIDS 2017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(Canadian Institute for Cybersecurity)</a:t>
            </a:r>
            <a:b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→ Used for training the Random Forest model to classify traffic into 7 classes (DoS, DDoS, Bot, etc.)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Custom Malicious URL Dataset</a:t>
            </a:r>
            <a:b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→ Collected from public GitHub repos &amp; research papers</a:t>
            </a:r>
            <a:b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→ Labeled as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benign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malicious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 SQL Injection Payload Set</a:t>
            </a:r>
            <a:b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→ From OWASP, PayloadsAllTheThings, and manually created examples</a:t>
            </a:r>
            <a:b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→ Used for training the Naive Bayes model with TF-IDF vectorization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ebd0b5409_0_34"/>
          <p:cNvSpPr txBox="1"/>
          <p:nvPr/>
        </p:nvSpPr>
        <p:spPr>
          <a:xfrm>
            <a:off x="2071950" y="354850"/>
            <a:ext cx="758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System Architecture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g36ebd0b5409_0_34"/>
          <p:cNvSpPr txBox="1"/>
          <p:nvPr/>
        </p:nvSpPr>
        <p:spPr>
          <a:xfrm>
            <a:off x="126298" y="6356992"/>
            <a:ext cx="47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1" name="Google Shape;121;g36ebd0b5409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2" cy="9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6ebd0b5409_0_34"/>
          <p:cNvSpPr txBox="1"/>
          <p:nvPr/>
        </p:nvSpPr>
        <p:spPr>
          <a:xfrm>
            <a:off x="690770" y="1575904"/>
            <a:ext cx="105720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6ebd0b5409_0_34"/>
          <p:cNvSpPr txBox="1"/>
          <p:nvPr/>
        </p:nvSpPr>
        <p:spPr>
          <a:xfrm>
            <a:off x="812202" y="1537902"/>
            <a:ext cx="10209000" cy="4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6ebd0b5409_0_34"/>
          <p:cNvSpPr txBox="1"/>
          <p:nvPr/>
        </p:nvSpPr>
        <p:spPr>
          <a:xfrm>
            <a:off x="932975" y="1268425"/>
            <a:ext cx="5378700" cy="4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 u="sng">
                <a:latin typeface="Times New Roman"/>
                <a:ea typeface="Times New Roman"/>
                <a:cs typeface="Times New Roman"/>
                <a:sym typeface="Times New Roman"/>
              </a:rPr>
              <a:t>Layers of the System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HTML, CSS, JS + Chart.js for visualizations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Django handles routing, model API, and session management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ML Models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URL → Logistic Regression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SQLi → Naive Bayes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Traffic → Random Forest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Live Monitor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Scapy captures packets in real time and classifies flows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Reporting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Generates PDF reports and logs using ReportLab &amp; SQLite</a:t>
            </a:r>
            <a:endParaRPr b="1"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g36ebd0b5409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1775" y="1118563"/>
            <a:ext cx="3399530" cy="457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ebd0b5409_0_47"/>
          <p:cNvSpPr txBox="1"/>
          <p:nvPr/>
        </p:nvSpPr>
        <p:spPr>
          <a:xfrm>
            <a:off x="2071950" y="354850"/>
            <a:ext cx="758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ML Models &amp; Evaluation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g36ebd0b5409_0_47"/>
          <p:cNvSpPr txBox="1"/>
          <p:nvPr/>
        </p:nvSpPr>
        <p:spPr>
          <a:xfrm>
            <a:off x="126298" y="6356992"/>
            <a:ext cx="47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2" name="Google Shape;132;g36ebd0b5409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588" y="5780138"/>
            <a:ext cx="2100002" cy="9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6ebd0b5409_0_47"/>
          <p:cNvSpPr txBox="1"/>
          <p:nvPr/>
        </p:nvSpPr>
        <p:spPr>
          <a:xfrm>
            <a:off x="690770" y="1575904"/>
            <a:ext cx="105720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6ebd0b5409_0_47"/>
          <p:cNvSpPr txBox="1"/>
          <p:nvPr/>
        </p:nvSpPr>
        <p:spPr>
          <a:xfrm>
            <a:off x="6346525" y="1122500"/>
            <a:ext cx="4789800" cy="4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Evaluation Highlights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🚀 Inference time: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&lt;100 ms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📉 Low false positives &amp; high recall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✅ Tested on real and synthetic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📊 Confusion matrices showed strong class-wise performance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36ebd0b5409_0_47"/>
          <p:cNvSpPr txBox="1"/>
          <p:nvPr/>
        </p:nvSpPr>
        <p:spPr>
          <a:xfrm>
            <a:off x="465750" y="456625"/>
            <a:ext cx="4568100" cy="4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Models Used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b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→ Malicious URL classification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→ Accuracy: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97%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b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→ SQL Injection detection (using TF-IDF)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→ Accuracy: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96%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b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→ Network traffic classification (7 classes)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→ Accuracy: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99.85%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2022-05-23T07:15:42Z</dcterms:created>
  <dc:creator>GITAM</dc:creator>
</cp:coreProperties>
</file>