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Xt/vVwfK6gicvj+hgX54eX+he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4"/>
    <p:restoredTop sz="94609"/>
  </p:normalViewPr>
  <p:slideViewPr>
    <p:cSldViewPr snapToGrid="0">
      <p:cViewPr varScale="1">
        <p:scale>
          <a:sx n="95" d="100"/>
          <a:sy n="95" d="100"/>
        </p:scale>
        <p:origin x="176" y="1400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f3d1f30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1f3d1f3080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11f3d1f30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f3d1f308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1f3d1f3080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1f3d1f3080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3d1f308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1f3d1f3080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1f3d1f3080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7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1211124"/>
            <a:ext cx="702259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Mapping: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3765176" y="1211124"/>
            <a:ext cx="517711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Simple Mortgage Origination</a:t>
            </a:r>
            <a:endParaRPr lang="en-US" dirty="0"/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1f3d1f308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1f3d1f3080_0_1"/>
          <p:cNvSpPr/>
          <p:nvPr/>
        </p:nvSpPr>
        <p:spPr>
          <a:xfrm>
            <a:off x="389381" y="1975698"/>
            <a:ext cx="1270026" cy="457218"/>
          </a:xfrm>
          <a:prstGeom prst="flowChartTerminator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and End Process</a:t>
            </a:r>
            <a:endParaRPr/>
          </a:p>
        </p:txBody>
      </p:sp>
      <p:sp>
        <p:nvSpPr>
          <p:cNvPr id="106" name="Google Shape;106;g11f3d1f3080_0_1"/>
          <p:cNvSpPr/>
          <p:nvPr/>
        </p:nvSpPr>
        <p:spPr>
          <a:xfrm>
            <a:off x="2082800" y="1899498"/>
            <a:ext cx="1394017" cy="609600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Step</a:t>
            </a:r>
            <a:endParaRPr/>
          </a:p>
        </p:txBody>
      </p:sp>
      <p:sp>
        <p:nvSpPr>
          <p:cNvPr id="107" name="Google Shape;107;g11f3d1f3080_0_1"/>
          <p:cNvSpPr/>
          <p:nvPr/>
        </p:nvSpPr>
        <p:spPr>
          <a:xfrm>
            <a:off x="3900237" y="1721698"/>
            <a:ext cx="1420577" cy="965200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Point</a:t>
            </a:r>
            <a:endParaRPr/>
          </a:p>
        </p:txBody>
      </p:sp>
      <p:sp>
        <p:nvSpPr>
          <p:cNvPr id="108" name="Google Shape;108;g11f3d1f3080_0_1"/>
          <p:cNvSpPr/>
          <p:nvPr/>
        </p:nvSpPr>
        <p:spPr>
          <a:xfrm>
            <a:off x="5762619" y="1797898"/>
            <a:ext cx="1210167" cy="812800"/>
          </a:xfrm>
          <a:prstGeom prst="flowChartInputOutput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09" name="Google Shape;109;g11f3d1f3080_0_1"/>
          <p:cNvSpPr/>
          <p:nvPr/>
        </p:nvSpPr>
        <p:spPr>
          <a:xfrm rot="10800000">
            <a:off x="7441151" y="1848598"/>
            <a:ext cx="1219200" cy="711300"/>
          </a:xfrm>
          <a:prstGeom prst="trapezoid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1f3d1f3080_0_1"/>
          <p:cNvSpPr txBox="1"/>
          <p:nvPr/>
        </p:nvSpPr>
        <p:spPr>
          <a:xfrm>
            <a:off x="7441151" y="1988854"/>
            <a:ext cx="121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Operation</a:t>
            </a:r>
            <a:endParaRPr/>
          </a:p>
        </p:txBody>
      </p:sp>
      <p:sp>
        <p:nvSpPr>
          <p:cNvPr id="111" name="Google Shape;111;g11f3d1f3080_0_1"/>
          <p:cNvSpPr txBox="1"/>
          <p:nvPr/>
        </p:nvSpPr>
        <p:spPr>
          <a:xfrm>
            <a:off x="291614" y="4451290"/>
            <a:ext cx="1963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Symbols are connected to show flow, like this: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1f3d1f3080_0_1"/>
          <p:cNvSpPr/>
          <p:nvPr/>
        </p:nvSpPr>
        <p:spPr>
          <a:xfrm>
            <a:off x="2722771" y="4065896"/>
            <a:ext cx="1394017" cy="609600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Step</a:t>
            </a:r>
            <a:endParaRPr/>
          </a:p>
        </p:txBody>
      </p:sp>
      <p:sp>
        <p:nvSpPr>
          <p:cNvPr id="113" name="Google Shape;113;g11f3d1f3080_0_1"/>
          <p:cNvSpPr/>
          <p:nvPr/>
        </p:nvSpPr>
        <p:spPr>
          <a:xfrm>
            <a:off x="4609416" y="3886200"/>
            <a:ext cx="1420578" cy="965200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Point</a:t>
            </a:r>
            <a:endParaRPr/>
          </a:p>
        </p:txBody>
      </p:sp>
      <p:cxnSp>
        <p:nvCxnSpPr>
          <p:cNvPr id="114" name="Google Shape;114;g11f3d1f3080_0_1"/>
          <p:cNvCxnSpPr>
            <a:stCxn id="112" idx="3"/>
            <a:endCxn id="113" idx="1"/>
          </p:cNvCxnSpPr>
          <p:nvPr/>
        </p:nvCxnSpPr>
        <p:spPr>
          <a:xfrm rot="10800000" flipH="1">
            <a:off x="4116788" y="4368896"/>
            <a:ext cx="492600" cy="18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5" name="Google Shape;115;g11f3d1f3080_0_1"/>
          <p:cNvSpPr/>
          <p:nvPr/>
        </p:nvSpPr>
        <p:spPr>
          <a:xfrm rot="10800000">
            <a:off x="6604000" y="4013100"/>
            <a:ext cx="1219200" cy="711300"/>
          </a:xfrm>
          <a:prstGeom prst="trapezoid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1f3d1f3080_0_1"/>
          <p:cNvSpPr txBox="1"/>
          <p:nvPr/>
        </p:nvSpPr>
        <p:spPr>
          <a:xfrm>
            <a:off x="6604000" y="4153356"/>
            <a:ext cx="121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Operation</a:t>
            </a:r>
            <a:endParaRPr/>
          </a:p>
        </p:txBody>
      </p:sp>
      <p:cxnSp>
        <p:nvCxnSpPr>
          <p:cNvPr id="117" name="Google Shape;117;g11f3d1f3080_0_1"/>
          <p:cNvCxnSpPr>
            <a:stCxn id="113" idx="3"/>
          </p:cNvCxnSpPr>
          <p:nvPr/>
        </p:nvCxnSpPr>
        <p:spPr>
          <a:xfrm>
            <a:off x="6029994" y="4368800"/>
            <a:ext cx="6624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8" name="Google Shape;118;g11f3d1f3080_0_1"/>
          <p:cNvSpPr/>
          <p:nvPr/>
        </p:nvSpPr>
        <p:spPr>
          <a:xfrm>
            <a:off x="4609416" y="5291117"/>
            <a:ext cx="1394017" cy="609600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Step</a:t>
            </a:r>
            <a:endParaRPr/>
          </a:p>
        </p:txBody>
      </p:sp>
      <p:cxnSp>
        <p:nvCxnSpPr>
          <p:cNvPr id="119" name="Google Shape;119;g11f3d1f3080_0_1"/>
          <p:cNvCxnSpPr>
            <a:stCxn id="113" idx="2"/>
            <a:endCxn id="118" idx="0"/>
          </p:cNvCxnSpPr>
          <p:nvPr/>
        </p:nvCxnSpPr>
        <p:spPr>
          <a:xfrm flipH="1">
            <a:off x="5306505" y="4851400"/>
            <a:ext cx="13200" cy="4398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0" name="Google Shape;120;g11f3d1f3080_0_1"/>
          <p:cNvSpPr txBox="1"/>
          <p:nvPr/>
        </p:nvSpPr>
        <p:spPr>
          <a:xfrm>
            <a:off x="6003433" y="4124475"/>
            <a:ext cx="53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21" name="Google Shape;121;g11f3d1f3080_0_1"/>
          <p:cNvSpPr txBox="1"/>
          <p:nvPr/>
        </p:nvSpPr>
        <p:spPr>
          <a:xfrm>
            <a:off x="5320814" y="4886475"/>
            <a:ext cx="384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22" name="Google Shape;122;g11f3d1f3080_0_1"/>
          <p:cNvSpPr txBox="1"/>
          <p:nvPr/>
        </p:nvSpPr>
        <p:spPr>
          <a:xfrm>
            <a:off x="477748" y="535377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1800" b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Process Mapping – Commonly Used UML Symbols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09;g11f3d1f3080_0_1">
            <a:extLst>
              <a:ext uri="{FF2B5EF4-FFF2-40B4-BE49-F238E27FC236}">
                <a16:creationId xmlns:a16="http://schemas.microsoft.com/office/drawing/2014/main" id="{EE95C599-0857-AA84-2A0A-D2C1E8BDB271}"/>
              </a:ext>
            </a:extLst>
          </p:cNvPr>
          <p:cNvSpPr/>
          <p:nvPr/>
        </p:nvSpPr>
        <p:spPr>
          <a:xfrm rot="10800000">
            <a:off x="3124481" y="3099751"/>
            <a:ext cx="815343" cy="483429"/>
          </a:xfrm>
          <a:prstGeom prst="trapezoid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g11f3d1f308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1f3d1f3080_0_8"/>
          <p:cNvSpPr txBox="1">
            <a:spLocks noGrp="1"/>
          </p:cNvSpPr>
          <p:nvPr>
            <p:ph type="title" idx="4294967295"/>
          </p:nvPr>
        </p:nvSpPr>
        <p:spPr>
          <a:xfrm>
            <a:off x="477748" y="535377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As-Is Process Map: </a:t>
            </a:r>
            <a:r>
              <a:rPr lang="en-US" i="1" dirty="0">
                <a:solidFill>
                  <a:srgbClr val="0070C0"/>
                </a:solidFill>
              </a:rPr>
              <a:t>Simple Mortgage Origination</a:t>
            </a:r>
            <a:endParaRPr dirty="0"/>
          </a:p>
        </p:txBody>
      </p:sp>
      <p:sp>
        <p:nvSpPr>
          <p:cNvPr id="2" name="Google Shape;105;g11f3d1f3080_0_1">
            <a:extLst>
              <a:ext uri="{FF2B5EF4-FFF2-40B4-BE49-F238E27FC236}">
                <a16:creationId xmlns:a16="http://schemas.microsoft.com/office/drawing/2014/main" id="{57E8B290-60D1-3105-62C5-7EE1B9315C7B}"/>
              </a:ext>
            </a:extLst>
          </p:cNvPr>
          <p:cNvSpPr/>
          <p:nvPr/>
        </p:nvSpPr>
        <p:spPr>
          <a:xfrm>
            <a:off x="362486" y="1047851"/>
            <a:ext cx="1270026" cy="457218"/>
          </a:xfrm>
          <a:prstGeom prst="flowChartTerminator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</a:rPr>
              <a:t>Borrower fills out application form</a:t>
            </a:r>
            <a:endParaRPr lang="en-US" sz="900" dirty="0"/>
          </a:p>
        </p:txBody>
      </p:sp>
      <p:sp>
        <p:nvSpPr>
          <p:cNvPr id="3" name="Google Shape;106;g11f3d1f3080_0_1">
            <a:extLst>
              <a:ext uri="{FF2B5EF4-FFF2-40B4-BE49-F238E27FC236}">
                <a16:creationId xmlns:a16="http://schemas.microsoft.com/office/drawing/2014/main" id="{14339F51-4664-C3A4-80BE-4BB6C8D86B8E}"/>
              </a:ext>
            </a:extLst>
          </p:cNvPr>
          <p:cNvSpPr/>
          <p:nvPr/>
        </p:nvSpPr>
        <p:spPr>
          <a:xfrm>
            <a:off x="469890" y="1718947"/>
            <a:ext cx="1055217" cy="453737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</a:rPr>
              <a:t>Reviewed For Prequalification</a:t>
            </a:r>
            <a:endParaRPr lang="en-US" sz="900" dirty="0"/>
          </a:p>
        </p:txBody>
      </p:sp>
      <p:sp>
        <p:nvSpPr>
          <p:cNvPr id="4" name="Google Shape;107;g11f3d1f3080_0_1">
            <a:extLst>
              <a:ext uri="{FF2B5EF4-FFF2-40B4-BE49-F238E27FC236}">
                <a16:creationId xmlns:a16="http://schemas.microsoft.com/office/drawing/2014/main" id="{3EC4D17E-FA06-CDEB-45AA-769396808A85}"/>
              </a:ext>
            </a:extLst>
          </p:cNvPr>
          <p:cNvSpPr/>
          <p:nvPr/>
        </p:nvSpPr>
        <p:spPr>
          <a:xfrm>
            <a:off x="1801906" y="1729497"/>
            <a:ext cx="1532963" cy="602530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Application approved?</a:t>
            </a:r>
            <a:endParaRPr sz="900" dirty="0"/>
          </a:p>
        </p:txBody>
      </p:sp>
      <p:sp>
        <p:nvSpPr>
          <p:cNvPr id="5" name="Google Shape;105;g11f3d1f3080_0_1">
            <a:extLst>
              <a:ext uri="{FF2B5EF4-FFF2-40B4-BE49-F238E27FC236}">
                <a16:creationId xmlns:a16="http://schemas.microsoft.com/office/drawing/2014/main" id="{0DA5AB9E-76A4-4CD7-C6BB-C6CEC125E75A}"/>
              </a:ext>
            </a:extLst>
          </p:cNvPr>
          <p:cNvSpPr/>
          <p:nvPr/>
        </p:nvSpPr>
        <p:spPr>
          <a:xfrm>
            <a:off x="1933082" y="1042878"/>
            <a:ext cx="1270026" cy="457218"/>
          </a:xfrm>
          <a:prstGeom prst="flowChartTerminator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</a:rPr>
              <a:t>Loan Rejected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5CEE4-1394-534A-1937-EE3C723E1448}"/>
              </a:ext>
            </a:extLst>
          </p:cNvPr>
          <p:cNvSpPr txBox="1"/>
          <p:nvPr/>
        </p:nvSpPr>
        <p:spPr>
          <a:xfrm>
            <a:off x="2620431" y="1500096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89190-8357-B99E-D29E-CE5317A55D9F}"/>
              </a:ext>
            </a:extLst>
          </p:cNvPr>
          <p:cNvSpPr txBox="1"/>
          <p:nvPr/>
        </p:nvSpPr>
        <p:spPr>
          <a:xfrm>
            <a:off x="3187792" y="175575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Yes</a:t>
            </a:r>
          </a:p>
        </p:txBody>
      </p:sp>
      <p:sp>
        <p:nvSpPr>
          <p:cNvPr id="8" name="Google Shape;109;g11f3d1f3080_0_1">
            <a:extLst>
              <a:ext uri="{FF2B5EF4-FFF2-40B4-BE49-F238E27FC236}">
                <a16:creationId xmlns:a16="http://schemas.microsoft.com/office/drawing/2014/main" id="{CF62DDC3-6B5F-DFFB-EBB5-B846CDF8D8F1}"/>
              </a:ext>
            </a:extLst>
          </p:cNvPr>
          <p:cNvSpPr/>
          <p:nvPr/>
        </p:nvSpPr>
        <p:spPr>
          <a:xfrm rot="10800000">
            <a:off x="3663967" y="1702004"/>
            <a:ext cx="1102659" cy="575637"/>
          </a:xfrm>
          <a:prstGeom prst="trapezoid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81D1A8-41A5-080A-1B0C-AFA634E11A4E}"/>
              </a:ext>
            </a:extLst>
          </p:cNvPr>
          <p:cNvSpPr txBox="1"/>
          <p:nvPr/>
        </p:nvSpPr>
        <p:spPr>
          <a:xfrm>
            <a:off x="3780509" y="1729497"/>
            <a:ext cx="11026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Propose Loan Program and rate contract</a:t>
            </a:r>
          </a:p>
        </p:txBody>
      </p:sp>
      <p:sp>
        <p:nvSpPr>
          <p:cNvPr id="10" name="Google Shape;109;g11f3d1f3080_0_1">
            <a:extLst>
              <a:ext uri="{FF2B5EF4-FFF2-40B4-BE49-F238E27FC236}">
                <a16:creationId xmlns:a16="http://schemas.microsoft.com/office/drawing/2014/main" id="{70D686BE-AB57-16C9-9954-3A8FA05552AA}"/>
              </a:ext>
            </a:extLst>
          </p:cNvPr>
          <p:cNvSpPr/>
          <p:nvPr/>
        </p:nvSpPr>
        <p:spPr>
          <a:xfrm rot="10800000">
            <a:off x="5037456" y="1702005"/>
            <a:ext cx="1102660" cy="646331"/>
          </a:xfrm>
          <a:prstGeom prst="trapezoid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3D6C4C-2C92-827F-84A2-26768966222C}"/>
              </a:ext>
            </a:extLst>
          </p:cNvPr>
          <p:cNvSpPr txBox="1"/>
          <p:nvPr/>
        </p:nvSpPr>
        <p:spPr>
          <a:xfrm>
            <a:off x="5118822" y="1749302"/>
            <a:ext cx="122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Let borrower do the negotiation and sign the  contract.</a:t>
            </a:r>
          </a:p>
        </p:txBody>
      </p:sp>
      <p:sp>
        <p:nvSpPr>
          <p:cNvPr id="12" name="Google Shape;109;g11f3d1f3080_0_1">
            <a:extLst>
              <a:ext uri="{FF2B5EF4-FFF2-40B4-BE49-F238E27FC236}">
                <a16:creationId xmlns:a16="http://schemas.microsoft.com/office/drawing/2014/main" id="{A73C3600-1361-3535-225A-CB24C7B0EDAA}"/>
              </a:ext>
            </a:extLst>
          </p:cNvPr>
          <p:cNvSpPr/>
          <p:nvPr/>
        </p:nvSpPr>
        <p:spPr>
          <a:xfrm rot="10800000">
            <a:off x="6348191" y="911420"/>
            <a:ext cx="815343" cy="483429"/>
          </a:xfrm>
          <a:prstGeom prst="trapezoid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09;g11f3d1f3080_0_1">
            <a:extLst>
              <a:ext uri="{FF2B5EF4-FFF2-40B4-BE49-F238E27FC236}">
                <a16:creationId xmlns:a16="http://schemas.microsoft.com/office/drawing/2014/main" id="{A3E3B1A9-2649-C7C3-929D-368E64D4B72F}"/>
              </a:ext>
            </a:extLst>
          </p:cNvPr>
          <p:cNvSpPr/>
          <p:nvPr/>
        </p:nvSpPr>
        <p:spPr>
          <a:xfrm rot="10800000">
            <a:off x="6429557" y="2173964"/>
            <a:ext cx="815343" cy="483429"/>
          </a:xfrm>
          <a:prstGeom prst="trapezoid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09;g11f3d1f3080_0_1">
            <a:extLst>
              <a:ext uri="{FF2B5EF4-FFF2-40B4-BE49-F238E27FC236}">
                <a16:creationId xmlns:a16="http://schemas.microsoft.com/office/drawing/2014/main" id="{CED2C6DB-3F26-60B1-DB7D-C8EA7AA27DB2}"/>
              </a:ext>
            </a:extLst>
          </p:cNvPr>
          <p:cNvSpPr/>
          <p:nvPr/>
        </p:nvSpPr>
        <p:spPr>
          <a:xfrm rot="10800000">
            <a:off x="6429557" y="2881984"/>
            <a:ext cx="815343" cy="483429"/>
          </a:xfrm>
          <a:prstGeom prst="trapezoid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09;g11f3d1f3080_0_1">
            <a:extLst>
              <a:ext uri="{FF2B5EF4-FFF2-40B4-BE49-F238E27FC236}">
                <a16:creationId xmlns:a16="http://schemas.microsoft.com/office/drawing/2014/main" id="{3AC356FD-66EC-CD80-8D6E-89C063F754BE}"/>
              </a:ext>
            </a:extLst>
          </p:cNvPr>
          <p:cNvSpPr/>
          <p:nvPr/>
        </p:nvSpPr>
        <p:spPr>
          <a:xfrm rot="10800000">
            <a:off x="6384271" y="1541741"/>
            <a:ext cx="815343" cy="483429"/>
          </a:xfrm>
          <a:prstGeom prst="trapezoid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168AFE-3C27-5D2D-57C3-5787E734E3D1}"/>
              </a:ext>
            </a:extLst>
          </p:cNvPr>
          <p:cNvSpPr txBox="1"/>
          <p:nvPr/>
        </p:nvSpPr>
        <p:spPr>
          <a:xfrm>
            <a:off x="6254459" y="956338"/>
            <a:ext cx="1018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Send Document request to borrower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19215-C815-DCA9-B3EB-47E2B68B081E}"/>
              </a:ext>
            </a:extLst>
          </p:cNvPr>
          <p:cNvSpPr txBox="1"/>
          <p:nvPr/>
        </p:nvSpPr>
        <p:spPr>
          <a:xfrm>
            <a:off x="6294404" y="1569097"/>
            <a:ext cx="1018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Send Document request to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FF7865-11A5-6795-5CF6-69444872BD85}"/>
              </a:ext>
            </a:extLst>
          </p:cNvPr>
          <p:cNvSpPr txBox="1"/>
          <p:nvPr/>
        </p:nvSpPr>
        <p:spPr>
          <a:xfrm>
            <a:off x="6330483" y="2200048"/>
            <a:ext cx="1018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Send Document request to insurance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889D1A-CA83-9B3B-2E11-B966BE52CBEC}"/>
              </a:ext>
            </a:extLst>
          </p:cNvPr>
          <p:cNvSpPr txBox="1"/>
          <p:nvPr/>
        </p:nvSpPr>
        <p:spPr>
          <a:xfrm>
            <a:off x="6330483" y="2877664"/>
            <a:ext cx="1018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Send Document request to appraisal</a:t>
            </a:r>
          </a:p>
        </p:txBody>
      </p:sp>
      <p:sp>
        <p:nvSpPr>
          <p:cNvPr id="21" name="Google Shape;106;g11f3d1f3080_0_1">
            <a:extLst>
              <a:ext uri="{FF2B5EF4-FFF2-40B4-BE49-F238E27FC236}">
                <a16:creationId xmlns:a16="http://schemas.microsoft.com/office/drawing/2014/main" id="{AC9FC467-D646-44A9-28E3-A9614928A4DE}"/>
              </a:ext>
            </a:extLst>
          </p:cNvPr>
          <p:cNvSpPr/>
          <p:nvPr/>
        </p:nvSpPr>
        <p:spPr>
          <a:xfrm>
            <a:off x="7597360" y="1783455"/>
            <a:ext cx="927220" cy="453737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</a:rPr>
              <a:t>Review Documents</a:t>
            </a:r>
            <a:endParaRPr lang="en-US" sz="900" dirty="0"/>
          </a:p>
        </p:txBody>
      </p:sp>
      <p:sp>
        <p:nvSpPr>
          <p:cNvPr id="22" name="Google Shape;107;g11f3d1f3080_0_1">
            <a:extLst>
              <a:ext uri="{FF2B5EF4-FFF2-40B4-BE49-F238E27FC236}">
                <a16:creationId xmlns:a16="http://schemas.microsoft.com/office/drawing/2014/main" id="{A69B7452-264E-62E8-DAD4-F44C764A81AF}"/>
              </a:ext>
            </a:extLst>
          </p:cNvPr>
          <p:cNvSpPr/>
          <p:nvPr/>
        </p:nvSpPr>
        <p:spPr>
          <a:xfrm>
            <a:off x="7597360" y="4059539"/>
            <a:ext cx="1366252" cy="439698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Complete?</a:t>
            </a:r>
            <a:endParaRPr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CCEA87-D499-19AD-7F41-53C19CE89551}"/>
              </a:ext>
            </a:extLst>
          </p:cNvPr>
          <p:cNvSpPr txBox="1"/>
          <p:nvPr/>
        </p:nvSpPr>
        <p:spPr>
          <a:xfrm>
            <a:off x="8280486" y="450838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8CA83B-96E0-C273-7810-721953ADC84A}"/>
              </a:ext>
            </a:extLst>
          </p:cNvPr>
          <p:cNvSpPr txBox="1"/>
          <p:nvPr/>
        </p:nvSpPr>
        <p:spPr>
          <a:xfrm>
            <a:off x="7215150" y="4006104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Yes</a:t>
            </a:r>
          </a:p>
        </p:txBody>
      </p:sp>
      <p:sp>
        <p:nvSpPr>
          <p:cNvPr id="25" name="Google Shape;106;g11f3d1f3080_0_1">
            <a:extLst>
              <a:ext uri="{FF2B5EF4-FFF2-40B4-BE49-F238E27FC236}">
                <a16:creationId xmlns:a16="http://schemas.microsoft.com/office/drawing/2014/main" id="{4873CA5A-3851-1A33-8284-CA61099C7B9D}"/>
              </a:ext>
            </a:extLst>
          </p:cNvPr>
          <p:cNvSpPr/>
          <p:nvPr/>
        </p:nvSpPr>
        <p:spPr>
          <a:xfrm>
            <a:off x="4354182" y="4100617"/>
            <a:ext cx="1055217" cy="453737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Review for final approval</a:t>
            </a:r>
          </a:p>
        </p:txBody>
      </p:sp>
      <p:sp>
        <p:nvSpPr>
          <p:cNvPr id="26" name="Google Shape;105;g11f3d1f3080_0_1">
            <a:extLst>
              <a:ext uri="{FF2B5EF4-FFF2-40B4-BE49-F238E27FC236}">
                <a16:creationId xmlns:a16="http://schemas.microsoft.com/office/drawing/2014/main" id="{1A52D0C9-CCBF-9222-7929-D5E9C8BF9CC4}"/>
              </a:ext>
            </a:extLst>
          </p:cNvPr>
          <p:cNvSpPr/>
          <p:nvPr/>
        </p:nvSpPr>
        <p:spPr>
          <a:xfrm>
            <a:off x="5132145" y="5531119"/>
            <a:ext cx="1270026" cy="457218"/>
          </a:xfrm>
          <a:prstGeom prst="flowChartTerminator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Inform Borrower for Rejection</a:t>
            </a:r>
          </a:p>
        </p:txBody>
      </p:sp>
      <p:sp>
        <p:nvSpPr>
          <p:cNvPr id="27" name="Google Shape;109;g11f3d1f3080_0_1">
            <a:extLst>
              <a:ext uri="{FF2B5EF4-FFF2-40B4-BE49-F238E27FC236}">
                <a16:creationId xmlns:a16="http://schemas.microsoft.com/office/drawing/2014/main" id="{84F763AB-30F8-0B29-B639-D221E8745E7E}"/>
              </a:ext>
            </a:extLst>
          </p:cNvPr>
          <p:cNvSpPr/>
          <p:nvPr/>
        </p:nvSpPr>
        <p:spPr>
          <a:xfrm rot="10800000">
            <a:off x="3169767" y="4385439"/>
            <a:ext cx="815343" cy="483429"/>
          </a:xfrm>
          <a:prstGeom prst="trapezoid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09;g11f3d1f3080_0_1">
            <a:extLst>
              <a:ext uri="{FF2B5EF4-FFF2-40B4-BE49-F238E27FC236}">
                <a16:creationId xmlns:a16="http://schemas.microsoft.com/office/drawing/2014/main" id="{45572022-7058-3EF0-676B-24FE90C10C4A}"/>
              </a:ext>
            </a:extLst>
          </p:cNvPr>
          <p:cNvSpPr/>
          <p:nvPr/>
        </p:nvSpPr>
        <p:spPr>
          <a:xfrm rot="10800000">
            <a:off x="3169767" y="5093459"/>
            <a:ext cx="815343" cy="483429"/>
          </a:xfrm>
          <a:prstGeom prst="trapezoid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9;g11f3d1f3080_0_1">
            <a:extLst>
              <a:ext uri="{FF2B5EF4-FFF2-40B4-BE49-F238E27FC236}">
                <a16:creationId xmlns:a16="http://schemas.microsoft.com/office/drawing/2014/main" id="{1D85BEDC-6D84-222B-5B75-FE5D44C8E2D1}"/>
              </a:ext>
            </a:extLst>
          </p:cNvPr>
          <p:cNvSpPr/>
          <p:nvPr/>
        </p:nvSpPr>
        <p:spPr>
          <a:xfrm rot="10800000">
            <a:off x="3124481" y="3753216"/>
            <a:ext cx="815343" cy="483429"/>
          </a:xfrm>
          <a:prstGeom prst="trapezoid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1A1D5B-D6C6-1FCA-F599-730164E37D6F}"/>
              </a:ext>
            </a:extLst>
          </p:cNvPr>
          <p:cNvSpPr txBox="1"/>
          <p:nvPr/>
        </p:nvSpPr>
        <p:spPr>
          <a:xfrm>
            <a:off x="3070693" y="4411523"/>
            <a:ext cx="1018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Send Document request to insurance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6BE31E-FD7F-1D62-BFD3-C936E03CB8D8}"/>
              </a:ext>
            </a:extLst>
          </p:cNvPr>
          <p:cNvSpPr txBox="1"/>
          <p:nvPr/>
        </p:nvSpPr>
        <p:spPr>
          <a:xfrm>
            <a:off x="3070693" y="5089139"/>
            <a:ext cx="1018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Send Document request to appraisal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02006E-C398-AE18-0471-F4F16D93E5DD}"/>
              </a:ext>
            </a:extLst>
          </p:cNvPr>
          <p:cNvSpPr txBox="1"/>
          <p:nvPr/>
        </p:nvSpPr>
        <p:spPr>
          <a:xfrm>
            <a:off x="3046582" y="3803212"/>
            <a:ext cx="1018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Send Document request to Title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6DB74E-8315-08C5-7857-BF750D1CC32C}"/>
              </a:ext>
            </a:extLst>
          </p:cNvPr>
          <p:cNvSpPr txBox="1"/>
          <p:nvPr/>
        </p:nvSpPr>
        <p:spPr>
          <a:xfrm>
            <a:off x="3031959" y="3125836"/>
            <a:ext cx="1018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Send Document request to borrower</a:t>
            </a:r>
          </a:p>
        </p:txBody>
      </p:sp>
      <p:sp>
        <p:nvSpPr>
          <p:cNvPr id="35" name="Google Shape;107;g11f3d1f3080_0_1">
            <a:extLst>
              <a:ext uri="{FF2B5EF4-FFF2-40B4-BE49-F238E27FC236}">
                <a16:creationId xmlns:a16="http://schemas.microsoft.com/office/drawing/2014/main" id="{53DD84BC-4217-02A3-54C8-8C37AA610ABA}"/>
              </a:ext>
            </a:extLst>
          </p:cNvPr>
          <p:cNvSpPr/>
          <p:nvPr/>
        </p:nvSpPr>
        <p:spPr>
          <a:xfrm>
            <a:off x="5676235" y="3978123"/>
            <a:ext cx="1664188" cy="602530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Underwriting for approval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895BB9-DDB2-E16F-CD9E-5C25260813E9}"/>
              </a:ext>
            </a:extLst>
          </p:cNvPr>
          <p:cNvSpPr txBox="1"/>
          <p:nvPr/>
        </p:nvSpPr>
        <p:spPr>
          <a:xfrm>
            <a:off x="5468823" y="3949568"/>
            <a:ext cx="410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50ABEF-84CE-F5DE-995C-EA69506C3A1D}"/>
              </a:ext>
            </a:extLst>
          </p:cNvPr>
          <p:cNvSpPr txBox="1"/>
          <p:nvPr/>
        </p:nvSpPr>
        <p:spPr>
          <a:xfrm>
            <a:off x="6567585" y="455214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No</a:t>
            </a:r>
          </a:p>
        </p:txBody>
      </p:sp>
      <p:sp>
        <p:nvSpPr>
          <p:cNvPr id="38" name="Google Shape;107;g11f3d1f3080_0_1">
            <a:extLst>
              <a:ext uri="{FF2B5EF4-FFF2-40B4-BE49-F238E27FC236}">
                <a16:creationId xmlns:a16="http://schemas.microsoft.com/office/drawing/2014/main" id="{BDE074C0-67FC-0CC9-5063-880CB10429D9}"/>
              </a:ext>
            </a:extLst>
          </p:cNvPr>
          <p:cNvSpPr/>
          <p:nvPr/>
        </p:nvSpPr>
        <p:spPr>
          <a:xfrm>
            <a:off x="997498" y="4486609"/>
            <a:ext cx="1664188" cy="602530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Loan Approved 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D25064-C000-508C-6D06-C7936221A51F}"/>
              </a:ext>
            </a:extLst>
          </p:cNvPr>
          <p:cNvSpPr txBox="1"/>
          <p:nvPr/>
        </p:nvSpPr>
        <p:spPr>
          <a:xfrm>
            <a:off x="1897711" y="4195789"/>
            <a:ext cx="410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E06FB7-E597-28F6-ACDF-E6BBCDBF6CE9}"/>
              </a:ext>
            </a:extLst>
          </p:cNvPr>
          <p:cNvSpPr txBox="1"/>
          <p:nvPr/>
        </p:nvSpPr>
        <p:spPr>
          <a:xfrm>
            <a:off x="1952213" y="505011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No</a:t>
            </a:r>
          </a:p>
        </p:txBody>
      </p:sp>
      <p:sp>
        <p:nvSpPr>
          <p:cNvPr id="41" name="Google Shape;106;g11f3d1f3080_0_1">
            <a:extLst>
              <a:ext uri="{FF2B5EF4-FFF2-40B4-BE49-F238E27FC236}">
                <a16:creationId xmlns:a16="http://schemas.microsoft.com/office/drawing/2014/main" id="{34897461-0ADD-3A7F-BB85-1828120AA36D}"/>
              </a:ext>
            </a:extLst>
          </p:cNvPr>
          <p:cNvSpPr/>
          <p:nvPr/>
        </p:nvSpPr>
        <p:spPr>
          <a:xfrm>
            <a:off x="1253046" y="3761721"/>
            <a:ext cx="1055217" cy="453737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Inform Borrower</a:t>
            </a:r>
          </a:p>
        </p:txBody>
      </p:sp>
      <p:sp>
        <p:nvSpPr>
          <p:cNvPr id="42" name="Google Shape;106;g11f3d1f3080_0_1">
            <a:extLst>
              <a:ext uri="{FF2B5EF4-FFF2-40B4-BE49-F238E27FC236}">
                <a16:creationId xmlns:a16="http://schemas.microsoft.com/office/drawing/2014/main" id="{8F883D78-43CD-8CB7-B6A7-6F95E640362A}"/>
              </a:ext>
            </a:extLst>
          </p:cNvPr>
          <p:cNvSpPr/>
          <p:nvPr/>
        </p:nvSpPr>
        <p:spPr>
          <a:xfrm>
            <a:off x="1253044" y="3182449"/>
            <a:ext cx="1055217" cy="453737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Schedule Closing</a:t>
            </a:r>
          </a:p>
        </p:txBody>
      </p:sp>
      <p:sp>
        <p:nvSpPr>
          <p:cNvPr id="43" name="Google Shape;105;g11f3d1f3080_0_1">
            <a:extLst>
              <a:ext uri="{FF2B5EF4-FFF2-40B4-BE49-F238E27FC236}">
                <a16:creationId xmlns:a16="http://schemas.microsoft.com/office/drawing/2014/main" id="{002573FB-2A1D-90FF-481E-76F6BB684BFB}"/>
              </a:ext>
            </a:extLst>
          </p:cNvPr>
          <p:cNvSpPr/>
          <p:nvPr/>
        </p:nvSpPr>
        <p:spPr>
          <a:xfrm>
            <a:off x="1145640" y="2601231"/>
            <a:ext cx="1270026" cy="457218"/>
          </a:xfrm>
          <a:prstGeom prst="flowChartTerminator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</a:rPr>
              <a:t>finalize the loan and disburse the funds are signed</a:t>
            </a:r>
            <a:endParaRPr lang="en-US" sz="900" dirty="0"/>
          </a:p>
        </p:txBody>
      </p:sp>
      <p:cxnSp>
        <p:nvCxnSpPr>
          <p:cNvPr id="44" name="Google Shape;224;p3">
            <a:extLst>
              <a:ext uri="{FF2B5EF4-FFF2-40B4-BE49-F238E27FC236}">
                <a16:creationId xmlns:a16="http://schemas.microsoft.com/office/drawing/2014/main" id="{20259D49-ABA6-8E16-7C07-B1BF8442C22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997497" y="1471525"/>
            <a:ext cx="2" cy="24742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" name="Google Shape;224;p3">
            <a:extLst>
              <a:ext uri="{FF2B5EF4-FFF2-40B4-BE49-F238E27FC236}">
                <a16:creationId xmlns:a16="http://schemas.microsoft.com/office/drawing/2014/main" id="{E9A34716-824B-E06C-D81C-B9CBF9A3E06A}"/>
              </a:ext>
            </a:extLst>
          </p:cNvPr>
          <p:cNvCxnSpPr>
            <a:cxnSpLocks/>
          </p:cNvCxnSpPr>
          <p:nvPr/>
        </p:nvCxnSpPr>
        <p:spPr>
          <a:xfrm flipV="1">
            <a:off x="1511264" y="2025170"/>
            <a:ext cx="304485" cy="1825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" name="Google Shape;224;p3">
            <a:extLst>
              <a:ext uri="{FF2B5EF4-FFF2-40B4-BE49-F238E27FC236}">
                <a16:creationId xmlns:a16="http://schemas.microsoft.com/office/drawing/2014/main" id="{4858736C-4683-4E48-6CAC-E9BE46FE71D9}"/>
              </a:ext>
            </a:extLst>
          </p:cNvPr>
          <p:cNvCxnSpPr>
            <a:cxnSpLocks/>
          </p:cNvCxnSpPr>
          <p:nvPr/>
        </p:nvCxnSpPr>
        <p:spPr>
          <a:xfrm>
            <a:off x="3342786" y="2034298"/>
            <a:ext cx="333785" cy="422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" name="Google Shape;224;p3">
            <a:extLst>
              <a:ext uri="{FF2B5EF4-FFF2-40B4-BE49-F238E27FC236}">
                <a16:creationId xmlns:a16="http://schemas.microsoft.com/office/drawing/2014/main" id="{8BD56EF3-772C-DE3C-59D1-68E484DB3FDF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4704250" y="2020233"/>
            <a:ext cx="413997" cy="493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5" name="Google Shape;224;p3">
            <a:extLst>
              <a:ext uri="{FF2B5EF4-FFF2-40B4-BE49-F238E27FC236}">
                <a16:creationId xmlns:a16="http://schemas.microsoft.com/office/drawing/2014/main" id="{15E3919D-8228-DA22-A726-C63A62014DE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568095" y="1500096"/>
            <a:ext cx="0" cy="22940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7" name="Google Shape;224;p3">
            <a:extLst>
              <a:ext uri="{FF2B5EF4-FFF2-40B4-BE49-F238E27FC236}">
                <a16:creationId xmlns:a16="http://schemas.microsoft.com/office/drawing/2014/main" id="{F15343A4-BE8E-BAA9-B018-93009B31E62C}"/>
              </a:ext>
            </a:extLst>
          </p:cNvPr>
          <p:cNvCxnSpPr>
            <a:cxnSpLocks/>
          </p:cNvCxnSpPr>
          <p:nvPr/>
        </p:nvCxnSpPr>
        <p:spPr>
          <a:xfrm flipV="1">
            <a:off x="6077161" y="1239520"/>
            <a:ext cx="347396" cy="69210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" name="Google Shape;224;p3">
            <a:extLst>
              <a:ext uri="{FF2B5EF4-FFF2-40B4-BE49-F238E27FC236}">
                <a16:creationId xmlns:a16="http://schemas.microsoft.com/office/drawing/2014/main" id="{5273E54E-0CFC-09FA-6DF6-4E5EE44BDE48}"/>
              </a:ext>
            </a:extLst>
          </p:cNvPr>
          <p:cNvCxnSpPr>
            <a:cxnSpLocks/>
          </p:cNvCxnSpPr>
          <p:nvPr/>
        </p:nvCxnSpPr>
        <p:spPr>
          <a:xfrm flipV="1">
            <a:off x="6090772" y="1825541"/>
            <a:ext cx="347286" cy="18685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" name="Google Shape;224;p3">
            <a:extLst>
              <a:ext uri="{FF2B5EF4-FFF2-40B4-BE49-F238E27FC236}">
                <a16:creationId xmlns:a16="http://schemas.microsoft.com/office/drawing/2014/main" id="{5A1BB5A6-CDE0-D722-27AA-3626A7F4620D}"/>
              </a:ext>
            </a:extLst>
          </p:cNvPr>
          <p:cNvCxnSpPr>
            <a:cxnSpLocks/>
          </p:cNvCxnSpPr>
          <p:nvPr/>
        </p:nvCxnSpPr>
        <p:spPr>
          <a:xfrm>
            <a:off x="6068408" y="2123239"/>
            <a:ext cx="405730" cy="31969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" name="Google Shape;224;p3">
            <a:extLst>
              <a:ext uri="{FF2B5EF4-FFF2-40B4-BE49-F238E27FC236}">
                <a16:creationId xmlns:a16="http://schemas.microsoft.com/office/drawing/2014/main" id="{6D3EAD11-13B1-A3FB-6B85-6F9FD292CD62}"/>
              </a:ext>
            </a:extLst>
          </p:cNvPr>
          <p:cNvCxnSpPr>
            <a:cxnSpLocks/>
          </p:cNvCxnSpPr>
          <p:nvPr/>
        </p:nvCxnSpPr>
        <p:spPr>
          <a:xfrm>
            <a:off x="6018827" y="2221374"/>
            <a:ext cx="473749" cy="63674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" name="Google Shape;224;p3">
            <a:extLst>
              <a:ext uri="{FF2B5EF4-FFF2-40B4-BE49-F238E27FC236}">
                <a16:creationId xmlns:a16="http://schemas.microsoft.com/office/drawing/2014/main" id="{600FE00C-C336-B701-BF7F-8310D787B893}"/>
              </a:ext>
            </a:extLst>
          </p:cNvPr>
          <p:cNvCxnSpPr>
            <a:cxnSpLocks/>
          </p:cNvCxnSpPr>
          <p:nvPr/>
        </p:nvCxnSpPr>
        <p:spPr>
          <a:xfrm>
            <a:off x="7102876" y="1129956"/>
            <a:ext cx="522964" cy="64736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224;p3">
            <a:extLst>
              <a:ext uri="{FF2B5EF4-FFF2-40B4-BE49-F238E27FC236}">
                <a16:creationId xmlns:a16="http://schemas.microsoft.com/office/drawing/2014/main" id="{EE40DD3E-3A48-8D4E-B6A5-2F751E1B7EC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159816" y="1753860"/>
            <a:ext cx="437544" cy="25646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224;p3">
            <a:extLst>
              <a:ext uri="{FF2B5EF4-FFF2-40B4-BE49-F238E27FC236}">
                <a16:creationId xmlns:a16="http://schemas.microsoft.com/office/drawing/2014/main" id="{6F518CD5-BF26-9A14-520D-80A236EBC1B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201723" y="2010324"/>
            <a:ext cx="395637" cy="40851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8" name="Google Shape;224;p3">
            <a:extLst>
              <a:ext uri="{FF2B5EF4-FFF2-40B4-BE49-F238E27FC236}">
                <a16:creationId xmlns:a16="http://schemas.microsoft.com/office/drawing/2014/main" id="{7010184B-75D9-EBBA-DA44-B70EE706D565}"/>
              </a:ext>
            </a:extLst>
          </p:cNvPr>
          <p:cNvCxnSpPr>
            <a:cxnSpLocks/>
          </p:cNvCxnSpPr>
          <p:nvPr/>
        </p:nvCxnSpPr>
        <p:spPr>
          <a:xfrm flipV="1">
            <a:off x="7194762" y="2237192"/>
            <a:ext cx="458873" cy="89975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0" name="Google Shape;224;p3">
            <a:extLst>
              <a:ext uri="{FF2B5EF4-FFF2-40B4-BE49-F238E27FC236}">
                <a16:creationId xmlns:a16="http://schemas.microsoft.com/office/drawing/2014/main" id="{BBD3D065-63C4-786F-8544-E0FEA39C62F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280486" y="2246338"/>
            <a:ext cx="0" cy="181320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" name="Google Shape;224;p3">
            <a:extLst>
              <a:ext uri="{FF2B5EF4-FFF2-40B4-BE49-F238E27FC236}">
                <a16:creationId xmlns:a16="http://schemas.microsoft.com/office/drawing/2014/main" id="{7BF692B1-3181-D53C-73AA-644D7AC6B8E3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7340423" y="4279388"/>
            <a:ext cx="25389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224;p3">
            <a:extLst>
              <a:ext uri="{FF2B5EF4-FFF2-40B4-BE49-F238E27FC236}">
                <a16:creationId xmlns:a16="http://schemas.microsoft.com/office/drawing/2014/main" id="{9504F39E-F4EB-A125-4DD0-2EAF011797AF}"/>
              </a:ext>
            </a:extLst>
          </p:cNvPr>
          <p:cNvCxnSpPr>
            <a:cxnSpLocks/>
          </p:cNvCxnSpPr>
          <p:nvPr/>
        </p:nvCxnSpPr>
        <p:spPr>
          <a:xfrm flipH="1">
            <a:off x="5362997" y="4279388"/>
            <a:ext cx="34681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7" name="Google Shape;224;p3">
            <a:extLst>
              <a:ext uri="{FF2B5EF4-FFF2-40B4-BE49-F238E27FC236}">
                <a16:creationId xmlns:a16="http://schemas.microsoft.com/office/drawing/2014/main" id="{4909CFFC-99F7-7D08-D6A7-2FE657EF8C78}"/>
              </a:ext>
            </a:extLst>
          </p:cNvPr>
          <p:cNvCxnSpPr>
            <a:cxnSpLocks/>
          </p:cNvCxnSpPr>
          <p:nvPr/>
        </p:nvCxnSpPr>
        <p:spPr>
          <a:xfrm flipH="1" flipV="1">
            <a:off x="3867059" y="3409317"/>
            <a:ext cx="479748" cy="84300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9" name="Google Shape;224;p3">
            <a:extLst>
              <a:ext uri="{FF2B5EF4-FFF2-40B4-BE49-F238E27FC236}">
                <a16:creationId xmlns:a16="http://schemas.microsoft.com/office/drawing/2014/main" id="{7045E82E-1D08-91CC-5296-23854E229A05}"/>
              </a:ext>
            </a:extLst>
          </p:cNvPr>
          <p:cNvCxnSpPr>
            <a:cxnSpLocks/>
          </p:cNvCxnSpPr>
          <p:nvPr/>
        </p:nvCxnSpPr>
        <p:spPr>
          <a:xfrm flipH="1" flipV="1">
            <a:off x="3854935" y="4059539"/>
            <a:ext cx="456701" cy="23846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1" name="Google Shape;224;p3">
            <a:extLst>
              <a:ext uri="{FF2B5EF4-FFF2-40B4-BE49-F238E27FC236}">
                <a16:creationId xmlns:a16="http://schemas.microsoft.com/office/drawing/2014/main" id="{096A1146-47B5-8EAE-AE73-5BF1497F6F97}"/>
              </a:ext>
            </a:extLst>
          </p:cNvPr>
          <p:cNvCxnSpPr>
            <a:cxnSpLocks/>
          </p:cNvCxnSpPr>
          <p:nvPr/>
        </p:nvCxnSpPr>
        <p:spPr>
          <a:xfrm flipH="1">
            <a:off x="3883709" y="4397639"/>
            <a:ext cx="460591" cy="31721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3" name="Google Shape;224;p3">
            <a:extLst>
              <a:ext uri="{FF2B5EF4-FFF2-40B4-BE49-F238E27FC236}">
                <a16:creationId xmlns:a16="http://schemas.microsoft.com/office/drawing/2014/main" id="{66C0FFBB-DEF2-C1B4-03F9-394A99C9460F}"/>
              </a:ext>
            </a:extLst>
          </p:cNvPr>
          <p:cNvCxnSpPr>
            <a:cxnSpLocks/>
          </p:cNvCxnSpPr>
          <p:nvPr/>
        </p:nvCxnSpPr>
        <p:spPr>
          <a:xfrm flipH="1">
            <a:off x="3970036" y="4580360"/>
            <a:ext cx="381639" cy="72174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6" name="Google Shape;224;p3">
            <a:extLst>
              <a:ext uri="{FF2B5EF4-FFF2-40B4-BE49-F238E27FC236}">
                <a16:creationId xmlns:a16="http://schemas.microsoft.com/office/drawing/2014/main" id="{088C7724-7572-FD92-8F74-F866868D13F7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2661686" y="3339329"/>
            <a:ext cx="498198" cy="144854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0" name="Google Shape;224;p3">
            <a:extLst>
              <a:ext uri="{FF2B5EF4-FFF2-40B4-BE49-F238E27FC236}">
                <a16:creationId xmlns:a16="http://schemas.microsoft.com/office/drawing/2014/main" id="{D99CEAC7-352E-1490-9730-87942A5CA74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2661686" y="3918082"/>
            <a:ext cx="476067" cy="86979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2" name="Google Shape;224;p3">
            <a:extLst>
              <a:ext uri="{FF2B5EF4-FFF2-40B4-BE49-F238E27FC236}">
                <a16:creationId xmlns:a16="http://schemas.microsoft.com/office/drawing/2014/main" id="{23EE8458-B09C-D694-A99D-C63102573186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2661686" y="4629547"/>
            <a:ext cx="575140" cy="15832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4" name="Google Shape;224;p3">
            <a:extLst>
              <a:ext uri="{FF2B5EF4-FFF2-40B4-BE49-F238E27FC236}">
                <a16:creationId xmlns:a16="http://schemas.microsoft.com/office/drawing/2014/main" id="{88AD9397-2A25-828B-FD97-B707A3E36484}"/>
              </a:ext>
            </a:extLst>
          </p:cNvPr>
          <p:cNvCxnSpPr>
            <a:cxnSpLocks/>
          </p:cNvCxnSpPr>
          <p:nvPr/>
        </p:nvCxnSpPr>
        <p:spPr>
          <a:xfrm flipH="1" flipV="1">
            <a:off x="2677693" y="4783108"/>
            <a:ext cx="559133" cy="59071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6" name="Google Shape;224;p3">
            <a:extLst>
              <a:ext uri="{FF2B5EF4-FFF2-40B4-BE49-F238E27FC236}">
                <a16:creationId xmlns:a16="http://schemas.microsoft.com/office/drawing/2014/main" id="{F9F8E4A8-40B7-729D-A92E-F35E32AE270F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780655" y="4215458"/>
            <a:ext cx="29205" cy="24885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9" name="Google Shape;224;p3">
            <a:extLst>
              <a:ext uri="{FF2B5EF4-FFF2-40B4-BE49-F238E27FC236}">
                <a16:creationId xmlns:a16="http://schemas.microsoft.com/office/drawing/2014/main" id="{1E177B01-520B-5E62-7749-4E7F78B423AE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1774315" y="3587501"/>
            <a:ext cx="6340" cy="17422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2" name="Google Shape;224;p3">
            <a:extLst>
              <a:ext uri="{FF2B5EF4-FFF2-40B4-BE49-F238E27FC236}">
                <a16:creationId xmlns:a16="http://schemas.microsoft.com/office/drawing/2014/main" id="{99099970-3B95-5768-AF41-50AFB10F5C4F}"/>
              </a:ext>
            </a:extLst>
          </p:cNvPr>
          <p:cNvCxnSpPr>
            <a:cxnSpLocks/>
          </p:cNvCxnSpPr>
          <p:nvPr/>
        </p:nvCxnSpPr>
        <p:spPr>
          <a:xfrm flipH="1" flipV="1">
            <a:off x="1767975" y="3015938"/>
            <a:ext cx="6340" cy="17422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3" name="Google Shape;236;p3">
            <a:extLst>
              <a:ext uri="{FF2B5EF4-FFF2-40B4-BE49-F238E27FC236}">
                <a16:creationId xmlns:a16="http://schemas.microsoft.com/office/drawing/2014/main" id="{116ED2C8-9AAB-5436-AA52-62E109F20CF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836238" y="5076613"/>
            <a:ext cx="3295907" cy="683115"/>
          </a:xfrm>
          <a:prstGeom prst="bentConnector3">
            <a:avLst>
              <a:gd name="adj1" fmla="val 633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8" name="Google Shape;236;p3">
            <a:extLst>
              <a:ext uri="{FF2B5EF4-FFF2-40B4-BE49-F238E27FC236}">
                <a16:creationId xmlns:a16="http://schemas.microsoft.com/office/drawing/2014/main" id="{3E264837-6532-6367-7581-8E54FE78FACA}"/>
              </a:ext>
            </a:extLst>
          </p:cNvPr>
          <p:cNvCxnSpPr>
            <a:cxnSpLocks/>
            <a:stCxn id="22" idx="2"/>
            <a:endCxn id="26" idx="3"/>
          </p:cNvCxnSpPr>
          <p:nvPr/>
        </p:nvCxnSpPr>
        <p:spPr>
          <a:xfrm rot="5400000">
            <a:off x="6711084" y="4190325"/>
            <a:ext cx="1260491" cy="1878315"/>
          </a:xfrm>
          <a:prstGeom prst="bentConnector2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1" name="Google Shape;236;p3">
            <a:extLst>
              <a:ext uri="{FF2B5EF4-FFF2-40B4-BE49-F238E27FC236}">
                <a16:creationId xmlns:a16="http://schemas.microsoft.com/office/drawing/2014/main" id="{8290A77B-4B14-813E-0727-592A6C49F7FE}"/>
              </a:ext>
            </a:extLst>
          </p:cNvPr>
          <p:cNvCxnSpPr>
            <a:cxnSpLocks/>
            <a:stCxn id="35" idx="2"/>
            <a:endCxn id="26" idx="0"/>
          </p:cNvCxnSpPr>
          <p:nvPr/>
        </p:nvCxnSpPr>
        <p:spPr>
          <a:xfrm rot="5400000">
            <a:off x="5662511" y="4685301"/>
            <a:ext cx="950466" cy="741171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11f3d1f3080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1f3d1f3080_0_15"/>
          <p:cNvSpPr txBox="1">
            <a:spLocks noGrp="1"/>
          </p:cNvSpPr>
          <p:nvPr>
            <p:ph type="title" idx="4294967295"/>
          </p:nvPr>
        </p:nvSpPr>
        <p:spPr>
          <a:xfrm>
            <a:off x="477748" y="535377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Opportunities for Process Improvement: </a:t>
            </a:r>
            <a:r>
              <a:rPr lang="en-US" i="1" dirty="0">
                <a:solidFill>
                  <a:srgbClr val="0070C0"/>
                </a:solidFill>
              </a:rPr>
              <a:t>Simple Mortgage Origination</a:t>
            </a:r>
            <a:endParaRPr dirty="0"/>
          </a:p>
        </p:txBody>
      </p:sp>
      <p:sp>
        <p:nvSpPr>
          <p:cNvPr id="137" name="Google Shape;137;g11f3d1f3080_0_15"/>
          <p:cNvSpPr txBox="1">
            <a:spLocks noGrp="1"/>
          </p:cNvSpPr>
          <p:nvPr>
            <p:ph type="body" idx="1"/>
          </p:nvPr>
        </p:nvSpPr>
        <p:spPr>
          <a:xfrm>
            <a:off x="480601" y="1825625"/>
            <a:ext cx="4020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dirty="0"/>
              <a:t>Removal of the process step “ Final Approval” will increase in the process completion and it will also not lead to any loss of process that we need to do before approval.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dirty="0"/>
              <a:t>As we saw, after underwriting approval we are performing final approval which is repeating same process that we done in the earlier step.  </a:t>
            </a:r>
            <a:endParaRPr dirty="0"/>
          </a:p>
        </p:txBody>
      </p:sp>
      <p:sp>
        <p:nvSpPr>
          <p:cNvPr id="138" name="Google Shape;138;g11f3d1f3080_0_15"/>
          <p:cNvSpPr txBox="1"/>
          <p:nvPr/>
        </p:nvSpPr>
        <p:spPr>
          <a:xfrm>
            <a:off x="477748" y="1436914"/>
            <a:ext cx="8229600" cy="3693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Improvement Opportunities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Macintosh PowerPoint</Application>
  <PresentationFormat>On-screen Show (4:3)</PresentationFormat>
  <Paragraphs>55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As-Is Process Map: Simple Mortgage Origination</vt:lpstr>
      <vt:lpstr>Opportunities for Process Improvement: Simple Mortgage Origination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Radha Reddy, Manish Reddy</cp:lastModifiedBy>
  <cp:revision>1</cp:revision>
  <dcterms:created xsi:type="dcterms:W3CDTF">2020-03-26T22:50:15Z</dcterms:created>
  <dcterms:modified xsi:type="dcterms:W3CDTF">2023-04-19T18:56:44Z</dcterms:modified>
</cp:coreProperties>
</file>