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Ex5.xml" ContentType="application/vnd.ms-office.chartex+xml"/>
  <Override PartName="/ppt/charts/style9.xml" ContentType="application/vnd.ms-office.chartstyle+xml"/>
  <Override PartName="/ppt/charts/colors9.xml" ContentType="application/vnd.ms-office.chartcolorstyle+xml"/>
  <Override PartName="/ppt/charts/chartEx6.xml" ContentType="application/vnd.ms-office.chartex+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94656"/>
  </p:normalViewPr>
  <p:slideViewPr>
    <p:cSldViewPr snapToGrid="0">
      <p:cViewPr varScale="1">
        <p:scale>
          <a:sx n="140" d="100"/>
          <a:sy n="140" d="100"/>
        </p:scale>
        <p:origin x="1560" y="184"/>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https://myunt-my.sharepoint.com/personal/manishreddyradhareddy_my_unt_edu/Documents/Home%20Loan%20Data%20for%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unt-my.sharepoint.com/personal/manishreddyradhareddy_my_unt_edu/Documents/Home%20Loan%20Data%20for%20Analysis.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https://myunt-my.sharepoint.com/personal/manishreddyradhareddy_my_unt_edu/Documents/Home%20Loan%20Data%20for%20Analysi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https://myunt-my.sharepoint.com/personal/manishreddyradhareddy_my_unt_edu/Documents/Home%20Loan%20Data%20for%20Analysis.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myunt-my.sharepoint.com/personal/manishreddyradhareddy_my_unt_edu/Documents/Home%20Loan%20Data%20for%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myunt-my.sharepoint.com/personal/manishreddyradhareddy_my_unt_edu/Documents/Home%20Loan%20Data%20for%20Analysi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myunt-my.sharepoint.com/personal/manishreddyradhareddy_my_unt_edu/Documents/Home%20Loan%20Data%20for%20Analysi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myunt-my.sharepoint.com/personal/manishreddyradhareddy_my_unt_edu/Documents/Home%20Loan%20Data%20for%20Analysis.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myunt-my.sharepoint.com/personal/manishreddyradhareddy_my_unt_edu/Documents/Home%20Loan%20Data%20for%20Analysis.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https://myunt-my.sharepoint.com/personal/manishreddyradhareddy_my_unt_edu/Documents/Home%20Loan%20Data%20for%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Analysis.xlsx]Analysis!PivotTable1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LTV</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Analysis!$B$1</c:f>
              <c:strCache>
                <c:ptCount val="1"/>
                <c:pt idx="0">
                  <c:v>Total</c:v>
                </c:pt>
              </c:strCache>
            </c:strRef>
          </c:tx>
          <c:spPr>
            <a:solidFill>
              <a:schemeClr val="accent1"/>
            </a:solidFill>
            <a:ln>
              <a:noFill/>
            </a:ln>
            <a:effectLst/>
          </c:spPr>
          <c:invertIfNegative val="0"/>
          <c:cat>
            <c:strRef>
              <c:f>Analysis!$A$2:$A$11</c:f>
              <c:strCache>
                <c:ptCount val="9"/>
                <c:pt idx="0">
                  <c:v>10&gt;20</c:v>
                </c:pt>
                <c:pt idx="1">
                  <c:v>20&gt;30</c:v>
                </c:pt>
                <c:pt idx="2">
                  <c:v>30&gt;40</c:v>
                </c:pt>
                <c:pt idx="3">
                  <c:v>40&gt;50</c:v>
                </c:pt>
                <c:pt idx="4">
                  <c:v>50&gt;60</c:v>
                </c:pt>
                <c:pt idx="5">
                  <c:v>60&gt;70</c:v>
                </c:pt>
                <c:pt idx="6">
                  <c:v>70&gt;80</c:v>
                </c:pt>
                <c:pt idx="7">
                  <c:v>80&gt;90</c:v>
                </c:pt>
                <c:pt idx="8">
                  <c:v>89+</c:v>
                </c:pt>
              </c:strCache>
            </c:strRef>
          </c:cat>
          <c:val>
            <c:numRef>
              <c:f>Analysis!$B$2:$B$11</c:f>
              <c:numCache>
                <c:formatCode>General</c:formatCode>
                <c:ptCount val="9"/>
                <c:pt idx="0">
                  <c:v>5</c:v>
                </c:pt>
                <c:pt idx="1">
                  <c:v>5</c:v>
                </c:pt>
                <c:pt idx="2">
                  <c:v>17</c:v>
                </c:pt>
                <c:pt idx="3">
                  <c:v>38</c:v>
                </c:pt>
                <c:pt idx="4">
                  <c:v>61</c:v>
                </c:pt>
                <c:pt idx="5">
                  <c:v>78</c:v>
                </c:pt>
                <c:pt idx="6">
                  <c:v>187</c:v>
                </c:pt>
                <c:pt idx="7">
                  <c:v>59</c:v>
                </c:pt>
                <c:pt idx="8">
                  <c:v>50</c:v>
                </c:pt>
              </c:numCache>
            </c:numRef>
          </c:val>
          <c:extLst>
            <c:ext xmlns:c16="http://schemas.microsoft.com/office/drawing/2014/chart" uri="{C3380CC4-5D6E-409C-BE32-E72D297353CC}">
              <c16:uniqueId val="{00000000-7891-E34A-97CC-25AD4F3996C1}"/>
            </c:ext>
          </c:extLst>
        </c:ser>
        <c:dLbls>
          <c:showLegendKey val="0"/>
          <c:showVal val="0"/>
          <c:showCatName val="0"/>
          <c:showSerName val="0"/>
          <c:showPercent val="0"/>
          <c:showBubbleSize val="0"/>
        </c:dLbls>
        <c:gapWidth val="219"/>
        <c:overlap val="-27"/>
        <c:axId val="295313872"/>
        <c:axId val="295313136"/>
      </c:barChart>
      <c:catAx>
        <c:axId val="295313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313136"/>
        <c:crosses val="autoZero"/>
        <c:auto val="1"/>
        <c:lblAlgn val="ctr"/>
        <c:lblOffset val="100"/>
        <c:noMultiLvlLbl val="0"/>
      </c:catAx>
      <c:valAx>
        <c:axId val="295313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313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Analysis.xlsx]Analysis!PivotTable2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of Minority Population</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Analysis!$B$17</c:f>
              <c:strCache>
                <c:ptCount val="1"/>
                <c:pt idx="0">
                  <c:v>Total</c:v>
                </c:pt>
              </c:strCache>
            </c:strRef>
          </c:tx>
          <c:spPr>
            <a:solidFill>
              <a:schemeClr val="accent1"/>
            </a:solidFill>
            <a:ln>
              <a:noFill/>
            </a:ln>
            <a:effectLst/>
          </c:spPr>
          <c:invertIfNegative val="0"/>
          <c:cat>
            <c:strRef>
              <c:f>Analysis!$A$18:$A$28</c:f>
              <c:strCache>
                <c:ptCount val="10"/>
                <c:pt idx="0">
                  <c:v>0&gt;10</c:v>
                </c:pt>
                <c:pt idx="1">
                  <c:v>10&gt;20</c:v>
                </c:pt>
                <c:pt idx="2">
                  <c:v>20&gt;30</c:v>
                </c:pt>
                <c:pt idx="3">
                  <c:v>30&gt;40</c:v>
                </c:pt>
                <c:pt idx="4">
                  <c:v>40&gt;50</c:v>
                </c:pt>
                <c:pt idx="5">
                  <c:v>50&gt;60</c:v>
                </c:pt>
                <c:pt idx="6">
                  <c:v>60&gt;70</c:v>
                </c:pt>
                <c:pt idx="7">
                  <c:v>70&gt;80</c:v>
                </c:pt>
                <c:pt idx="8">
                  <c:v>80&gt;90</c:v>
                </c:pt>
                <c:pt idx="9">
                  <c:v>89+</c:v>
                </c:pt>
              </c:strCache>
            </c:strRef>
          </c:cat>
          <c:val>
            <c:numRef>
              <c:f>Analysis!$B$18:$B$28</c:f>
              <c:numCache>
                <c:formatCode>General</c:formatCode>
                <c:ptCount val="10"/>
                <c:pt idx="0">
                  <c:v>116</c:v>
                </c:pt>
                <c:pt idx="1">
                  <c:v>136</c:v>
                </c:pt>
                <c:pt idx="2">
                  <c:v>69</c:v>
                </c:pt>
                <c:pt idx="3">
                  <c:v>56</c:v>
                </c:pt>
                <c:pt idx="4">
                  <c:v>38</c:v>
                </c:pt>
                <c:pt idx="5">
                  <c:v>27</c:v>
                </c:pt>
                <c:pt idx="6">
                  <c:v>13</c:v>
                </c:pt>
                <c:pt idx="7">
                  <c:v>17</c:v>
                </c:pt>
                <c:pt idx="8">
                  <c:v>14</c:v>
                </c:pt>
                <c:pt idx="9">
                  <c:v>14</c:v>
                </c:pt>
              </c:numCache>
            </c:numRef>
          </c:val>
          <c:extLst>
            <c:ext xmlns:c16="http://schemas.microsoft.com/office/drawing/2014/chart" uri="{C3380CC4-5D6E-409C-BE32-E72D297353CC}">
              <c16:uniqueId val="{00000000-469E-4F4B-9F35-1E3166170D91}"/>
            </c:ext>
          </c:extLst>
        </c:ser>
        <c:dLbls>
          <c:showLegendKey val="0"/>
          <c:showVal val="0"/>
          <c:showCatName val="0"/>
          <c:showSerName val="0"/>
          <c:showPercent val="0"/>
          <c:showBubbleSize val="0"/>
        </c:dLbls>
        <c:gapWidth val="219"/>
        <c:overlap val="-27"/>
        <c:axId val="380072016"/>
        <c:axId val="379677456"/>
      </c:barChart>
      <c:catAx>
        <c:axId val="38007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677456"/>
        <c:crosses val="autoZero"/>
        <c:auto val="1"/>
        <c:lblAlgn val="ctr"/>
        <c:lblOffset val="100"/>
        <c:noMultiLvlLbl val="0"/>
      </c:catAx>
      <c:valAx>
        <c:axId val="37967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07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'Analysis Data'!$B$1</c:f>
              <c:strCache>
                <c:ptCount val="1"/>
                <c:pt idx="0">
                  <c:v>Appraised Value of Home</c:v>
                </c:pt>
              </c:strCache>
            </c:strRef>
          </c:tx>
          <c:spPr>
            <a:ln w="28575" cap="rnd">
              <a:solidFill>
                <a:schemeClr val="accent1"/>
              </a:solidFill>
              <a:round/>
            </a:ln>
            <a:effectLst/>
          </c:spPr>
          <c:marker>
            <c:symbol val="none"/>
          </c:marker>
          <c:val>
            <c:numRef>
              <c:f>'Analysis Data'!$B$2:$B$501</c:f>
              <c:numCache>
                <c:formatCode>General</c:formatCode>
                <c:ptCount val="500"/>
                <c:pt idx="0">
                  <c:v>35000</c:v>
                </c:pt>
                <c:pt idx="1">
                  <c:v>85000</c:v>
                </c:pt>
                <c:pt idx="2">
                  <c:v>95000</c:v>
                </c:pt>
                <c:pt idx="3">
                  <c:v>95000</c:v>
                </c:pt>
                <c:pt idx="4">
                  <c:v>115000</c:v>
                </c:pt>
                <c:pt idx="5">
                  <c:v>115000</c:v>
                </c:pt>
                <c:pt idx="6">
                  <c:v>125000</c:v>
                </c:pt>
                <c:pt idx="7">
                  <c:v>125000</c:v>
                </c:pt>
                <c:pt idx="8">
                  <c:v>125000</c:v>
                </c:pt>
                <c:pt idx="9">
                  <c:v>125000</c:v>
                </c:pt>
                <c:pt idx="10">
                  <c:v>125000</c:v>
                </c:pt>
                <c:pt idx="11">
                  <c:v>125000</c:v>
                </c:pt>
                <c:pt idx="12">
                  <c:v>135000</c:v>
                </c:pt>
                <c:pt idx="13">
                  <c:v>135000</c:v>
                </c:pt>
                <c:pt idx="14">
                  <c:v>135000</c:v>
                </c:pt>
                <c:pt idx="15">
                  <c:v>135000</c:v>
                </c:pt>
                <c:pt idx="16">
                  <c:v>145000</c:v>
                </c:pt>
                <c:pt idx="17">
                  <c:v>145000</c:v>
                </c:pt>
                <c:pt idx="18">
                  <c:v>145000</c:v>
                </c:pt>
                <c:pt idx="19">
                  <c:v>145000</c:v>
                </c:pt>
                <c:pt idx="20">
                  <c:v>145000</c:v>
                </c:pt>
                <c:pt idx="21">
                  <c:v>145000</c:v>
                </c:pt>
                <c:pt idx="22">
                  <c:v>145000</c:v>
                </c:pt>
                <c:pt idx="23">
                  <c:v>145000</c:v>
                </c:pt>
                <c:pt idx="24">
                  <c:v>145000</c:v>
                </c:pt>
                <c:pt idx="25">
                  <c:v>145000</c:v>
                </c:pt>
                <c:pt idx="26">
                  <c:v>155000</c:v>
                </c:pt>
                <c:pt idx="27">
                  <c:v>155000</c:v>
                </c:pt>
                <c:pt idx="28">
                  <c:v>155000</c:v>
                </c:pt>
                <c:pt idx="29">
                  <c:v>155000</c:v>
                </c:pt>
                <c:pt idx="30">
                  <c:v>155000</c:v>
                </c:pt>
                <c:pt idx="31">
                  <c:v>155000</c:v>
                </c:pt>
                <c:pt idx="32">
                  <c:v>155000</c:v>
                </c:pt>
                <c:pt idx="33">
                  <c:v>155000</c:v>
                </c:pt>
                <c:pt idx="34">
                  <c:v>155000</c:v>
                </c:pt>
                <c:pt idx="35">
                  <c:v>165000</c:v>
                </c:pt>
                <c:pt idx="36">
                  <c:v>165000</c:v>
                </c:pt>
                <c:pt idx="37">
                  <c:v>165000</c:v>
                </c:pt>
                <c:pt idx="38">
                  <c:v>165000</c:v>
                </c:pt>
                <c:pt idx="39">
                  <c:v>165000</c:v>
                </c:pt>
                <c:pt idx="40">
                  <c:v>165000</c:v>
                </c:pt>
                <c:pt idx="41">
                  <c:v>175000</c:v>
                </c:pt>
                <c:pt idx="42">
                  <c:v>175000</c:v>
                </c:pt>
                <c:pt idx="43">
                  <c:v>175000</c:v>
                </c:pt>
                <c:pt idx="44">
                  <c:v>175000</c:v>
                </c:pt>
                <c:pt idx="45">
                  <c:v>175000</c:v>
                </c:pt>
                <c:pt idx="46">
                  <c:v>175000</c:v>
                </c:pt>
                <c:pt idx="47">
                  <c:v>185000</c:v>
                </c:pt>
                <c:pt idx="48">
                  <c:v>185000</c:v>
                </c:pt>
                <c:pt idx="49">
                  <c:v>185000</c:v>
                </c:pt>
                <c:pt idx="50">
                  <c:v>185000</c:v>
                </c:pt>
                <c:pt idx="51">
                  <c:v>185000</c:v>
                </c:pt>
                <c:pt idx="52">
                  <c:v>185000</c:v>
                </c:pt>
                <c:pt idx="53">
                  <c:v>185000</c:v>
                </c:pt>
                <c:pt idx="54">
                  <c:v>185000</c:v>
                </c:pt>
                <c:pt idx="55">
                  <c:v>195000</c:v>
                </c:pt>
                <c:pt idx="56">
                  <c:v>195000</c:v>
                </c:pt>
                <c:pt idx="57">
                  <c:v>195000</c:v>
                </c:pt>
                <c:pt idx="58">
                  <c:v>195000</c:v>
                </c:pt>
                <c:pt idx="59">
                  <c:v>195000</c:v>
                </c:pt>
                <c:pt idx="60">
                  <c:v>195000</c:v>
                </c:pt>
                <c:pt idx="61">
                  <c:v>205000</c:v>
                </c:pt>
                <c:pt idx="62">
                  <c:v>205000</c:v>
                </c:pt>
                <c:pt idx="63">
                  <c:v>205000</c:v>
                </c:pt>
                <c:pt idx="64">
                  <c:v>205000</c:v>
                </c:pt>
                <c:pt idx="65">
                  <c:v>205000</c:v>
                </c:pt>
                <c:pt idx="66">
                  <c:v>205000</c:v>
                </c:pt>
                <c:pt idx="67">
                  <c:v>205000</c:v>
                </c:pt>
                <c:pt idx="68">
                  <c:v>205000</c:v>
                </c:pt>
                <c:pt idx="69">
                  <c:v>215000</c:v>
                </c:pt>
                <c:pt idx="70">
                  <c:v>215000</c:v>
                </c:pt>
                <c:pt idx="71">
                  <c:v>215000</c:v>
                </c:pt>
                <c:pt idx="72">
                  <c:v>215000</c:v>
                </c:pt>
                <c:pt idx="73">
                  <c:v>225000</c:v>
                </c:pt>
                <c:pt idx="74">
                  <c:v>225000</c:v>
                </c:pt>
                <c:pt idx="75">
                  <c:v>225000</c:v>
                </c:pt>
                <c:pt idx="76">
                  <c:v>225000</c:v>
                </c:pt>
                <c:pt idx="77">
                  <c:v>225000</c:v>
                </c:pt>
                <c:pt idx="78">
                  <c:v>225000</c:v>
                </c:pt>
                <c:pt idx="79">
                  <c:v>235000</c:v>
                </c:pt>
                <c:pt idx="80">
                  <c:v>235000</c:v>
                </c:pt>
                <c:pt idx="81">
                  <c:v>235000</c:v>
                </c:pt>
                <c:pt idx="82">
                  <c:v>235000</c:v>
                </c:pt>
                <c:pt idx="83">
                  <c:v>235000</c:v>
                </c:pt>
                <c:pt idx="84">
                  <c:v>235000</c:v>
                </c:pt>
                <c:pt idx="85">
                  <c:v>235000</c:v>
                </c:pt>
                <c:pt idx="86">
                  <c:v>235000</c:v>
                </c:pt>
                <c:pt idx="87">
                  <c:v>235000</c:v>
                </c:pt>
                <c:pt idx="88">
                  <c:v>235000</c:v>
                </c:pt>
                <c:pt idx="89">
                  <c:v>235000</c:v>
                </c:pt>
                <c:pt idx="90">
                  <c:v>235000</c:v>
                </c:pt>
                <c:pt idx="91">
                  <c:v>235000</c:v>
                </c:pt>
                <c:pt idx="92">
                  <c:v>235000</c:v>
                </c:pt>
                <c:pt idx="93">
                  <c:v>245000</c:v>
                </c:pt>
                <c:pt idx="94">
                  <c:v>245000</c:v>
                </c:pt>
                <c:pt idx="95">
                  <c:v>245000</c:v>
                </c:pt>
                <c:pt idx="96">
                  <c:v>245000</c:v>
                </c:pt>
                <c:pt idx="97">
                  <c:v>245000</c:v>
                </c:pt>
                <c:pt idx="98">
                  <c:v>245000</c:v>
                </c:pt>
                <c:pt idx="99">
                  <c:v>245000</c:v>
                </c:pt>
                <c:pt idx="100">
                  <c:v>255000</c:v>
                </c:pt>
                <c:pt idx="101">
                  <c:v>255000</c:v>
                </c:pt>
                <c:pt idx="102">
                  <c:v>255000</c:v>
                </c:pt>
                <c:pt idx="103">
                  <c:v>255000</c:v>
                </c:pt>
                <c:pt idx="104">
                  <c:v>255000</c:v>
                </c:pt>
                <c:pt idx="105">
                  <c:v>255000</c:v>
                </c:pt>
                <c:pt idx="106">
                  <c:v>255000</c:v>
                </c:pt>
                <c:pt idx="107">
                  <c:v>255000</c:v>
                </c:pt>
                <c:pt idx="108">
                  <c:v>255000</c:v>
                </c:pt>
                <c:pt idx="109">
                  <c:v>255000</c:v>
                </c:pt>
                <c:pt idx="110">
                  <c:v>255000</c:v>
                </c:pt>
                <c:pt idx="111">
                  <c:v>255000</c:v>
                </c:pt>
                <c:pt idx="112">
                  <c:v>255000</c:v>
                </c:pt>
                <c:pt idx="113">
                  <c:v>255000</c:v>
                </c:pt>
                <c:pt idx="114">
                  <c:v>255000</c:v>
                </c:pt>
                <c:pt idx="115">
                  <c:v>255000</c:v>
                </c:pt>
                <c:pt idx="116">
                  <c:v>255000</c:v>
                </c:pt>
                <c:pt idx="117">
                  <c:v>255000</c:v>
                </c:pt>
                <c:pt idx="118">
                  <c:v>265000</c:v>
                </c:pt>
                <c:pt idx="119">
                  <c:v>265000</c:v>
                </c:pt>
                <c:pt idx="120">
                  <c:v>265000</c:v>
                </c:pt>
                <c:pt idx="121">
                  <c:v>265000</c:v>
                </c:pt>
                <c:pt idx="122">
                  <c:v>265000</c:v>
                </c:pt>
                <c:pt idx="123">
                  <c:v>265000</c:v>
                </c:pt>
                <c:pt idx="124">
                  <c:v>265000</c:v>
                </c:pt>
                <c:pt idx="125">
                  <c:v>265000</c:v>
                </c:pt>
                <c:pt idx="126">
                  <c:v>265000</c:v>
                </c:pt>
                <c:pt idx="127">
                  <c:v>265000</c:v>
                </c:pt>
                <c:pt idx="128">
                  <c:v>265000</c:v>
                </c:pt>
                <c:pt idx="129">
                  <c:v>265000</c:v>
                </c:pt>
                <c:pt idx="130">
                  <c:v>265000</c:v>
                </c:pt>
                <c:pt idx="131">
                  <c:v>265000</c:v>
                </c:pt>
                <c:pt idx="132">
                  <c:v>265000</c:v>
                </c:pt>
                <c:pt idx="133">
                  <c:v>265000</c:v>
                </c:pt>
                <c:pt idx="134">
                  <c:v>265000</c:v>
                </c:pt>
                <c:pt idx="135">
                  <c:v>265000</c:v>
                </c:pt>
                <c:pt idx="136">
                  <c:v>275000</c:v>
                </c:pt>
                <c:pt idx="137">
                  <c:v>275000</c:v>
                </c:pt>
                <c:pt idx="138">
                  <c:v>275000</c:v>
                </c:pt>
                <c:pt idx="139">
                  <c:v>275000</c:v>
                </c:pt>
                <c:pt idx="140">
                  <c:v>275000</c:v>
                </c:pt>
                <c:pt idx="141">
                  <c:v>275000</c:v>
                </c:pt>
                <c:pt idx="142">
                  <c:v>275000</c:v>
                </c:pt>
                <c:pt idx="143">
                  <c:v>275000</c:v>
                </c:pt>
                <c:pt idx="144">
                  <c:v>275000</c:v>
                </c:pt>
                <c:pt idx="145">
                  <c:v>275000</c:v>
                </c:pt>
                <c:pt idx="146">
                  <c:v>275000</c:v>
                </c:pt>
                <c:pt idx="147">
                  <c:v>275000</c:v>
                </c:pt>
                <c:pt idx="148">
                  <c:v>275000</c:v>
                </c:pt>
                <c:pt idx="149">
                  <c:v>275000</c:v>
                </c:pt>
                <c:pt idx="150">
                  <c:v>285000</c:v>
                </c:pt>
                <c:pt idx="151">
                  <c:v>285000</c:v>
                </c:pt>
                <c:pt idx="152">
                  <c:v>285000</c:v>
                </c:pt>
                <c:pt idx="153">
                  <c:v>285000</c:v>
                </c:pt>
                <c:pt idx="154">
                  <c:v>285000</c:v>
                </c:pt>
                <c:pt idx="155">
                  <c:v>285000</c:v>
                </c:pt>
                <c:pt idx="156">
                  <c:v>285000</c:v>
                </c:pt>
                <c:pt idx="157">
                  <c:v>285000</c:v>
                </c:pt>
                <c:pt idx="158">
                  <c:v>285000</c:v>
                </c:pt>
                <c:pt idx="159">
                  <c:v>285000</c:v>
                </c:pt>
                <c:pt idx="160">
                  <c:v>285000</c:v>
                </c:pt>
                <c:pt idx="161">
                  <c:v>295000</c:v>
                </c:pt>
                <c:pt idx="162">
                  <c:v>295000</c:v>
                </c:pt>
                <c:pt idx="163">
                  <c:v>295000</c:v>
                </c:pt>
                <c:pt idx="164">
                  <c:v>295000</c:v>
                </c:pt>
                <c:pt idx="165">
                  <c:v>295000</c:v>
                </c:pt>
                <c:pt idx="166">
                  <c:v>295000</c:v>
                </c:pt>
                <c:pt idx="167">
                  <c:v>295000</c:v>
                </c:pt>
                <c:pt idx="168">
                  <c:v>295000</c:v>
                </c:pt>
                <c:pt idx="169">
                  <c:v>295000</c:v>
                </c:pt>
                <c:pt idx="170">
                  <c:v>295000</c:v>
                </c:pt>
                <c:pt idx="171">
                  <c:v>295000</c:v>
                </c:pt>
                <c:pt idx="172">
                  <c:v>305000</c:v>
                </c:pt>
                <c:pt idx="173">
                  <c:v>305000</c:v>
                </c:pt>
                <c:pt idx="174">
                  <c:v>305000</c:v>
                </c:pt>
                <c:pt idx="175">
                  <c:v>305000</c:v>
                </c:pt>
                <c:pt idx="176">
                  <c:v>305000</c:v>
                </c:pt>
                <c:pt idx="177">
                  <c:v>305000</c:v>
                </c:pt>
                <c:pt idx="178">
                  <c:v>305000</c:v>
                </c:pt>
                <c:pt idx="179">
                  <c:v>305000</c:v>
                </c:pt>
                <c:pt idx="180">
                  <c:v>305000</c:v>
                </c:pt>
                <c:pt idx="181">
                  <c:v>305000</c:v>
                </c:pt>
                <c:pt idx="182">
                  <c:v>305000</c:v>
                </c:pt>
                <c:pt idx="183">
                  <c:v>305000</c:v>
                </c:pt>
                <c:pt idx="184">
                  <c:v>305000</c:v>
                </c:pt>
                <c:pt idx="185">
                  <c:v>305000</c:v>
                </c:pt>
                <c:pt idx="186">
                  <c:v>305000</c:v>
                </c:pt>
                <c:pt idx="187">
                  <c:v>305000</c:v>
                </c:pt>
                <c:pt idx="188">
                  <c:v>315000</c:v>
                </c:pt>
                <c:pt idx="189">
                  <c:v>315000</c:v>
                </c:pt>
                <c:pt idx="190">
                  <c:v>315000</c:v>
                </c:pt>
                <c:pt idx="191">
                  <c:v>315000</c:v>
                </c:pt>
                <c:pt idx="192">
                  <c:v>315000</c:v>
                </c:pt>
                <c:pt idx="193">
                  <c:v>315000</c:v>
                </c:pt>
                <c:pt idx="194">
                  <c:v>315000</c:v>
                </c:pt>
                <c:pt idx="195">
                  <c:v>315000</c:v>
                </c:pt>
                <c:pt idx="196">
                  <c:v>315000</c:v>
                </c:pt>
                <c:pt idx="197">
                  <c:v>325000</c:v>
                </c:pt>
                <c:pt idx="198">
                  <c:v>325000</c:v>
                </c:pt>
                <c:pt idx="199">
                  <c:v>325000</c:v>
                </c:pt>
                <c:pt idx="200">
                  <c:v>325000</c:v>
                </c:pt>
                <c:pt idx="201">
                  <c:v>325000</c:v>
                </c:pt>
                <c:pt idx="202">
                  <c:v>325000</c:v>
                </c:pt>
                <c:pt idx="203">
                  <c:v>325000</c:v>
                </c:pt>
                <c:pt idx="204">
                  <c:v>325000</c:v>
                </c:pt>
                <c:pt idx="205">
                  <c:v>325000</c:v>
                </c:pt>
                <c:pt idx="206">
                  <c:v>325000</c:v>
                </c:pt>
                <c:pt idx="207">
                  <c:v>325000</c:v>
                </c:pt>
                <c:pt idx="208">
                  <c:v>325000</c:v>
                </c:pt>
                <c:pt idx="209">
                  <c:v>325000</c:v>
                </c:pt>
                <c:pt idx="210">
                  <c:v>325000</c:v>
                </c:pt>
                <c:pt idx="211">
                  <c:v>335000</c:v>
                </c:pt>
                <c:pt idx="212">
                  <c:v>335000</c:v>
                </c:pt>
                <c:pt idx="213">
                  <c:v>335000</c:v>
                </c:pt>
                <c:pt idx="214">
                  <c:v>335000</c:v>
                </c:pt>
                <c:pt idx="215">
                  <c:v>335000</c:v>
                </c:pt>
                <c:pt idx="216">
                  <c:v>335000</c:v>
                </c:pt>
                <c:pt idx="217">
                  <c:v>335000</c:v>
                </c:pt>
                <c:pt idx="218">
                  <c:v>335000</c:v>
                </c:pt>
                <c:pt idx="219">
                  <c:v>335000</c:v>
                </c:pt>
                <c:pt idx="220">
                  <c:v>335000</c:v>
                </c:pt>
                <c:pt idx="221">
                  <c:v>335000</c:v>
                </c:pt>
                <c:pt idx="222">
                  <c:v>335000</c:v>
                </c:pt>
                <c:pt idx="223">
                  <c:v>335000</c:v>
                </c:pt>
                <c:pt idx="224">
                  <c:v>335000</c:v>
                </c:pt>
                <c:pt idx="225">
                  <c:v>335000</c:v>
                </c:pt>
                <c:pt idx="226">
                  <c:v>335000</c:v>
                </c:pt>
                <c:pt idx="227">
                  <c:v>335000</c:v>
                </c:pt>
                <c:pt idx="228">
                  <c:v>345000</c:v>
                </c:pt>
                <c:pt idx="229">
                  <c:v>345000</c:v>
                </c:pt>
                <c:pt idx="230">
                  <c:v>345000</c:v>
                </c:pt>
                <c:pt idx="231">
                  <c:v>345000</c:v>
                </c:pt>
                <c:pt idx="232">
                  <c:v>345000</c:v>
                </c:pt>
                <c:pt idx="233">
                  <c:v>345000</c:v>
                </c:pt>
                <c:pt idx="234">
                  <c:v>345000</c:v>
                </c:pt>
                <c:pt idx="235">
                  <c:v>345000</c:v>
                </c:pt>
                <c:pt idx="236">
                  <c:v>345000</c:v>
                </c:pt>
                <c:pt idx="237">
                  <c:v>345000</c:v>
                </c:pt>
                <c:pt idx="238">
                  <c:v>345000</c:v>
                </c:pt>
                <c:pt idx="239">
                  <c:v>345000</c:v>
                </c:pt>
                <c:pt idx="240">
                  <c:v>355000</c:v>
                </c:pt>
                <c:pt idx="241">
                  <c:v>355000</c:v>
                </c:pt>
                <c:pt idx="242">
                  <c:v>355000</c:v>
                </c:pt>
                <c:pt idx="243">
                  <c:v>355000</c:v>
                </c:pt>
                <c:pt idx="244">
                  <c:v>355000</c:v>
                </c:pt>
                <c:pt idx="245">
                  <c:v>355000</c:v>
                </c:pt>
                <c:pt idx="246">
                  <c:v>355000</c:v>
                </c:pt>
                <c:pt idx="247">
                  <c:v>355000</c:v>
                </c:pt>
                <c:pt idx="248">
                  <c:v>355000</c:v>
                </c:pt>
                <c:pt idx="249">
                  <c:v>355000</c:v>
                </c:pt>
                <c:pt idx="250">
                  <c:v>365000</c:v>
                </c:pt>
                <c:pt idx="251">
                  <c:v>365000</c:v>
                </c:pt>
                <c:pt idx="252">
                  <c:v>365000</c:v>
                </c:pt>
                <c:pt idx="253">
                  <c:v>365000</c:v>
                </c:pt>
                <c:pt idx="254">
                  <c:v>365000</c:v>
                </c:pt>
                <c:pt idx="255">
                  <c:v>365000</c:v>
                </c:pt>
                <c:pt idx="256">
                  <c:v>365000</c:v>
                </c:pt>
                <c:pt idx="257">
                  <c:v>365000</c:v>
                </c:pt>
                <c:pt idx="258">
                  <c:v>365000</c:v>
                </c:pt>
                <c:pt idx="259">
                  <c:v>375000</c:v>
                </c:pt>
                <c:pt idx="260">
                  <c:v>375000</c:v>
                </c:pt>
                <c:pt idx="261">
                  <c:v>375000</c:v>
                </c:pt>
                <c:pt idx="262">
                  <c:v>375000</c:v>
                </c:pt>
                <c:pt idx="263">
                  <c:v>375000</c:v>
                </c:pt>
                <c:pt idx="264">
                  <c:v>375000</c:v>
                </c:pt>
                <c:pt idx="265">
                  <c:v>375000</c:v>
                </c:pt>
                <c:pt idx="266">
                  <c:v>375000</c:v>
                </c:pt>
                <c:pt idx="267">
                  <c:v>385000</c:v>
                </c:pt>
                <c:pt idx="268">
                  <c:v>385000</c:v>
                </c:pt>
                <c:pt idx="269">
                  <c:v>385000</c:v>
                </c:pt>
                <c:pt idx="270">
                  <c:v>385000</c:v>
                </c:pt>
                <c:pt idx="271">
                  <c:v>385000</c:v>
                </c:pt>
                <c:pt idx="272">
                  <c:v>385000</c:v>
                </c:pt>
                <c:pt idx="273">
                  <c:v>385000</c:v>
                </c:pt>
                <c:pt idx="274">
                  <c:v>385000</c:v>
                </c:pt>
                <c:pt idx="275">
                  <c:v>395000</c:v>
                </c:pt>
                <c:pt idx="276">
                  <c:v>395000</c:v>
                </c:pt>
                <c:pt idx="277">
                  <c:v>395000</c:v>
                </c:pt>
                <c:pt idx="278">
                  <c:v>395000</c:v>
                </c:pt>
                <c:pt idx="279">
                  <c:v>395000</c:v>
                </c:pt>
                <c:pt idx="280">
                  <c:v>395000</c:v>
                </c:pt>
                <c:pt idx="281">
                  <c:v>395000</c:v>
                </c:pt>
                <c:pt idx="282">
                  <c:v>395000</c:v>
                </c:pt>
                <c:pt idx="283">
                  <c:v>405000</c:v>
                </c:pt>
                <c:pt idx="284">
                  <c:v>405000</c:v>
                </c:pt>
                <c:pt idx="285">
                  <c:v>405000</c:v>
                </c:pt>
                <c:pt idx="286">
                  <c:v>405000</c:v>
                </c:pt>
                <c:pt idx="287">
                  <c:v>405000</c:v>
                </c:pt>
                <c:pt idx="288">
                  <c:v>405000</c:v>
                </c:pt>
                <c:pt idx="289">
                  <c:v>405000</c:v>
                </c:pt>
                <c:pt idx="290">
                  <c:v>405000</c:v>
                </c:pt>
                <c:pt idx="291">
                  <c:v>405000</c:v>
                </c:pt>
                <c:pt idx="292">
                  <c:v>415000</c:v>
                </c:pt>
                <c:pt idx="293">
                  <c:v>415000</c:v>
                </c:pt>
                <c:pt idx="294">
                  <c:v>415000</c:v>
                </c:pt>
                <c:pt idx="295">
                  <c:v>415000</c:v>
                </c:pt>
                <c:pt idx="296">
                  <c:v>415000</c:v>
                </c:pt>
                <c:pt idx="297">
                  <c:v>425000</c:v>
                </c:pt>
                <c:pt idx="298">
                  <c:v>425000</c:v>
                </c:pt>
                <c:pt idx="299">
                  <c:v>425000</c:v>
                </c:pt>
                <c:pt idx="300">
                  <c:v>425000</c:v>
                </c:pt>
                <c:pt idx="301">
                  <c:v>425000</c:v>
                </c:pt>
                <c:pt idx="302">
                  <c:v>425000</c:v>
                </c:pt>
                <c:pt idx="303">
                  <c:v>435000</c:v>
                </c:pt>
                <c:pt idx="304">
                  <c:v>435000</c:v>
                </c:pt>
                <c:pt idx="305">
                  <c:v>435000</c:v>
                </c:pt>
                <c:pt idx="306">
                  <c:v>435000</c:v>
                </c:pt>
                <c:pt idx="307">
                  <c:v>435000</c:v>
                </c:pt>
                <c:pt idx="308">
                  <c:v>435000</c:v>
                </c:pt>
                <c:pt idx="309">
                  <c:v>445000</c:v>
                </c:pt>
                <c:pt idx="310">
                  <c:v>445000</c:v>
                </c:pt>
                <c:pt idx="311">
                  <c:v>445000</c:v>
                </c:pt>
                <c:pt idx="312">
                  <c:v>445000</c:v>
                </c:pt>
                <c:pt idx="313">
                  <c:v>445000</c:v>
                </c:pt>
                <c:pt idx="314">
                  <c:v>445000</c:v>
                </c:pt>
                <c:pt idx="315">
                  <c:v>445000</c:v>
                </c:pt>
                <c:pt idx="316">
                  <c:v>445000</c:v>
                </c:pt>
                <c:pt idx="317">
                  <c:v>445000</c:v>
                </c:pt>
                <c:pt idx="318">
                  <c:v>445000</c:v>
                </c:pt>
                <c:pt idx="319">
                  <c:v>445000</c:v>
                </c:pt>
                <c:pt idx="320">
                  <c:v>455000</c:v>
                </c:pt>
                <c:pt idx="321">
                  <c:v>455000</c:v>
                </c:pt>
                <c:pt idx="322">
                  <c:v>455000</c:v>
                </c:pt>
                <c:pt idx="323">
                  <c:v>455000</c:v>
                </c:pt>
                <c:pt idx="324">
                  <c:v>455000</c:v>
                </c:pt>
                <c:pt idx="325">
                  <c:v>455000</c:v>
                </c:pt>
                <c:pt idx="326">
                  <c:v>455000</c:v>
                </c:pt>
                <c:pt idx="327">
                  <c:v>465000</c:v>
                </c:pt>
                <c:pt idx="328">
                  <c:v>465000</c:v>
                </c:pt>
                <c:pt idx="329">
                  <c:v>465000</c:v>
                </c:pt>
                <c:pt idx="330">
                  <c:v>465000</c:v>
                </c:pt>
                <c:pt idx="331">
                  <c:v>465000</c:v>
                </c:pt>
                <c:pt idx="332">
                  <c:v>475000</c:v>
                </c:pt>
                <c:pt idx="333">
                  <c:v>475000</c:v>
                </c:pt>
                <c:pt idx="334">
                  <c:v>475000</c:v>
                </c:pt>
                <c:pt idx="335">
                  <c:v>475000</c:v>
                </c:pt>
                <c:pt idx="336">
                  <c:v>475000</c:v>
                </c:pt>
                <c:pt idx="337">
                  <c:v>475000</c:v>
                </c:pt>
                <c:pt idx="338">
                  <c:v>475000</c:v>
                </c:pt>
                <c:pt idx="339">
                  <c:v>475000</c:v>
                </c:pt>
                <c:pt idx="340">
                  <c:v>485000</c:v>
                </c:pt>
                <c:pt idx="341">
                  <c:v>485000</c:v>
                </c:pt>
                <c:pt idx="342">
                  <c:v>485000</c:v>
                </c:pt>
                <c:pt idx="343">
                  <c:v>495000</c:v>
                </c:pt>
                <c:pt idx="344">
                  <c:v>495000</c:v>
                </c:pt>
                <c:pt idx="345">
                  <c:v>495000</c:v>
                </c:pt>
                <c:pt idx="346">
                  <c:v>505000</c:v>
                </c:pt>
                <c:pt idx="347">
                  <c:v>505000</c:v>
                </c:pt>
                <c:pt idx="348">
                  <c:v>505000</c:v>
                </c:pt>
                <c:pt idx="349">
                  <c:v>505000</c:v>
                </c:pt>
                <c:pt idx="350">
                  <c:v>505000</c:v>
                </c:pt>
                <c:pt idx="351">
                  <c:v>505000</c:v>
                </c:pt>
                <c:pt idx="352">
                  <c:v>505000</c:v>
                </c:pt>
                <c:pt idx="353">
                  <c:v>505000</c:v>
                </c:pt>
                <c:pt idx="354">
                  <c:v>505000</c:v>
                </c:pt>
                <c:pt idx="355">
                  <c:v>515000</c:v>
                </c:pt>
                <c:pt idx="356">
                  <c:v>515000</c:v>
                </c:pt>
                <c:pt idx="357">
                  <c:v>515000</c:v>
                </c:pt>
                <c:pt idx="358">
                  <c:v>525000</c:v>
                </c:pt>
                <c:pt idx="359">
                  <c:v>525000</c:v>
                </c:pt>
                <c:pt idx="360">
                  <c:v>535000</c:v>
                </c:pt>
                <c:pt idx="361">
                  <c:v>535000</c:v>
                </c:pt>
                <c:pt idx="362">
                  <c:v>535000</c:v>
                </c:pt>
                <c:pt idx="363">
                  <c:v>535000</c:v>
                </c:pt>
                <c:pt idx="364">
                  <c:v>535000</c:v>
                </c:pt>
                <c:pt idx="365">
                  <c:v>535000</c:v>
                </c:pt>
                <c:pt idx="366">
                  <c:v>545000</c:v>
                </c:pt>
                <c:pt idx="367">
                  <c:v>545000</c:v>
                </c:pt>
                <c:pt idx="368">
                  <c:v>545000</c:v>
                </c:pt>
                <c:pt idx="369">
                  <c:v>545000</c:v>
                </c:pt>
                <c:pt idx="370">
                  <c:v>545000</c:v>
                </c:pt>
                <c:pt idx="371">
                  <c:v>555000</c:v>
                </c:pt>
                <c:pt idx="372">
                  <c:v>555000</c:v>
                </c:pt>
                <c:pt idx="373">
                  <c:v>555000</c:v>
                </c:pt>
                <c:pt idx="374">
                  <c:v>555000</c:v>
                </c:pt>
                <c:pt idx="375">
                  <c:v>555000</c:v>
                </c:pt>
                <c:pt idx="376">
                  <c:v>555000</c:v>
                </c:pt>
                <c:pt idx="377">
                  <c:v>555000</c:v>
                </c:pt>
                <c:pt idx="378">
                  <c:v>565000</c:v>
                </c:pt>
                <c:pt idx="379">
                  <c:v>565000</c:v>
                </c:pt>
                <c:pt idx="380">
                  <c:v>565000</c:v>
                </c:pt>
                <c:pt idx="381">
                  <c:v>575000</c:v>
                </c:pt>
                <c:pt idx="382">
                  <c:v>575000</c:v>
                </c:pt>
                <c:pt idx="383">
                  <c:v>575000</c:v>
                </c:pt>
                <c:pt idx="384">
                  <c:v>575000</c:v>
                </c:pt>
                <c:pt idx="385">
                  <c:v>585000</c:v>
                </c:pt>
                <c:pt idx="386">
                  <c:v>585000</c:v>
                </c:pt>
                <c:pt idx="387">
                  <c:v>595000</c:v>
                </c:pt>
                <c:pt idx="388">
                  <c:v>595000</c:v>
                </c:pt>
                <c:pt idx="389">
                  <c:v>595000</c:v>
                </c:pt>
                <c:pt idx="390">
                  <c:v>595000</c:v>
                </c:pt>
                <c:pt idx="391">
                  <c:v>605000</c:v>
                </c:pt>
                <c:pt idx="392">
                  <c:v>605000</c:v>
                </c:pt>
                <c:pt idx="393">
                  <c:v>605000</c:v>
                </c:pt>
                <c:pt idx="394">
                  <c:v>605000</c:v>
                </c:pt>
                <c:pt idx="395">
                  <c:v>605000</c:v>
                </c:pt>
                <c:pt idx="396">
                  <c:v>615000</c:v>
                </c:pt>
                <c:pt idx="397">
                  <c:v>615000</c:v>
                </c:pt>
                <c:pt idx="398">
                  <c:v>625000</c:v>
                </c:pt>
                <c:pt idx="399">
                  <c:v>625000</c:v>
                </c:pt>
                <c:pt idx="400">
                  <c:v>625000</c:v>
                </c:pt>
                <c:pt idx="401">
                  <c:v>625000</c:v>
                </c:pt>
                <c:pt idx="402">
                  <c:v>625000</c:v>
                </c:pt>
                <c:pt idx="403">
                  <c:v>625000</c:v>
                </c:pt>
                <c:pt idx="404">
                  <c:v>635000</c:v>
                </c:pt>
                <c:pt idx="405">
                  <c:v>635000</c:v>
                </c:pt>
                <c:pt idx="406">
                  <c:v>635000</c:v>
                </c:pt>
                <c:pt idx="407">
                  <c:v>635000</c:v>
                </c:pt>
                <c:pt idx="408">
                  <c:v>635000</c:v>
                </c:pt>
                <c:pt idx="409">
                  <c:v>635000</c:v>
                </c:pt>
                <c:pt idx="410">
                  <c:v>635000</c:v>
                </c:pt>
                <c:pt idx="411">
                  <c:v>635000</c:v>
                </c:pt>
                <c:pt idx="412">
                  <c:v>645000</c:v>
                </c:pt>
                <c:pt idx="413">
                  <c:v>645000</c:v>
                </c:pt>
                <c:pt idx="414">
                  <c:v>645000</c:v>
                </c:pt>
                <c:pt idx="415">
                  <c:v>655000</c:v>
                </c:pt>
                <c:pt idx="416">
                  <c:v>655000</c:v>
                </c:pt>
                <c:pt idx="417">
                  <c:v>655000</c:v>
                </c:pt>
                <c:pt idx="418">
                  <c:v>655000</c:v>
                </c:pt>
                <c:pt idx="419">
                  <c:v>655000</c:v>
                </c:pt>
                <c:pt idx="420">
                  <c:v>655000</c:v>
                </c:pt>
                <c:pt idx="421">
                  <c:v>665000</c:v>
                </c:pt>
                <c:pt idx="422">
                  <c:v>665000</c:v>
                </c:pt>
                <c:pt idx="423">
                  <c:v>665000</c:v>
                </c:pt>
                <c:pt idx="424">
                  <c:v>665000</c:v>
                </c:pt>
                <c:pt idx="425">
                  <c:v>665000</c:v>
                </c:pt>
                <c:pt idx="426">
                  <c:v>675000</c:v>
                </c:pt>
                <c:pt idx="427">
                  <c:v>675000</c:v>
                </c:pt>
                <c:pt idx="428">
                  <c:v>675000</c:v>
                </c:pt>
                <c:pt idx="429">
                  <c:v>685000</c:v>
                </c:pt>
                <c:pt idx="430">
                  <c:v>685000</c:v>
                </c:pt>
                <c:pt idx="431">
                  <c:v>705000</c:v>
                </c:pt>
                <c:pt idx="432">
                  <c:v>705000</c:v>
                </c:pt>
                <c:pt idx="433">
                  <c:v>705000</c:v>
                </c:pt>
                <c:pt idx="434">
                  <c:v>705000</c:v>
                </c:pt>
                <c:pt idx="435">
                  <c:v>705000</c:v>
                </c:pt>
                <c:pt idx="436">
                  <c:v>715000</c:v>
                </c:pt>
                <c:pt idx="437">
                  <c:v>715000</c:v>
                </c:pt>
                <c:pt idx="438">
                  <c:v>715000</c:v>
                </c:pt>
                <c:pt idx="439">
                  <c:v>715000</c:v>
                </c:pt>
                <c:pt idx="440">
                  <c:v>715000</c:v>
                </c:pt>
                <c:pt idx="441">
                  <c:v>725000</c:v>
                </c:pt>
                <c:pt idx="442">
                  <c:v>725000</c:v>
                </c:pt>
                <c:pt idx="443">
                  <c:v>725000</c:v>
                </c:pt>
                <c:pt idx="444">
                  <c:v>745000</c:v>
                </c:pt>
                <c:pt idx="445">
                  <c:v>745000</c:v>
                </c:pt>
                <c:pt idx="446">
                  <c:v>755000</c:v>
                </c:pt>
                <c:pt idx="447">
                  <c:v>755000</c:v>
                </c:pt>
                <c:pt idx="448">
                  <c:v>755000</c:v>
                </c:pt>
                <c:pt idx="449">
                  <c:v>755000</c:v>
                </c:pt>
                <c:pt idx="450">
                  <c:v>755000</c:v>
                </c:pt>
                <c:pt idx="451">
                  <c:v>755000</c:v>
                </c:pt>
                <c:pt idx="452">
                  <c:v>755000</c:v>
                </c:pt>
                <c:pt idx="453">
                  <c:v>765000</c:v>
                </c:pt>
                <c:pt idx="454">
                  <c:v>765000</c:v>
                </c:pt>
                <c:pt idx="455">
                  <c:v>775000</c:v>
                </c:pt>
                <c:pt idx="456">
                  <c:v>775000</c:v>
                </c:pt>
                <c:pt idx="457">
                  <c:v>775000</c:v>
                </c:pt>
                <c:pt idx="458">
                  <c:v>785000</c:v>
                </c:pt>
                <c:pt idx="459">
                  <c:v>785000</c:v>
                </c:pt>
                <c:pt idx="460">
                  <c:v>805000</c:v>
                </c:pt>
                <c:pt idx="461">
                  <c:v>805000</c:v>
                </c:pt>
                <c:pt idx="462">
                  <c:v>805000</c:v>
                </c:pt>
                <c:pt idx="463">
                  <c:v>805000</c:v>
                </c:pt>
                <c:pt idx="464">
                  <c:v>805000</c:v>
                </c:pt>
                <c:pt idx="465">
                  <c:v>805000</c:v>
                </c:pt>
                <c:pt idx="466">
                  <c:v>835000</c:v>
                </c:pt>
                <c:pt idx="467">
                  <c:v>835000</c:v>
                </c:pt>
                <c:pt idx="468">
                  <c:v>845000</c:v>
                </c:pt>
                <c:pt idx="469">
                  <c:v>855000</c:v>
                </c:pt>
                <c:pt idx="470">
                  <c:v>855000</c:v>
                </c:pt>
                <c:pt idx="471">
                  <c:v>865000</c:v>
                </c:pt>
                <c:pt idx="472">
                  <c:v>885000</c:v>
                </c:pt>
                <c:pt idx="473">
                  <c:v>895000</c:v>
                </c:pt>
                <c:pt idx="474">
                  <c:v>905000</c:v>
                </c:pt>
                <c:pt idx="475">
                  <c:v>905000</c:v>
                </c:pt>
                <c:pt idx="476">
                  <c:v>925000</c:v>
                </c:pt>
                <c:pt idx="477">
                  <c:v>945000</c:v>
                </c:pt>
                <c:pt idx="478">
                  <c:v>955000</c:v>
                </c:pt>
                <c:pt idx="479">
                  <c:v>955000</c:v>
                </c:pt>
                <c:pt idx="480">
                  <c:v>965000</c:v>
                </c:pt>
                <c:pt idx="481">
                  <c:v>965000</c:v>
                </c:pt>
                <c:pt idx="482">
                  <c:v>985000</c:v>
                </c:pt>
                <c:pt idx="483">
                  <c:v>995000</c:v>
                </c:pt>
                <c:pt idx="484">
                  <c:v>995000</c:v>
                </c:pt>
                <c:pt idx="485">
                  <c:v>1005000</c:v>
                </c:pt>
                <c:pt idx="486">
                  <c:v>1005000</c:v>
                </c:pt>
                <c:pt idx="487">
                  <c:v>1045000</c:v>
                </c:pt>
                <c:pt idx="488">
                  <c:v>1105000</c:v>
                </c:pt>
                <c:pt idx="489">
                  <c:v>1105000</c:v>
                </c:pt>
                <c:pt idx="490">
                  <c:v>1155000</c:v>
                </c:pt>
                <c:pt idx="491">
                  <c:v>1215000</c:v>
                </c:pt>
                <c:pt idx="492">
                  <c:v>1265000</c:v>
                </c:pt>
                <c:pt idx="493">
                  <c:v>1265000</c:v>
                </c:pt>
                <c:pt idx="494">
                  <c:v>1425000</c:v>
                </c:pt>
                <c:pt idx="495">
                  <c:v>1445000</c:v>
                </c:pt>
                <c:pt idx="496">
                  <c:v>1465000</c:v>
                </c:pt>
                <c:pt idx="497">
                  <c:v>1505000</c:v>
                </c:pt>
                <c:pt idx="498">
                  <c:v>1605000</c:v>
                </c:pt>
                <c:pt idx="499">
                  <c:v>1915000</c:v>
                </c:pt>
              </c:numCache>
            </c:numRef>
          </c:val>
          <c:smooth val="0"/>
          <c:extLst>
            <c:ext xmlns:c16="http://schemas.microsoft.com/office/drawing/2014/chart" uri="{C3380CC4-5D6E-409C-BE32-E72D297353CC}">
              <c16:uniqueId val="{00000000-8361-A245-93A3-99C5D6DDB68E}"/>
            </c:ext>
          </c:extLst>
        </c:ser>
        <c:dLbls>
          <c:showLegendKey val="0"/>
          <c:showVal val="0"/>
          <c:showCatName val="0"/>
          <c:showSerName val="0"/>
          <c:showPercent val="0"/>
          <c:showBubbleSize val="0"/>
        </c:dLbls>
        <c:smooth val="0"/>
        <c:axId val="434996352"/>
        <c:axId val="430214064"/>
      </c:lineChart>
      <c:catAx>
        <c:axId val="434996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0214064"/>
        <c:crosses val="autoZero"/>
        <c:auto val="1"/>
        <c:lblAlgn val="ctr"/>
        <c:lblOffset val="100"/>
        <c:noMultiLvlLbl val="0"/>
      </c:catAx>
      <c:valAx>
        <c:axId val="430214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996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'Analysis Data'!$D$1</c:f>
              <c:strCache>
                <c:ptCount val="1"/>
                <c:pt idx="0">
                  <c:v>Borrower Annual Income</c:v>
                </c:pt>
              </c:strCache>
            </c:strRef>
          </c:tx>
          <c:spPr>
            <a:ln w="28575" cap="rnd">
              <a:solidFill>
                <a:schemeClr val="accent1"/>
              </a:solidFill>
              <a:round/>
            </a:ln>
            <a:effectLst/>
          </c:spPr>
          <c:marker>
            <c:symbol val="none"/>
          </c:marker>
          <c:val>
            <c:numRef>
              <c:f>'Analysis Data'!$D$2:$D$501</c:f>
              <c:numCache>
                <c:formatCode>General</c:formatCode>
                <c:ptCount val="500"/>
                <c:pt idx="0">
                  <c:v>18000</c:v>
                </c:pt>
                <c:pt idx="1">
                  <c:v>20000</c:v>
                </c:pt>
                <c:pt idx="2">
                  <c:v>25000</c:v>
                </c:pt>
                <c:pt idx="3">
                  <c:v>26000</c:v>
                </c:pt>
                <c:pt idx="4">
                  <c:v>26000</c:v>
                </c:pt>
                <c:pt idx="5">
                  <c:v>27000</c:v>
                </c:pt>
                <c:pt idx="6">
                  <c:v>27000</c:v>
                </c:pt>
                <c:pt idx="7">
                  <c:v>30000</c:v>
                </c:pt>
                <c:pt idx="8">
                  <c:v>31000</c:v>
                </c:pt>
                <c:pt idx="9">
                  <c:v>32000</c:v>
                </c:pt>
                <c:pt idx="10">
                  <c:v>33000</c:v>
                </c:pt>
                <c:pt idx="11">
                  <c:v>34000</c:v>
                </c:pt>
                <c:pt idx="12">
                  <c:v>35000</c:v>
                </c:pt>
                <c:pt idx="13">
                  <c:v>36000</c:v>
                </c:pt>
                <c:pt idx="14">
                  <c:v>36000</c:v>
                </c:pt>
                <c:pt idx="15">
                  <c:v>37000</c:v>
                </c:pt>
                <c:pt idx="16">
                  <c:v>37000</c:v>
                </c:pt>
                <c:pt idx="17">
                  <c:v>37000</c:v>
                </c:pt>
                <c:pt idx="18">
                  <c:v>38000</c:v>
                </c:pt>
                <c:pt idx="19">
                  <c:v>39000</c:v>
                </c:pt>
                <c:pt idx="20">
                  <c:v>40000</c:v>
                </c:pt>
                <c:pt idx="21">
                  <c:v>41000</c:v>
                </c:pt>
                <c:pt idx="22">
                  <c:v>41000</c:v>
                </c:pt>
                <c:pt idx="23">
                  <c:v>41000</c:v>
                </c:pt>
                <c:pt idx="24">
                  <c:v>41000</c:v>
                </c:pt>
                <c:pt idx="25">
                  <c:v>41000</c:v>
                </c:pt>
                <c:pt idx="26">
                  <c:v>41000</c:v>
                </c:pt>
                <c:pt idx="27">
                  <c:v>43000</c:v>
                </c:pt>
                <c:pt idx="28">
                  <c:v>43000</c:v>
                </c:pt>
                <c:pt idx="29">
                  <c:v>43000</c:v>
                </c:pt>
                <c:pt idx="30">
                  <c:v>44000</c:v>
                </c:pt>
                <c:pt idx="31">
                  <c:v>45000</c:v>
                </c:pt>
                <c:pt idx="32">
                  <c:v>46000</c:v>
                </c:pt>
                <c:pt idx="33">
                  <c:v>46000</c:v>
                </c:pt>
                <c:pt idx="34">
                  <c:v>46000</c:v>
                </c:pt>
                <c:pt idx="35">
                  <c:v>46000</c:v>
                </c:pt>
                <c:pt idx="36">
                  <c:v>47000</c:v>
                </c:pt>
                <c:pt idx="37">
                  <c:v>47000</c:v>
                </c:pt>
                <c:pt idx="38">
                  <c:v>48000</c:v>
                </c:pt>
                <c:pt idx="39">
                  <c:v>48000</c:v>
                </c:pt>
                <c:pt idx="40">
                  <c:v>48000</c:v>
                </c:pt>
                <c:pt idx="41">
                  <c:v>49000</c:v>
                </c:pt>
                <c:pt idx="42">
                  <c:v>49000</c:v>
                </c:pt>
                <c:pt idx="43">
                  <c:v>49000</c:v>
                </c:pt>
                <c:pt idx="44">
                  <c:v>49000</c:v>
                </c:pt>
                <c:pt idx="45">
                  <c:v>50000</c:v>
                </c:pt>
                <c:pt idx="46">
                  <c:v>50000</c:v>
                </c:pt>
                <c:pt idx="47">
                  <c:v>51000</c:v>
                </c:pt>
                <c:pt idx="48">
                  <c:v>51000</c:v>
                </c:pt>
                <c:pt idx="49">
                  <c:v>51000</c:v>
                </c:pt>
                <c:pt idx="50">
                  <c:v>52000</c:v>
                </c:pt>
                <c:pt idx="51">
                  <c:v>52000</c:v>
                </c:pt>
                <c:pt idx="52">
                  <c:v>52000</c:v>
                </c:pt>
                <c:pt idx="53">
                  <c:v>52000</c:v>
                </c:pt>
                <c:pt idx="54">
                  <c:v>52000</c:v>
                </c:pt>
                <c:pt idx="55">
                  <c:v>53000</c:v>
                </c:pt>
                <c:pt idx="56">
                  <c:v>53000</c:v>
                </c:pt>
                <c:pt idx="57">
                  <c:v>54000</c:v>
                </c:pt>
                <c:pt idx="58">
                  <c:v>54000</c:v>
                </c:pt>
                <c:pt idx="59">
                  <c:v>54000</c:v>
                </c:pt>
                <c:pt idx="60">
                  <c:v>55000</c:v>
                </c:pt>
                <c:pt idx="61">
                  <c:v>55000</c:v>
                </c:pt>
                <c:pt idx="62">
                  <c:v>55000</c:v>
                </c:pt>
                <c:pt idx="63">
                  <c:v>56000</c:v>
                </c:pt>
                <c:pt idx="64">
                  <c:v>56000</c:v>
                </c:pt>
                <c:pt idx="65">
                  <c:v>56000</c:v>
                </c:pt>
                <c:pt idx="66">
                  <c:v>56000</c:v>
                </c:pt>
                <c:pt idx="67">
                  <c:v>57000</c:v>
                </c:pt>
                <c:pt idx="68">
                  <c:v>57000</c:v>
                </c:pt>
                <c:pt idx="69">
                  <c:v>57000</c:v>
                </c:pt>
                <c:pt idx="70">
                  <c:v>57000</c:v>
                </c:pt>
                <c:pt idx="71">
                  <c:v>58000</c:v>
                </c:pt>
                <c:pt idx="72">
                  <c:v>58000</c:v>
                </c:pt>
                <c:pt idx="73">
                  <c:v>58000</c:v>
                </c:pt>
                <c:pt idx="74">
                  <c:v>58000</c:v>
                </c:pt>
                <c:pt idx="75">
                  <c:v>58000</c:v>
                </c:pt>
                <c:pt idx="76">
                  <c:v>59000</c:v>
                </c:pt>
                <c:pt idx="77">
                  <c:v>59000</c:v>
                </c:pt>
                <c:pt idx="78">
                  <c:v>59000</c:v>
                </c:pt>
                <c:pt idx="79">
                  <c:v>60000</c:v>
                </c:pt>
                <c:pt idx="80">
                  <c:v>60000</c:v>
                </c:pt>
                <c:pt idx="81">
                  <c:v>60000</c:v>
                </c:pt>
                <c:pt idx="82">
                  <c:v>60000</c:v>
                </c:pt>
                <c:pt idx="83">
                  <c:v>60000</c:v>
                </c:pt>
                <c:pt idx="84">
                  <c:v>60000</c:v>
                </c:pt>
                <c:pt idx="85">
                  <c:v>61000</c:v>
                </c:pt>
                <c:pt idx="86">
                  <c:v>61000</c:v>
                </c:pt>
                <c:pt idx="87">
                  <c:v>61000</c:v>
                </c:pt>
                <c:pt idx="88">
                  <c:v>62000</c:v>
                </c:pt>
                <c:pt idx="89">
                  <c:v>62000</c:v>
                </c:pt>
                <c:pt idx="90">
                  <c:v>62000</c:v>
                </c:pt>
                <c:pt idx="91">
                  <c:v>62000</c:v>
                </c:pt>
                <c:pt idx="92">
                  <c:v>62000</c:v>
                </c:pt>
                <c:pt idx="93">
                  <c:v>62000</c:v>
                </c:pt>
                <c:pt idx="94">
                  <c:v>62000</c:v>
                </c:pt>
                <c:pt idx="95">
                  <c:v>63000</c:v>
                </c:pt>
                <c:pt idx="96">
                  <c:v>64000</c:v>
                </c:pt>
                <c:pt idx="97">
                  <c:v>64000</c:v>
                </c:pt>
                <c:pt idx="98">
                  <c:v>64000</c:v>
                </c:pt>
                <c:pt idx="99">
                  <c:v>64000</c:v>
                </c:pt>
                <c:pt idx="100">
                  <c:v>64000</c:v>
                </c:pt>
                <c:pt idx="101">
                  <c:v>64000</c:v>
                </c:pt>
                <c:pt idx="102">
                  <c:v>64000</c:v>
                </c:pt>
                <c:pt idx="103">
                  <c:v>65000</c:v>
                </c:pt>
                <c:pt idx="104">
                  <c:v>65000</c:v>
                </c:pt>
                <c:pt idx="105">
                  <c:v>65000</c:v>
                </c:pt>
                <c:pt idx="106">
                  <c:v>65000</c:v>
                </c:pt>
                <c:pt idx="107">
                  <c:v>65000</c:v>
                </c:pt>
                <c:pt idx="108">
                  <c:v>66000</c:v>
                </c:pt>
                <c:pt idx="109">
                  <c:v>66000</c:v>
                </c:pt>
                <c:pt idx="110">
                  <c:v>66000</c:v>
                </c:pt>
                <c:pt idx="111">
                  <c:v>67000</c:v>
                </c:pt>
                <c:pt idx="112">
                  <c:v>67000</c:v>
                </c:pt>
                <c:pt idx="113">
                  <c:v>67000</c:v>
                </c:pt>
                <c:pt idx="114">
                  <c:v>68000</c:v>
                </c:pt>
                <c:pt idx="115">
                  <c:v>68000</c:v>
                </c:pt>
                <c:pt idx="116">
                  <c:v>68000</c:v>
                </c:pt>
                <c:pt idx="117">
                  <c:v>68000</c:v>
                </c:pt>
                <c:pt idx="118">
                  <c:v>69000</c:v>
                </c:pt>
                <c:pt idx="119">
                  <c:v>69000</c:v>
                </c:pt>
                <c:pt idx="120">
                  <c:v>69000</c:v>
                </c:pt>
                <c:pt idx="121">
                  <c:v>69000</c:v>
                </c:pt>
                <c:pt idx="122">
                  <c:v>69000</c:v>
                </c:pt>
                <c:pt idx="123">
                  <c:v>69000</c:v>
                </c:pt>
                <c:pt idx="124">
                  <c:v>69000</c:v>
                </c:pt>
                <c:pt idx="125">
                  <c:v>70000</c:v>
                </c:pt>
                <c:pt idx="126">
                  <c:v>70000</c:v>
                </c:pt>
                <c:pt idx="127">
                  <c:v>70000</c:v>
                </c:pt>
                <c:pt idx="128">
                  <c:v>71000</c:v>
                </c:pt>
                <c:pt idx="129">
                  <c:v>72000</c:v>
                </c:pt>
                <c:pt idx="130">
                  <c:v>72000</c:v>
                </c:pt>
                <c:pt idx="131">
                  <c:v>72000</c:v>
                </c:pt>
                <c:pt idx="132">
                  <c:v>72000</c:v>
                </c:pt>
                <c:pt idx="133">
                  <c:v>73000</c:v>
                </c:pt>
                <c:pt idx="134">
                  <c:v>74000</c:v>
                </c:pt>
                <c:pt idx="135">
                  <c:v>74000</c:v>
                </c:pt>
                <c:pt idx="136">
                  <c:v>74000</c:v>
                </c:pt>
                <c:pt idx="137">
                  <c:v>75000</c:v>
                </c:pt>
                <c:pt idx="138">
                  <c:v>75000</c:v>
                </c:pt>
                <c:pt idx="139">
                  <c:v>75000</c:v>
                </c:pt>
                <c:pt idx="140">
                  <c:v>75000</c:v>
                </c:pt>
                <c:pt idx="141">
                  <c:v>75000</c:v>
                </c:pt>
                <c:pt idx="142">
                  <c:v>75000</c:v>
                </c:pt>
                <c:pt idx="143">
                  <c:v>76000</c:v>
                </c:pt>
                <c:pt idx="144">
                  <c:v>76000</c:v>
                </c:pt>
                <c:pt idx="145">
                  <c:v>76000</c:v>
                </c:pt>
                <c:pt idx="146">
                  <c:v>76000</c:v>
                </c:pt>
                <c:pt idx="147">
                  <c:v>76000</c:v>
                </c:pt>
                <c:pt idx="148">
                  <c:v>76000</c:v>
                </c:pt>
                <c:pt idx="149">
                  <c:v>76000</c:v>
                </c:pt>
                <c:pt idx="150">
                  <c:v>77000</c:v>
                </c:pt>
                <c:pt idx="151">
                  <c:v>77000</c:v>
                </c:pt>
                <c:pt idx="152">
                  <c:v>77000</c:v>
                </c:pt>
                <c:pt idx="153">
                  <c:v>78000</c:v>
                </c:pt>
                <c:pt idx="154">
                  <c:v>78000</c:v>
                </c:pt>
                <c:pt idx="155">
                  <c:v>78000</c:v>
                </c:pt>
                <c:pt idx="156">
                  <c:v>78000</c:v>
                </c:pt>
                <c:pt idx="157">
                  <c:v>78000</c:v>
                </c:pt>
                <c:pt idx="158">
                  <c:v>79000</c:v>
                </c:pt>
                <c:pt idx="159">
                  <c:v>79000</c:v>
                </c:pt>
                <c:pt idx="160">
                  <c:v>79000</c:v>
                </c:pt>
                <c:pt idx="161">
                  <c:v>80000</c:v>
                </c:pt>
                <c:pt idx="162">
                  <c:v>80000</c:v>
                </c:pt>
                <c:pt idx="163">
                  <c:v>80000</c:v>
                </c:pt>
                <c:pt idx="164">
                  <c:v>82000</c:v>
                </c:pt>
                <c:pt idx="165">
                  <c:v>82000</c:v>
                </c:pt>
                <c:pt idx="166">
                  <c:v>82000</c:v>
                </c:pt>
                <c:pt idx="167">
                  <c:v>82000</c:v>
                </c:pt>
                <c:pt idx="168">
                  <c:v>82000</c:v>
                </c:pt>
                <c:pt idx="169">
                  <c:v>82000</c:v>
                </c:pt>
                <c:pt idx="170">
                  <c:v>82000</c:v>
                </c:pt>
                <c:pt idx="171">
                  <c:v>82000</c:v>
                </c:pt>
                <c:pt idx="172">
                  <c:v>82000</c:v>
                </c:pt>
                <c:pt idx="173">
                  <c:v>82000</c:v>
                </c:pt>
                <c:pt idx="174">
                  <c:v>83000</c:v>
                </c:pt>
                <c:pt idx="175">
                  <c:v>83000</c:v>
                </c:pt>
                <c:pt idx="176">
                  <c:v>83000</c:v>
                </c:pt>
                <c:pt idx="177">
                  <c:v>83000</c:v>
                </c:pt>
                <c:pt idx="178">
                  <c:v>83000</c:v>
                </c:pt>
                <c:pt idx="179">
                  <c:v>84000</c:v>
                </c:pt>
                <c:pt idx="180">
                  <c:v>84000</c:v>
                </c:pt>
                <c:pt idx="181">
                  <c:v>84000</c:v>
                </c:pt>
                <c:pt idx="182">
                  <c:v>85000</c:v>
                </c:pt>
                <c:pt idx="183">
                  <c:v>85000</c:v>
                </c:pt>
                <c:pt idx="184">
                  <c:v>85000</c:v>
                </c:pt>
                <c:pt idx="185">
                  <c:v>85000</c:v>
                </c:pt>
                <c:pt idx="186">
                  <c:v>86000</c:v>
                </c:pt>
                <c:pt idx="187">
                  <c:v>86000</c:v>
                </c:pt>
                <c:pt idx="188">
                  <c:v>86000</c:v>
                </c:pt>
                <c:pt idx="189">
                  <c:v>87000</c:v>
                </c:pt>
                <c:pt idx="190">
                  <c:v>87000</c:v>
                </c:pt>
                <c:pt idx="191">
                  <c:v>88000</c:v>
                </c:pt>
                <c:pt idx="192">
                  <c:v>88000</c:v>
                </c:pt>
                <c:pt idx="193">
                  <c:v>88000</c:v>
                </c:pt>
                <c:pt idx="194">
                  <c:v>88000</c:v>
                </c:pt>
                <c:pt idx="195">
                  <c:v>88000</c:v>
                </c:pt>
                <c:pt idx="196">
                  <c:v>88000</c:v>
                </c:pt>
                <c:pt idx="197">
                  <c:v>88000</c:v>
                </c:pt>
                <c:pt idx="198">
                  <c:v>88000</c:v>
                </c:pt>
                <c:pt idx="199">
                  <c:v>88000</c:v>
                </c:pt>
                <c:pt idx="200">
                  <c:v>89000</c:v>
                </c:pt>
                <c:pt idx="201">
                  <c:v>90000</c:v>
                </c:pt>
                <c:pt idx="202">
                  <c:v>90000</c:v>
                </c:pt>
                <c:pt idx="203">
                  <c:v>90000</c:v>
                </c:pt>
                <c:pt idx="204">
                  <c:v>90000</c:v>
                </c:pt>
                <c:pt idx="205">
                  <c:v>91000</c:v>
                </c:pt>
                <c:pt idx="206">
                  <c:v>91000</c:v>
                </c:pt>
                <c:pt idx="207">
                  <c:v>91000</c:v>
                </c:pt>
                <c:pt idx="208">
                  <c:v>91000</c:v>
                </c:pt>
                <c:pt idx="209">
                  <c:v>91000</c:v>
                </c:pt>
                <c:pt idx="210">
                  <c:v>91000</c:v>
                </c:pt>
                <c:pt idx="211">
                  <c:v>92000</c:v>
                </c:pt>
                <c:pt idx="212">
                  <c:v>93000</c:v>
                </c:pt>
                <c:pt idx="213">
                  <c:v>93000</c:v>
                </c:pt>
                <c:pt idx="214">
                  <c:v>93000</c:v>
                </c:pt>
                <c:pt idx="215">
                  <c:v>94000</c:v>
                </c:pt>
                <c:pt idx="216">
                  <c:v>94000</c:v>
                </c:pt>
                <c:pt idx="217">
                  <c:v>94000</c:v>
                </c:pt>
                <c:pt idx="218">
                  <c:v>94000</c:v>
                </c:pt>
                <c:pt idx="219">
                  <c:v>95000</c:v>
                </c:pt>
                <c:pt idx="220">
                  <c:v>95000</c:v>
                </c:pt>
                <c:pt idx="221">
                  <c:v>95000</c:v>
                </c:pt>
                <c:pt idx="222">
                  <c:v>95000</c:v>
                </c:pt>
                <c:pt idx="223">
                  <c:v>95000</c:v>
                </c:pt>
                <c:pt idx="224">
                  <c:v>96000</c:v>
                </c:pt>
                <c:pt idx="225">
                  <c:v>96000</c:v>
                </c:pt>
                <c:pt idx="226">
                  <c:v>96000</c:v>
                </c:pt>
                <c:pt idx="227">
                  <c:v>96000</c:v>
                </c:pt>
                <c:pt idx="228">
                  <c:v>96000</c:v>
                </c:pt>
                <c:pt idx="229">
                  <c:v>96000</c:v>
                </c:pt>
                <c:pt idx="230">
                  <c:v>97000</c:v>
                </c:pt>
                <c:pt idx="231">
                  <c:v>100000</c:v>
                </c:pt>
                <c:pt idx="232">
                  <c:v>100000</c:v>
                </c:pt>
                <c:pt idx="233">
                  <c:v>100000</c:v>
                </c:pt>
                <c:pt idx="234">
                  <c:v>100000</c:v>
                </c:pt>
                <c:pt idx="235">
                  <c:v>100000</c:v>
                </c:pt>
                <c:pt idx="236">
                  <c:v>100000</c:v>
                </c:pt>
                <c:pt idx="237">
                  <c:v>101000</c:v>
                </c:pt>
                <c:pt idx="238">
                  <c:v>101000</c:v>
                </c:pt>
                <c:pt idx="239">
                  <c:v>102000</c:v>
                </c:pt>
                <c:pt idx="240">
                  <c:v>102000</c:v>
                </c:pt>
                <c:pt idx="241">
                  <c:v>103000</c:v>
                </c:pt>
                <c:pt idx="242">
                  <c:v>103000</c:v>
                </c:pt>
                <c:pt idx="243">
                  <c:v>103000</c:v>
                </c:pt>
                <c:pt idx="244">
                  <c:v>104000</c:v>
                </c:pt>
                <c:pt idx="245">
                  <c:v>104000</c:v>
                </c:pt>
                <c:pt idx="246">
                  <c:v>105000</c:v>
                </c:pt>
                <c:pt idx="247">
                  <c:v>105000</c:v>
                </c:pt>
                <c:pt idx="248">
                  <c:v>105000</c:v>
                </c:pt>
                <c:pt idx="249">
                  <c:v>105000</c:v>
                </c:pt>
                <c:pt idx="250">
                  <c:v>106000</c:v>
                </c:pt>
                <c:pt idx="251">
                  <c:v>106000</c:v>
                </c:pt>
                <c:pt idx="252">
                  <c:v>106000</c:v>
                </c:pt>
                <c:pt idx="253">
                  <c:v>107000</c:v>
                </c:pt>
                <c:pt idx="254">
                  <c:v>107000</c:v>
                </c:pt>
                <c:pt idx="255">
                  <c:v>107000</c:v>
                </c:pt>
                <c:pt idx="256">
                  <c:v>107000</c:v>
                </c:pt>
                <c:pt idx="257">
                  <c:v>108000</c:v>
                </c:pt>
                <c:pt idx="258">
                  <c:v>108000</c:v>
                </c:pt>
                <c:pt idx="259">
                  <c:v>108000</c:v>
                </c:pt>
                <c:pt idx="260">
                  <c:v>108000</c:v>
                </c:pt>
                <c:pt idx="261">
                  <c:v>108000</c:v>
                </c:pt>
                <c:pt idx="262">
                  <c:v>108000</c:v>
                </c:pt>
                <c:pt idx="263">
                  <c:v>109000</c:v>
                </c:pt>
                <c:pt idx="264">
                  <c:v>109000</c:v>
                </c:pt>
                <c:pt idx="265">
                  <c:v>109000</c:v>
                </c:pt>
                <c:pt idx="266">
                  <c:v>109000</c:v>
                </c:pt>
                <c:pt idx="267">
                  <c:v>109000</c:v>
                </c:pt>
                <c:pt idx="268">
                  <c:v>110000</c:v>
                </c:pt>
                <c:pt idx="269">
                  <c:v>110000</c:v>
                </c:pt>
                <c:pt idx="270">
                  <c:v>110000</c:v>
                </c:pt>
                <c:pt idx="271">
                  <c:v>110000</c:v>
                </c:pt>
                <c:pt idx="272">
                  <c:v>110000</c:v>
                </c:pt>
                <c:pt idx="273">
                  <c:v>111000</c:v>
                </c:pt>
                <c:pt idx="274">
                  <c:v>111000</c:v>
                </c:pt>
                <c:pt idx="275">
                  <c:v>111000</c:v>
                </c:pt>
                <c:pt idx="276">
                  <c:v>112000</c:v>
                </c:pt>
                <c:pt idx="277">
                  <c:v>112000</c:v>
                </c:pt>
                <c:pt idx="278">
                  <c:v>112000</c:v>
                </c:pt>
                <c:pt idx="279">
                  <c:v>113000</c:v>
                </c:pt>
                <c:pt idx="280">
                  <c:v>113000</c:v>
                </c:pt>
                <c:pt idx="281">
                  <c:v>114000</c:v>
                </c:pt>
                <c:pt idx="282">
                  <c:v>115000</c:v>
                </c:pt>
                <c:pt idx="283">
                  <c:v>115000</c:v>
                </c:pt>
                <c:pt idx="284">
                  <c:v>115000</c:v>
                </c:pt>
                <c:pt idx="285">
                  <c:v>115000</c:v>
                </c:pt>
                <c:pt idx="286">
                  <c:v>115000</c:v>
                </c:pt>
                <c:pt idx="287">
                  <c:v>115000</c:v>
                </c:pt>
                <c:pt idx="288">
                  <c:v>115000</c:v>
                </c:pt>
                <c:pt idx="289">
                  <c:v>116000</c:v>
                </c:pt>
                <c:pt idx="290">
                  <c:v>117000</c:v>
                </c:pt>
                <c:pt idx="291">
                  <c:v>117000</c:v>
                </c:pt>
                <c:pt idx="292">
                  <c:v>117000</c:v>
                </c:pt>
                <c:pt idx="293">
                  <c:v>117000</c:v>
                </c:pt>
                <c:pt idx="294">
                  <c:v>118000</c:v>
                </c:pt>
                <c:pt idx="295">
                  <c:v>118000</c:v>
                </c:pt>
                <c:pt idx="296">
                  <c:v>118000</c:v>
                </c:pt>
                <c:pt idx="297">
                  <c:v>119000</c:v>
                </c:pt>
                <c:pt idx="298">
                  <c:v>119000</c:v>
                </c:pt>
                <c:pt idx="299">
                  <c:v>120000</c:v>
                </c:pt>
                <c:pt idx="300">
                  <c:v>120000</c:v>
                </c:pt>
                <c:pt idx="301">
                  <c:v>120000</c:v>
                </c:pt>
                <c:pt idx="302">
                  <c:v>120000</c:v>
                </c:pt>
                <c:pt idx="303">
                  <c:v>120000</c:v>
                </c:pt>
                <c:pt idx="304">
                  <c:v>120000</c:v>
                </c:pt>
                <c:pt idx="305">
                  <c:v>121000</c:v>
                </c:pt>
                <c:pt idx="306">
                  <c:v>122000</c:v>
                </c:pt>
                <c:pt idx="307">
                  <c:v>122000</c:v>
                </c:pt>
                <c:pt idx="308">
                  <c:v>122000</c:v>
                </c:pt>
                <c:pt idx="309">
                  <c:v>123000</c:v>
                </c:pt>
                <c:pt idx="310">
                  <c:v>123000</c:v>
                </c:pt>
                <c:pt idx="311">
                  <c:v>123000</c:v>
                </c:pt>
                <c:pt idx="312">
                  <c:v>123000</c:v>
                </c:pt>
                <c:pt idx="313">
                  <c:v>123000</c:v>
                </c:pt>
                <c:pt idx="314">
                  <c:v>124000</c:v>
                </c:pt>
                <c:pt idx="315">
                  <c:v>124000</c:v>
                </c:pt>
                <c:pt idx="316">
                  <c:v>125000</c:v>
                </c:pt>
                <c:pt idx="317">
                  <c:v>125000</c:v>
                </c:pt>
                <c:pt idx="318">
                  <c:v>125000</c:v>
                </c:pt>
                <c:pt idx="319">
                  <c:v>126000</c:v>
                </c:pt>
                <c:pt idx="320">
                  <c:v>126000</c:v>
                </c:pt>
                <c:pt idx="321">
                  <c:v>126000</c:v>
                </c:pt>
                <c:pt idx="322">
                  <c:v>127000</c:v>
                </c:pt>
                <c:pt idx="323">
                  <c:v>127000</c:v>
                </c:pt>
                <c:pt idx="324">
                  <c:v>127000</c:v>
                </c:pt>
                <c:pt idx="325">
                  <c:v>129000</c:v>
                </c:pt>
                <c:pt idx="326">
                  <c:v>130000</c:v>
                </c:pt>
                <c:pt idx="327">
                  <c:v>130000</c:v>
                </c:pt>
                <c:pt idx="328">
                  <c:v>130000</c:v>
                </c:pt>
                <c:pt idx="329">
                  <c:v>130000</c:v>
                </c:pt>
                <c:pt idx="330">
                  <c:v>131000</c:v>
                </c:pt>
                <c:pt idx="331">
                  <c:v>132000</c:v>
                </c:pt>
                <c:pt idx="332">
                  <c:v>132000</c:v>
                </c:pt>
                <c:pt idx="333">
                  <c:v>132000</c:v>
                </c:pt>
                <c:pt idx="334">
                  <c:v>133000</c:v>
                </c:pt>
                <c:pt idx="335">
                  <c:v>133000</c:v>
                </c:pt>
                <c:pt idx="336">
                  <c:v>134000</c:v>
                </c:pt>
                <c:pt idx="337">
                  <c:v>134000</c:v>
                </c:pt>
                <c:pt idx="338">
                  <c:v>137000</c:v>
                </c:pt>
                <c:pt idx="339">
                  <c:v>137000</c:v>
                </c:pt>
                <c:pt idx="340">
                  <c:v>138000</c:v>
                </c:pt>
                <c:pt idx="341">
                  <c:v>138000</c:v>
                </c:pt>
                <c:pt idx="342">
                  <c:v>138000</c:v>
                </c:pt>
                <c:pt idx="343">
                  <c:v>138000</c:v>
                </c:pt>
                <c:pt idx="344">
                  <c:v>138000</c:v>
                </c:pt>
                <c:pt idx="345">
                  <c:v>138000</c:v>
                </c:pt>
                <c:pt idx="346">
                  <c:v>139000</c:v>
                </c:pt>
                <c:pt idx="347">
                  <c:v>139000</c:v>
                </c:pt>
                <c:pt idx="348">
                  <c:v>140000</c:v>
                </c:pt>
                <c:pt idx="349">
                  <c:v>141000</c:v>
                </c:pt>
                <c:pt idx="350">
                  <c:v>142000</c:v>
                </c:pt>
                <c:pt idx="351">
                  <c:v>142000</c:v>
                </c:pt>
                <c:pt idx="352">
                  <c:v>143000</c:v>
                </c:pt>
                <c:pt idx="353">
                  <c:v>143000</c:v>
                </c:pt>
                <c:pt idx="354">
                  <c:v>143000</c:v>
                </c:pt>
                <c:pt idx="355">
                  <c:v>143000</c:v>
                </c:pt>
                <c:pt idx="356">
                  <c:v>143000</c:v>
                </c:pt>
                <c:pt idx="357">
                  <c:v>144000</c:v>
                </c:pt>
                <c:pt idx="358">
                  <c:v>144000</c:v>
                </c:pt>
                <c:pt idx="359">
                  <c:v>145000</c:v>
                </c:pt>
                <c:pt idx="360">
                  <c:v>145000</c:v>
                </c:pt>
                <c:pt idx="361">
                  <c:v>146000</c:v>
                </c:pt>
                <c:pt idx="362">
                  <c:v>146000</c:v>
                </c:pt>
                <c:pt idx="363">
                  <c:v>147000</c:v>
                </c:pt>
                <c:pt idx="364">
                  <c:v>148000</c:v>
                </c:pt>
                <c:pt idx="365">
                  <c:v>148000</c:v>
                </c:pt>
                <c:pt idx="366">
                  <c:v>148000</c:v>
                </c:pt>
                <c:pt idx="367">
                  <c:v>149000</c:v>
                </c:pt>
                <c:pt idx="368">
                  <c:v>150000</c:v>
                </c:pt>
                <c:pt idx="369">
                  <c:v>151000</c:v>
                </c:pt>
                <c:pt idx="370">
                  <c:v>152000</c:v>
                </c:pt>
                <c:pt idx="371">
                  <c:v>152000</c:v>
                </c:pt>
                <c:pt idx="372">
                  <c:v>154000</c:v>
                </c:pt>
                <c:pt idx="373">
                  <c:v>155000</c:v>
                </c:pt>
                <c:pt idx="374">
                  <c:v>155000</c:v>
                </c:pt>
                <c:pt idx="375">
                  <c:v>156000</c:v>
                </c:pt>
                <c:pt idx="376">
                  <c:v>156000</c:v>
                </c:pt>
                <c:pt idx="377">
                  <c:v>157000</c:v>
                </c:pt>
                <c:pt idx="378">
                  <c:v>158000</c:v>
                </c:pt>
                <c:pt idx="379">
                  <c:v>159000</c:v>
                </c:pt>
                <c:pt idx="380">
                  <c:v>159000</c:v>
                </c:pt>
                <c:pt idx="381">
                  <c:v>160000</c:v>
                </c:pt>
                <c:pt idx="382">
                  <c:v>160000</c:v>
                </c:pt>
                <c:pt idx="383">
                  <c:v>160000</c:v>
                </c:pt>
                <c:pt idx="384">
                  <c:v>162000</c:v>
                </c:pt>
                <c:pt idx="385">
                  <c:v>162000</c:v>
                </c:pt>
                <c:pt idx="386">
                  <c:v>162000</c:v>
                </c:pt>
                <c:pt idx="387">
                  <c:v>164000</c:v>
                </c:pt>
                <c:pt idx="388">
                  <c:v>165000</c:v>
                </c:pt>
                <c:pt idx="389">
                  <c:v>166000</c:v>
                </c:pt>
                <c:pt idx="390">
                  <c:v>166000</c:v>
                </c:pt>
                <c:pt idx="391">
                  <c:v>168000</c:v>
                </c:pt>
                <c:pt idx="392">
                  <c:v>170000</c:v>
                </c:pt>
                <c:pt idx="393">
                  <c:v>170000</c:v>
                </c:pt>
                <c:pt idx="394">
                  <c:v>170000</c:v>
                </c:pt>
                <c:pt idx="395">
                  <c:v>170000</c:v>
                </c:pt>
                <c:pt idx="396">
                  <c:v>170000</c:v>
                </c:pt>
                <c:pt idx="397">
                  <c:v>171000</c:v>
                </c:pt>
                <c:pt idx="398">
                  <c:v>171000</c:v>
                </c:pt>
                <c:pt idx="399">
                  <c:v>172000</c:v>
                </c:pt>
                <c:pt idx="400">
                  <c:v>172000</c:v>
                </c:pt>
                <c:pt idx="401">
                  <c:v>173000</c:v>
                </c:pt>
                <c:pt idx="402">
                  <c:v>173000</c:v>
                </c:pt>
                <c:pt idx="403">
                  <c:v>174000</c:v>
                </c:pt>
                <c:pt idx="404">
                  <c:v>174000</c:v>
                </c:pt>
                <c:pt idx="405">
                  <c:v>175000</c:v>
                </c:pt>
                <c:pt idx="406">
                  <c:v>176000</c:v>
                </c:pt>
                <c:pt idx="407">
                  <c:v>177000</c:v>
                </c:pt>
                <c:pt idx="408">
                  <c:v>179000</c:v>
                </c:pt>
                <c:pt idx="409">
                  <c:v>179000</c:v>
                </c:pt>
                <c:pt idx="410">
                  <c:v>180000</c:v>
                </c:pt>
                <c:pt idx="411">
                  <c:v>181000</c:v>
                </c:pt>
                <c:pt idx="412">
                  <c:v>181000</c:v>
                </c:pt>
                <c:pt idx="413">
                  <c:v>182000</c:v>
                </c:pt>
                <c:pt idx="414">
                  <c:v>183000</c:v>
                </c:pt>
                <c:pt idx="415">
                  <c:v>184000</c:v>
                </c:pt>
                <c:pt idx="416">
                  <c:v>186000</c:v>
                </c:pt>
                <c:pt idx="417">
                  <c:v>187000</c:v>
                </c:pt>
                <c:pt idx="418">
                  <c:v>187000</c:v>
                </c:pt>
                <c:pt idx="419">
                  <c:v>187000</c:v>
                </c:pt>
                <c:pt idx="420">
                  <c:v>190000</c:v>
                </c:pt>
                <c:pt idx="421">
                  <c:v>190000</c:v>
                </c:pt>
                <c:pt idx="422">
                  <c:v>190000</c:v>
                </c:pt>
                <c:pt idx="423">
                  <c:v>191000</c:v>
                </c:pt>
                <c:pt idx="424">
                  <c:v>192000</c:v>
                </c:pt>
                <c:pt idx="425">
                  <c:v>192000</c:v>
                </c:pt>
                <c:pt idx="426">
                  <c:v>192000</c:v>
                </c:pt>
                <c:pt idx="427">
                  <c:v>194000</c:v>
                </c:pt>
                <c:pt idx="428">
                  <c:v>196000</c:v>
                </c:pt>
                <c:pt idx="429">
                  <c:v>196000</c:v>
                </c:pt>
                <c:pt idx="430">
                  <c:v>197000</c:v>
                </c:pt>
                <c:pt idx="431">
                  <c:v>197000</c:v>
                </c:pt>
                <c:pt idx="432">
                  <c:v>199000</c:v>
                </c:pt>
                <c:pt idx="433">
                  <c:v>200000</c:v>
                </c:pt>
                <c:pt idx="434">
                  <c:v>200000</c:v>
                </c:pt>
                <c:pt idx="435">
                  <c:v>201000</c:v>
                </c:pt>
                <c:pt idx="436">
                  <c:v>201000</c:v>
                </c:pt>
                <c:pt idx="437">
                  <c:v>203000</c:v>
                </c:pt>
                <c:pt idx="438">
                  <c:v>204000</c:v>
                </c:pt>
                <c:pt idx="439">
                  <c:v>208000</c:v>
                </c:pt>
                <c:pt idx="440">
                  <c:v>210000</c:v>
                </c:pt>
                <c:pt idx="441">
                  <c:v>211000</c:v>
                </c:pt>
                <c:pt idx="442">
                  <c:v>212000</c:v>
                </c:pt>
                <c:pt idx="443">
                  <c:v>213000</c:v>
                </c:pt>
                <c:pt idx="444">
                  <c:v>214000</c:v>
                </c:pt>
                <c:pt idx="445">
                  <c:v>218000</c:v>
                </c:pt>
                <c:pt idx="446">
                  <c:v>218000</c:v>
                </c:pt>
                <c:pt idx="447">
                  <c:v>219000</c:v>
                </c:pt>
                <c:pt idx="448">
                  <c:v>222000</c:v>
                </c:pt>
                <c:pt idx="449">
                  <c:v>222000</c:v>
                </c:pt>
                <c:pt idx="450">
                  <c:v>226000</c:v>
                </c:pt>
                <c:pt idx="451">
                  <c:v>229000</c:v>
                </c:pt>
                <c:pt idx="452">
                  <c:v>229000</c:v>
                </c:pt>
                <c:pt idx="453">
                  <c:v>231000</c:v>
                </c:pt>
                <c:pt idx="454">
                  <c:v>231000</c:v>
                </c:pt>
                <c:pt idx="455">
                  <c:v>231000</c:v>
                </c:pt>
                <c:pt idx="456">
                  <c:v>232000</c:v>
                </c:pt>
                <c:pt idx="457">
                  <c:v>232000</c:v>
                </c:pt>
                <c:pt idx="458">
                  <c:v>232000</c:v>
                </c:pt>
                <c:pt idx="459">
                  <c:v>233000</c:v>
                </c:pt>
                <c:pt idx="460">
                  <c:v>235000</c:v>
                </c:pt>
                <c:pt idx="461">
                  <c:v>240000</c:v>
                </c:pt>
                <c:pt idx="462">
                  <c:v>241000</c:v>
                </c:pt>
                <c:pt idx="463">
                  <c:v>244000</c:v>
                </c:pt>
                <c:pt idx="464">
                  <c:v>250000</c:v>
                </c:pt>
                <c:pt idx="465">
                  <c:v>251000</c:v>
                </c:pt>
                <c:pt idx="466">
                  <c:v>251000</c:v>
                </c:pt>
                <c:pt idx="467">
                  <c:v>255000</c:v>
                </c:pt>
                <c:pt idx="468">
                  <c:v>256000</c:v>
                </c:pt>
                <c:pt idx="469">
                  <c:v>259000</c:v>
                </c:pt>
                <c:pt idx="470">
                  <c:v>266000</c:v>
                </c:pt>
                <c:pt idx="471">
                  <c:v>269000</c:v>
                </c:pt>
                <c:pt idx="472">
                  <c:v>275000</c:v>
                </c:pt>
                <c:pt idx="473">
                  <c:v>277000</c:v>
                </c:pt>
                <c:pt idx="474">
                  <c:v>278000</c:v>
                </c:pt>
                <c:pt idx="475">
                  <c:v>278000</c:v>
                </c:pt>
                <c:pt idx="476">
                  <c:v>281000</c:v>
                </c:pt>
                <c:pt idx="477">
                  <c:v>287000</c:v>
                </c:pt>
                <c:pt idx="478">
                  <c:v>297000</c:v>
                </c:pt>
                <c:pt idx="479">
                  <c:v>298000</c:v>
                </c:pt>
                <c:pt idx="480">
                  <c:v>302000</c:v>
                </c:pt>
                <c:pt idx="481">
                  <c:v>306000</c:v>
                </c:pt>
                <c:pt idx="482">
                  <c:v>306000</c:v>
                </c:pt>
                <c:pt idx="483">
                  <c:v>310000</c:v>
                </c:pt>
                <c:pt idx="484">
                  <c:v>317000</c:v>
                </c:pt>
                <c:pt idx="485">
                  <c:v>320000</c:v>
                </c:pt>
                <c:pt idx="486">
                  <c:v>328000</c:v>
                </c:pt>
                <c:pt idx="487">
                  <c:v>352000</c:v>
                </c:pt>
                <c:pt idx="488">
                  <c:v>358000</c:v>
                </c:pt>
                <c:pt idx="489">
                  <c:v>371000</c:v>
                </c:pt>
                <c:pt idx="490">
                  <c:v>374000</c:v>
                </c:pt>
                <c:pt idx="491">
                  <c:v>375000</c:v>
                </c:pt>
                <c:pt idx="492">
                  <c:v>376000</c:v>
                </c:pt>
                <c:pt idx="493">
                  <c:v>392000</c:v>
                </c:pt>
                <c:pt idx="494">
                  <c:v>475000</c:v>
                </c:pt>
                <c:pt idx="495">
                  <c:v>568000</c:v>
                </c:pt>
                <c:pt idx="496">
                  <c:v>593000</c:v>
                </c:pt>
                <c:pt idx="497">
                  <c:v>612000</c:v>
                </c:pt>
                <c:pt idx="498">
                  <c:v>700000</c:v>
                </c:pt>
                <c:pt idx="499">
                  <c:v>1560000</c:v>
                </c:pt>
              </c:numCache>
            </c:numRef>
          </c:val>
          <c:smooth val="0"/>
          <c:extLst>
            <c:ext xmlns:c16="http://schemas.microsoft.com/office/drawing/2014/chart" uri="{C3380CC4-5D6E-409C-BE32-E72D297353CC}">
              <c16:uniqueId val="{00000000-BFC4-8E41-B2BB-AE822F31E612}"/>
            </c:ext>
          </c:extLst>
        </c:ser>
        <c:dLbls>
          <c:showLegendKey val="0"/>
          <c:showVal val="0"/>
          <c:showCatName val="0"/>
          <c:showSerName val="0"/>
          <c:showPercent val="0"/>
          <c:showBubbleSize val="0"/>
        </c:dLbls>
        <c:smooth val="0"/>
        <c:axId val="438121568"/>
        <c:axId val="438093120"/>
      </c:lineChart>
      <c:catAx>
        <c:axId val="438121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093120"/>
        <c:crosses val="autoZero"/>
        <c:auto val="1"/>
        <c:lblAlgn val="ctr"/>
        <c:lblOffset val="100"/>
        <c:noMultiLvlLbl val="0"/>
      </c:catAx>
      <c:valAx>
        <c:axId val="438093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121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'Temp Data'!$K$7:$K$15</cx:f>
        <cx:lvl ptCount="9">
          <cx:pt idx="0">10&gt;20</cx:pt>
          <cx:pt idx="1">20&gt;30</cx:pt>
          <cx:pt idx="2">30&gt;40</cx:pt>
          <cx:pt idx="3">40&gt;50</cx:pt>
          <cx:pt idx="4">50&gt;60</cx:pt>
          <cx:pt idx="5">60&gt;70</cx:pt>
          <cx:pt idx="6">70&gt;80</cx:pt>
          <cx:pt idx="7">80&gt;90</cx:pt>
          <cx:pt idx="8">89+</cx:pt>
        </cx:lvl>
      </cx:strDim>
      <cx:numDim type="val">
        <cx:f>'Temp Data'!$L$7:$L$15</cx:f>
        <cx:lvl ptCount="9" formatCode="General">
          <cx:pt idx="0">5</cx:pt>
          <cx:pt idx="1">5</cx:pt>
          <cx:pt idx="2">17</cx:pt>
          <cx:pt idx="3">38</cx:pt>
          <cx:pt idx="4">61</cx:pt>
          <cx:pt idx="5">78</cx:pt>
          <cx:pt idx="6">187</cx:pt>
          <cx:pt idx="7">59</cx:pt>
          <cx:pt idx="8">50</cx:pt>
        </cx:lvl>
      </cx:numDim>
    </cx:data>
  </cx:chartData>
  <cx:chart>
    <cx:title pos="t" align="ctr" overlay="0">
      <cx:tx>
        <cx:rich>
          <a:bodyPr spcFirstLastPara="1" vertOverflow="ellipsis" horzOverflow="overflow" wrap="square" lIns="0" tIns="0" rIns="0" bIns="0" anchor="ctr" anchorCtr="1"/>
          <a:lstStyle/>
          <a:p>
            <a:pPr rtl="0"/>
            <a:r>
              <a:rPr lang="en-US" sz="1400" b="0" i="0" baseline="0">
                <a:effectLst/>
              </a:rPr>
              <a:t>LTV Analysis</a:t>
            </a:r>
            <a:endParaRPr lang="en-US" sz="1100">
              <a:effectLst/>
            </a:endParaRPr>
          </a:p>
        </cx:rich>
      </cx:tx>
    </cx:title>
    <cx:plotArea>
      <cx:plotAreaRegion>
        <cx:series layoutId="funnel" uniqueId="{6F68D23D-D738-6A4C-91F6-E756F17F78FA}">
          <cx:tx>
            <cx:txData>
              <cx:f>'Temp Data'!$L$6</cx:f>
              <cx:v>Count</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'Temp Data'!$H$18:$H$27</cx:f>
        <cx:lvl ptCount="10">
          <cx:pt idx="0">0&gt;10</cx:pt>
          <cx:pt idx="1">10&gt;20</cx:pt>
          <cx:pt idx="2">20&gt;30</cx:pt>
          <cx:pt idx="3">30&gt;40</cx:pt>
          <cx:pt idx="4">40&gt;50</cx:pt>
          <cx:pt idx="5">50&gt;60</cx:pt>
          <cx:pt idx="6">60&gt;70</cx:pt>
          <cx:pt idx="7">70&gt;80</cx:pt>
          <cx:pt idx="8">80&gt;90</cx:pt>
          <cx:pt idx="9">89+</cx:pt>
        </cx:lvl>
      </cx:strDim>
      <cx:numDim type="val">
        <cx:f>'Temp Data'!$I$18:$I$27</cx:f>
        <cx:lvl ptCount="10" formatCode="General">
          <cx:pt idx="0">116</cx:pt>
          <cx:pt idx="1">136</cx:pt>
          <cx:pt idx="2">69</cx:pt>
          <cx:pt idx="3">56</cx:pt>
          <cx:pt idx="4">38</cx:pt>
          <cx:pt idx="5">27</cx:pt>
          <cx:pt idx="6">13</cx:pt>
          <cx:pt idx="7">17</cx:pt>
          <cx:pt idx="8">14</cx:pt>
          <cx:pt idx="9">14</cx:pt>
        </cx:lvl>
      </cx:numDim>
    </cx:data>
  </cx:chartData>
  <cx:chart>
    <cx:title pos="t" align="ctr" overlay="0">
      <cx:tx>
        <cx:rich>
          <a:bodyPr spcFirstLastPara="1" vertOverflow="ellipsis" horzOverflow="overflow" wrap="square" lIns="0" tIns="0" rIns="0" bIns="0" anchor="ctr" anchorCtr="1"/>
          <a:lstStyle/>
          <a:p>
            <a:pPr rtl="0"/>
            <a:r>
              <a:rPr lang="en-US" sz="1400" b="0" i="0" baseline="0">
                <a:effectLst/>
              </a:rPr>
              <a:t>% of Minority Population </a:t>
            </a:r>
            <a:endParaRPr lang="en-US" sz="1100">
              <a:effectLst/>
            </a:endParaRPr>
          </a:p>
        </cx:rich>
      </cx:tx>
    </cx:title>
    <cx:plotArea>
      <cx:plotAreaRegion>
        <cx:series layoutId="funnel" uniqueId="{C3A9FA64-C84A-3541-BCF4-6BE1FBED7A61}">
          <cx:tx>
            <cx:txData>
              <cx:f>'Temp Data'!$I$17</cx:f>
              <cx:v>Count</cx:v>
            </cx:txData>
          </cx:tx>
          <cx:dataLabels>
            <cx:visibility seriesName="0" categoryName="0" value="1"/>
          </cx:dataLabels>
          <cx:dataId val="0"/>
        </cx:series>
      </cx:plotAreaRegion>
      <cx:axis id="0">
        <cx:catScaling gapWidth="0.0599999987"/>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'Temp Data'!$O$19:$O$25</cx:f>
        <cx:lvl ptCount="7">
          <cx:pt idx="0">&lt; 25</cx:pt>
          <cx:pt idx="1">25 to 34</cx:pt>
          <cx:pt idx="2">35 to 44</cx:pt>
          <cx:pt idx="3">45 to 54</cx:pt>
          <cx:pt idx="4">55 to 64</cx:pt>
          <cx:pt idx="5">65 to 74</cx:pt>
          <cx:pt idx="6">74+</cx:pt>
        </cx:lvl>
      </cx:strDim>
      <cx:numDim type="val">
        <cx:f>'Temp Data'!$P$19:$P$25</cx:f>
        <cx:lvl ptCount="7" formatCode="General">
          <cx:pt idx="0">47</cx:pt>
          <cx:pt idx="1">50</cx:pt>
          <cx:pt idx="2">139</cx:pt>
          <cx:pt idx="3">97</cx:pt>
          <cx:pt idx="4">88</cx:pt>
          <cx:pt idx="5">60</cx:pt>
          <cx:pt idx="6">19</cx:pt>
        </cx:lvl>
      </cx:numDim>
    </cx:data>
  </cx:chartData>
  <cx:chart>
    <cx:title pos="t" align="ctr" overlay="0">
      <cx:tx>
        <cx:txData>
          <cx:v>Age Group Analysis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Age Group Analysis</a:t>
          </a:r>
        </a:p>
      </cx:txPr>
    </cx:title>
    <cx:plotArea>
      <cx:plotAreaRegion>
        <cx:series layoutId="funnel" uniqueId="{31E2EA2A-D8CE-8648-A582-B10387F704B0}">
          <cx:tx>
            <cx:txData>
              <cx:f>'Temp Data'!$P$18</cx:f>
              <cx:v>Count</cx:v>
            </cx:txData>
          </cx:tx>
          <cx:dataLabels>
            <cx:visibility seriesName="0" categoryName="0" value="1"/>
          </cx:dataLabels>
          <cx:dataId val="0"/>
        </cx:series>
      </cx:plotAreaRegion>
      <cx:axis id="0">
        <cx:catScaling gapWidth="0.0599999987"/>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'Analysis Data'!$I$2:$I$501</cx:f>
        <cx:lvl ptCount="500" formatCode="General">
          <cx:pt idx="0">20</cx:pt>
          <cx:pt idx="1">42</cx:pt>
          <cx:pt idx="2">20</cx:pt>
          <cx:pt idx="3">10</cx:pt>
          <cx:pt idx="4">37</cx:pt>
          <cx:pt idx="5">50</cx:pt>
          <cx:pt idx="6">20</cx:pt>
          <cx:pt idx="7">38</cx:pt>
          <cx:pt idx="8">45</cx:pt>
          <cx:pt idx="9">37</cx:pt>
          <cx:pt idx="10">10</cx:pt>
          <cx:pt idx="11">39</cx:pt>
          <cx:pt idx="12">46</cx:pt>
          <cx:pt idx="13">42</cx:pt>
          <cx:pt idx="14">40</cx:pt>
          <cx:pt idx="15">30</cx:pt>
          <cx:pt idx="16">20</cx:pt>
          <cx:pt idx="17">42</cx:pt>
          <cx:pt idx="18">39</cx:pt>
          <cx:pt idx="19">47</cx:pt>
          <cx:pt idx="20">20</cx:pt>
          <cx:pt idx="21">20</cx:pt>
          <cx:pt idx="22">20</cx:pt>
          <cx:pt idx="23">30</cx:pt>
          <cx:pt idx="24">30</cx:pt>
          <cx:pt idx="25">30</cx:pt>
          <cx:pt idx="26">37</cx:pt>
          <cx:pt idx="27">10</cx:pt>
          <cx:pt idx="28">36</cx:pt>
          <cx:pt idx="29">47</cx:pt>
          <cx:pt idx="30">30</cx:pt>
          <cx:pt idx="31">42</cx:pt>
          <cx:pt idx="32">42</cx:pt>
          <cx:pt idx="33">20</cx:pt>
          <cx:pt idx="34">36</cx:pt>
          <cx:pt idx="35">42</cx:pt>
          <cx:pt idx="36">20</cx:pt>
          <cx:pt idx="37">39</cx:pt>
          <cx:pt idx="38">20</cx:pt>
          <cx:pt idx="39">10</cx:pt>
          <cx:pt idx="40">37</cx:pt>
          <cx:pt idx="41">20</cx:pt>
          <cx:pt idx="42">42</cx:pt>
          <cx:pt idx="43">48</cx:pt>
          <cx:pt idx="44">38</cx:pt>
          <cx:pt idx="45">20</cx:pt>
          <cx:pt idx="46">20</cx:pt>
          <cx:pt idx="47">45</cx:pt>
          <cx:pt idx="48">30</cx:pt>
          <cx:pt idx="49">20</cx:pt>
          <cx:pt idx="50">30</cx:pt>
          <cx:pt idx="51">30</cx:pt>
          <cx:pt idx="52">41</cx:pt>
          <cx:pt idx="53">44</cx:pt>
          <cx:pt idx="54">39</cx:pt>
          <cx:pt idx="55">37</cx:pt>
          <cx:pt idx="56">20</cx:pt>
          <cx:pt idx="57">10</cx:pt>
          <cx:pt idx="58">41</cx:pt>
          <cx:pt idx="59">44</cx:pt>
          <cx:pt idx="60">10</cx:pt>
          <cx:pt idx="61">48</cx:pt>
          <cx:pt idx="62">30</cx:pt>
          <cx:pt idx="63">38</cx:pt>
          <cx:pt idx="64">45</cx:pt>
          <cx:pt idx="65">49</cx:pt>
          <cx:pt idx="66">10</cx:pt>
          <cx:pt idx="67">20</cx:pt>
          <cx:pt idx="68">40</cx:pt>
          <cx:pt idx="69">30</cx:pt>
          <cx:pt idx="70">30</cx:pt>
          <cx:pt idx="71">43</cx:pt>
          <cx:pt idx="72">30</cx:pt>
          <cx:pt idx="73">30</cx:pt>
          <cx:pt idx="74">36</cx:pt>
          <cx:pt idx="75">20</cx:pt>
          <cx:pt idx="76">10</cx:pt>
          <cx:pt idx="77">30</cx:pt>
          <cx:pt idx="78">40</cx:pt>
          <cx:pt idx="79">45</cx:pt>
          <cx:pt idx="80">40</cx:pt>
          <cx:pt idx="81">20</cx:pt>
          <cx:pt idx="82">10</cx:pt>
          <cx:pt idx="83">20</cx:pt>
          <cx:pt idx="84">44</cx:pt>
          <cx:pt idx="85">20</cx:pt>
          <cx:pt idx="86">30</cx:pt>
          <cx:pt idx="87">47</cx:pt>
          <cx:pt idx="88">39</cx:pt>
          <cx:pt idx="89">47</cx:pt>
          <cx:pt idx="90">20</cx:pt>
          <cx:pt idx="91">46</cx:pt>
          <cx:pt idx="92">30</cx:pt>
          <cx:pt idx="93">10</cx:pt>
          <cx:pt idx="94">10</cx:pt>
          <cx:pt idx="95">41</cx:pt>
          <cx:pt idx="96">49</cx:pt>
          <cx:pt idx="97">37</cx:pt>
          <cx:pt idx="98">30</cx:pt>
          <cx:pt idx="99">20</cx:pt>
          <cx:pt idx="100">20</cx:pt>
          <cx:pt idx="101">30</cx:pt>
          <cx:pt idx="102">20</cx:pt>
          <cx:pt idx="103">49</cx:pt>
          <cx:pt idx="104">38</cx:pt>
          <cx:pt idx="105">48</cx:pt>
          <cx:pt idx="106">42</cx:pt>
          <cx:pt idx="107">43</cx:pt>
          <cx:pt idx="108">20</cx:pt>
          <cx:pt idx="109">47</cx:pt>
          <cx:pt idx="110">20</cx:pt>
          <cx:pt idx="111">30</cx:pt>
          <cx:pt idx="112">43</cx:pt>
          <cx:pt idx="113">20</cx:pt>
          <cx:pt idx="114">20</cx:pt>
          <cx:pt idx="115">30</cx:pt>
          <cx:pt idx="116">20</cx:pt>
          <cx:pt idx="117">20</cx:pt>
          <cx:pt idx="118">42</cx:pt>
          <cx:pt idx="119">30</cx:pt>
          <cx:pt idx="120">20</cx:pt>
          <cx:pt idx="121">42</cx:pt>
          <cx:pt idx="122">20</cx:pt>
          <cx:pt idx="123">20</cx:pt>
          <cx:pt idx="124">20</cx:pt>
          <cx:pt idx="125">20</cx:pt>
          <cx:pt idx="126">20</cx:pt>
          <cx:pt idx="127">30</cx:pt>
          <cx:pt idx="128">47</cx:pt>
          <cx:pt idx="129">41</cx:pt>
          <cx:pt idx="130">30</cx:pt>
          <cx:pt idx="131">10</cx:pt>
          <cx:pt idx="132">20</cx:pt>
          <cx:pt idx="133">30</cx:pt>
          <cx:pt idx="134">40</cx:pt>
          <cx:pt idx="135">30</cx:pt>
          <cx:pt idx="136">41</cx:pt>
          <cx:pt idx="137">20</cx:pt>
          <cx:pt idx="138">30</cx:pt>
          <cx:pt idx="139">39</cx:pt>
          <cx:pt idx="140">38</cx:pt>
          <cx:pt idx="141">40</cx:pt>
          <cx:pt idx="142">10</cx:pt>
          <cx:pt idx="143">30</cx:pt>
          <cx:pt idx="144">10</cx:pt>
          <cx:pt idx="145">20</cx:pt>
          <cx:pt idx="146">20</cx:pt>
          <cx:pt idx="147">30</cx:pt>
          <cx:pt idx="148">41</cx:pt>
          <cx:pt idx="149">20</cx:pt>
          <cx:pt idx="150">30</cx:pt>
          <cx:pt idx="151">30</cx:pt>
          <cx:pt idx="152">10</cx:pt>
          <cx:pt idx="153">20</cx:pt>
          <cx:pt idx="154">44</cx:pt>
          <cx:pt idx="155">30</cx:pt>
          <cx:pt idx="156">30</cx:pt>
          <cx:pt idx="157">44</cx:pt>
          <cx:pt idx="158">44</cx:pt>
          <cx:pt idx="159">30</cx:pt>
          <cx:pt idx="160">10</cx:pt>
          <cx:pt idx="161">20</cx:pt>
          <cx:pt idx="162">10</cx:pt>
          <cx:pt idx="163">30</cx:pt>
          <cx:pt idx="164">10</cx:pt>
          <cx:pt idx="165">10</cx:pt>
          <cx:pt idx="166">30</cx:pt>
          <cx:pt idx="167">39</cx:pt>
          <cx:pt idx="168">43</cx:pt>
          <cx:pt idx="169">38</cx:pt>
          <cx:pt idx="170">10</cx:pt>
          <cx:pt idx="171">10</cx:pt>
          <cx:pt idx="172">38</cx:pt>
          <cx:pt idx="173">30</cx:pt>
          <cx:pt idx="174">36</cx:pt>
          <cx:pt idx="175">36</cx:pt>
          <cx:pt idx="176">20</cx:pt>
          <cx:pt idx="177">20</cx:pt>
          <cx:pt idx="178">41</cx:pt>
          <cx:pt idx="179">39</cx:pt>
          <cx:pt idx="180">10</cx:pt>
          <cx:pt idx="181">10</cx:pt>
          <cx:pt idx="182">20</cx:pt>
          <cx:pt idx="183">20</cx:pt>
          <cx:pt idx="184">36</cx:pt>
          <cx:pt idx="185">20</cx:pt>
          <cx:pt idx="186">20</cx:pt>
          <cx:pt idx="187">30</cx:pt>
          <cx:pt idx="188">20</cx:pt>
          <cx:pt idx="189">49</cx:pt>
          <cx:pt idx="190">30</cx:pt>
          <cx:pt idx="191">10</cx:pt>
          <cx:pt idx="192">20</cx:pt>
          <cx:pt idx="193">20</cx:pt>
          <cx:pt idx="194">10</cx:pt>
          <cx:pt idx="195">38</cx:pt>
          <cx:pt idx="196">20</cx:pt>
          <cx:pt idx="197">39</cx:pt>
          <cx:pt idx="198">10</cx:pt>
          <cx:pt idx="199">39</cx:pt>
          <cx:pt idx="200">46</cx:pt>
          <cx:pt idx="201">39</cx:pt>
          <cx:pt idx="202">42</cx:pt>
          <cx:pt idx="203">10</cx:pt>
          <cx:pt idx="204">10</cx:pt>
          <cx:pt idx="205">40</cx:pt>
          <cx:pt idx="206">36</cx:pt>
          <cx:pt idx="207">30</cx:pt>
          <cx:pt idx="208">20</cx:pt>
          <cx:pt idx="209">20</cx:pt>
          <cx:pt idx="210">46</cx:pt>
          <cx:pt idx="211">10</cx:pt>
          <cx:pt idx="212">39</cx:pt>
          <cx:pt idx="213">49</cx:pt>
          <cx:pt idx="214">30</cx:pt>
          <cx:pt idx="215">20</cx:pt>
          <cx:pt idx="216">45</cx:pt>
          <cx:pt idx="217">44</cx:pt>
          <cx:pt idx="218">38</cx:pt>
          <cx:pt idx="219">36</cx:pt>
          <cx:pt idx="220">49</cx:pt>
          <cx:pt idx="221">10</cx:pt>
          <cx:pt idx="222">10</cx:pt>
          <cx:pt idx="223">30</cx:pt>
          <cx:pt idx="224">10</cx:pt>
          <cx:pt idx="225">10</cx:pt>
          <cx:pt idx="226">37</cx:pt>
          <cx:pt idx="227">10</cx:pt>
          <cx:pt idx="228">36</cx:pt>
          <cx:pt idx="229">10</cx:pt>
          <cx:pt idx="230">10</cx:pt>
          <cx:pt idx="231">20</cx:pt>
          <cx:pt idx="232">40</cx:pt>
          <cx:pt idx="233">38</cx:pt>
          <cx:pt idx="234">20</cx:pt>
          <cx:pt idx="235">30</cx:pt>
          <cx:pt idx="236">20</cx:pt>
          <cx:pt idx="237">20</cx:pt>
          <cx:pt idx="238">20</cx:pt>
          <cx:pt idx="239">30</cx:pt>
          <cx:pt idx="240">49</cx:pt>
          <cx:pt idx="241">40</cx:pt>
          <cx:pt idx="242">37</cx:pt>
          <cx:pt idx="243">38</cx:pt>
          <cx:pt idx="244">20</cx:pt>
          <cx:pt idx="245">41</cx:pt>
          <cx:pt idx="246">36</cx:pt>
          <cx:pt idx="247">42</cx:pt>
          <cx:pt idx="248">39</cx:pt>
          <cx:pt idx="249">30</cx:pt>
          <cx:pt idx="250">42</cx:pt>
          <cx:pt idx="251">40</cx:pt>
          <cx:pt idx="252">44</cx:pt>
          <cx:pt idx="253">20</cx:pt>
          <cx:pt idx="254">43</cx:pt>
          <cx:pt idx="255">46</cx:pt>
          <cx:pt idx="256">10</cx:pt>
          <cx:pt idx="257">44</cx:pt>
          <cx:pt idx="258">30</cx:pt>
          <cx:pt idx="259">48</cx:pt>
          <cx:pt idx="260">20</cx:pt>
          <cx:pt idx="261">20</cx:pt>
          <cx:pt idx="262">20</cx:pt>
          <cx:pt idx="263">30</cx:pt>
          <cx:pt idx="264">10</cx:pt>
          <cx:pt idx="265">10</cx:pt>
          <cx:pt idx="266">30</cx:pt>
          <cx:pt idx="267">37</cx:pt>
          <cx:pt idx="268">41</cx:pt>
          <cx:pt idx="269">39</cx:pt>
          <cx:pt idx="270">50</cx:pt>
          <cx:pt idx="271">10</cx:pt>
          <cx:pt idx="272">20</cx:pt>
          <cx:pt idx="273">44</cx:pt>
          <cx:pt idx="274">20</cx:pt>
          <cx:pt idx="275">10</cx:pt>
          <cx:pt idx="276">30</cx:pt>
          <cx:pt idx="277">30</cx:pt>
          <cx:pt idx="278">37</cx:pt>
          <cx:pt idx="279">42</cx:pt>
          <cx:pt idx="280">39</cx:pt>
          <cx:pt idx="281">30</cx:pt>
          <cx:pt idx="282">30</cx:pt>
          <cx:pt idx="283">30</cx:pt>
          <cx:pt idx="284">20</cx:pt>
          <cx:pt idx="285">10</cx:pt>
          <cx:pt idx="286">47</cx:pt>
          <cx:pt idx="287">20</cx:pt>
          <cx:pt idx="288">43</cx:pt>
          <cx:pt idx="289">46</cx:pt>
          <cx:pt idx="290">44</cx:pt>
          <cx:pt idx="291">10</cx:pt>
          <cx:pt idx="292">37</cx:pt>
          <cx:pt idx="293">30</cx:pt>
          <cx:pt idx="294">20</cx:pt>
          <cx:pt idx="295">20</cx:pt>
          <cx:pt idx="296">20</cx:pt>
          <cx:pt idx="297">20</cx:pt>
          <cx:pt idx="298">36</cx:pt>
          <cx:pt idx="299">10</cx:pt>
          <cx:pt idx="300">44</cx:pt>
          <cx:pt idx="301">44</cx:pt>
          <cx:pt idx="302">10</cx:pt>
          <cx:pt idx="303">42</cx:pt>
          <cx:pt idx="304">39</cx:pt>
          <cx:pt idx="305">39</cx:pt>
          <cx:pt idx="306">46</cx:pt>
          <cx:pt idx="307">48</cx:pt>
          <cx:pt idx="308">30</cx:pt>
          <cx:pt idx="309">10</cx:pt>
          <cx:pt idx="310">20</cx:pt>
          <cx:pt idx="311">30</cx:pt>
          <cx:pt idx="312">20</cx:pt>
          <cx:pt idx="313">40</cx:pt>
          <cx:pt idx="314">30</cx:pt>
          <cx:pt idx="315">30</cx:pt>
          <cx:pt idx="316">10</cx:pt>
          <cx:pt idx="317">30</cx:pt>
          <cx:pt idx="318">10</cx:pt>
          <cx:pt idx="319">37</cx:pt>
          <cx:pt idx="320">20</cx:pt>
          <cx:pt idx="321">46</cx:pt>
          <cx:pt idx="322">43</cx:pt>
          <cx:pt idx="323">43</cx:pt>
          <cx:pt idx="324">20</cx:pt>
          <cx:pt idx="325">30</cx:pt>
          <cx:pt idx="326">20</cx:pt>
          <cx:pt idx="327">37</cx:pt>
          <cx:pt idx="328">45</cx:pt>
          <cx:pt idx="329">30</cx:pt>
          <cx:pt idx="330">20</cx:pt>
          <cx:pt idx="331">20</cx:pt>
          <cx:pt idx="332">10</cx:pt>
          <cx:pt idx="333">20</cx:pt>
          <cx:pt idx="334">20</cx:pt>
          <cx:pt idx="335">20</cx:pt>
          <cx:pt idx="336">20</cx:pt>
          <cx:pt idx="337">20</cx:pt>
          <cx:pt idx="338">20</cx:pt>
          <cx:pt idx="339">10</cx:pt>
          <cx:pt idx="340">30</cx:pt>
          <cx:pt idx="341">46</cx:pt>
          <cx:pt idx="342">43</cx:pt>
          <cx:pt idx="343">10</cx:pt>
          <cx:pt idx="344">44</cx:pt>
          <cx:pt idx="345">30</cx:pt>
          <cx:pt idx="346">20</cx:pt>
          <cx:pt idx="347">10</cx:pt>
          <cx:pt idx="348">36</cx:pt>
          <cx:pt idx="349">39</cx:pt>
          <cx:pt idx="350">20</cx:pt>
          <cx:pt idx="351">48</cx:pt>
          <cx:pt idx="352">42</cx:pt>
          <cx:pt idx="353">36</cx:pt>
          <cx:pt idx="354">20</cx:pt>
          <cx:pt idx="355">20</cx:pt>
          <cx:pt idx="356">40</cx:pt>
          <cx:pt idx="357">20</cx:pt>
          <cx:pt idx="358">30</cx:pt>
          <cx:pt idx="359">20</cx:pt>
          <cx:pt idx="360">30</cx:pt>
          <cx:pt idx="361">47</cx:pt>
          <cx:pt idx="362">41</cx:pt>
          <cx:pt idx="363">37</cx:pt>
          <cx:pt idx="364">44</cx:pt>
          <cx:pt idx="365">20</cx:pt>
          <cx:pt idx="366">10</cx:pt>
          <cx:pt idx="367">42</cx:pt>
          <cx:pt idx="368">43</cx:pt>
          <cx:pt idx="369">43</cx:pt>
          <cx:pt idx="370">30</cx:pt>
          <cx:pt idx="371">47</cx:pt>
          <cx:pt idx="372">30</cx:pt>
          <cx:pt idx="373">45</cx:pt>
          <cx:pt idx="374">45</cx:pt>
          <cx:pt idx="375">10</cx:pt>
          <cx:pt idx="376">30</cx:pt>
          <cx:pt idx="377">41</cx:pt>
          <cx:pt idx="378">39</cx:pt>
          <cx:pt idx="379">43</cx:pt>
          <cx:pt idx="380">30</cx:pt>
          <cx:pt idx="381">43</cx:pt>
          <cx:pt idx="382">46</cx:pt>
          <cx:pt idx="383">30</cx:pt>
          <cx:pt idx="384">42</cx:pt>
          <cx:pt idx="385">30</cx:pt>
          <cx:pt idx="386">41</cx:pt>
          <cx:pt idx="387">41</cx:pt>
          <cx:pt idx="388">30</cx:pt>
          <cx:pt idx="389">20</cx:pt>
          <cx:pt idx="390">30</cx:pt>
          <cx:pt idx="391">10</cx:pt>
          <cx:pt idx="392">20</cx:pt>
          <cx:pt idx="393">30</cx:pt>
          <cx:pt idx="394">30</cx:pt>
          <cx:pt idx="395">40</cx:pt>
          <cx:pt idx="396">41</cx:pt>
          <cx:pt idx="397">39</cx:pt>
          <cx:pt idx="398">40</cx:pt>
          <cx:pt idx="399">20</cx:pt>
          <cx:pt idx="400">10</cx:pt>
          <cx:pt idx="401">42</cx:pt>
          <cx:pt idx="402">37</cx:pt>
          <cx:pt idx="403">20</cx:pt>
          <cx:pt idx="404">41</cx:pt>
          <cx:pt idx="405">43</cx:pt>
          <cx:pt idx="406">20</cx:pt>
          <cx:pt idx="407">10</cx:pt>
          <cx:pt idx="408">44</cx:pt>
          <cx:pt idx="409">30</cx:pt>
          <cx:pt idx="410">20</cx:pt>
          <cx:pt idx="411">48</cx:pt>
          <cx:pt idx="412">20</cx:pt>
          <cx:pt idx="413">20</cx:pt>
          <cx:pt idx="414">20</cx:pt>
          <cx:pt idx="415">30</cx:pt>
          <cx:pt idx="416">10</cx:pt>
          <cx:pt idx="417">20</cx:pt>
          <cx:pt idx="418">30</cx:pt>
          <cx:pt idx="419">30</cx:pt>
          <cx:pt idx="420">30</cx:pt>
          <cx:pt idx="421">10</cx:pt>
          <cx:pt idx="422">20</cx:pt>
          <cx:pt idx="423">20</cx:pt>
          <cx:pt idx="424">30</cx:pt>
          <cx:pt idx="425">36</cx:pt>
          <cx:pt idx="426">20</cx:pt>
          <cx:pt idx="427">45</cx:pt>
          <cx:pt idx="428">45</cx:pt>
          <cx:pt idx="429">30</cx:pt>
          <cx:pt idx="430">43</cx:pt>
          <cx:pt idx="431">45</cx:pt>
          <cx:pt idx="432">40</cx:pt>
          <cx:pt idx="433">20</cx:pt>
          <cx:pt idx="434">30</cx:pt>
          <cx:pt idx="435">10</cx:pt>
          <cx:pt idx="436">41</cx:pt>
          <cx:pt idx="437">41</cx:pt>
          <cx:pt idx="438">20</cx:pt>
          <cx:pt idx="439">40</cx:pt>
          <cx:pt idx="440">30</cx:pt>
          <cx:pt idx="441">47</cx:pt>
          <cx:pt idx="442">20</cx:pt>
          <cx:pt idx="443">20</cx:pt>
          <cx:pt idx="444">39</cx:pt>
          <cx:pt idx="445">10</cx:pt>
          <cx:pt idx="446">49</cx:pt>
          <cx:pt idx="447">41</cx:pt>
          <cx:pt idx="448">36</cx:pt>
          <cx:pt idx="449">40</cx:pt>
          <cx:pt idx="450">30</cx:pt>
          <cx:pt idx="451">10</cx:pt>
          <cx:pt idx="452">20</cx:pt>
          <cx:pt idx="453">45</cx:pt>
          <cx:pt idx="454">30</cx:pt>
          <cx:pt idx="455">44</cx:pt>
          <cx:pt idx="456">30</cx:pt>
          <cx:pt idx="457">42</cx:pt>
          <cx:pt idx="458">30</cx:pt>
          <cx:pt idx="459">30</cx:pt>
          <cx:pt idx="460">30</cx:pt>
          <cx:pt idx="461">44</cx:pt>
          <cx:pt idx="462">10</cx:pt>
          <cx:pt idx="463">10</cx:pt>
          <cx:pt idx="464">50</cx:pt>
          <cx:pt idx="465">44</cx:pt>
          <cx:pt idx="466">44</cx:pt>
          <cx:pt idx="467">30</cx:pt>
          <cx:pt idx="468">49</cx:pt>
          <cx:pt idx="469">44</cx:pt>
          <cx:pt idx="470">50</cx:pt>
          <cx:pt idx="471">42</cx:pt>
          <cx:pt idx="472">20</cx:pt>
          <cx:pt idx="473">37</cx:pt>
          <cx:pt idx="474">50</cx:pt>
          <cx:pt idx="475">41</cx:pt>
          <cx:pt idx="476">37</cx:pt>
          <cx:pt idx="477">20</cx:pt>
          <cx:pt idx="478">20</cx:pt>
          <cx:pt idx="479">47</cx:pt>
          <cx:pt idx="480">48</cx:pt>
          <cx:pt idx="481">20</cx:pt>
          <cx:pt idx="482">40</cx:pt>
          <cx:pt idx="483">39</cx:pt>
          <cx:pt idx="484">46</cx:pt>
          <cx:pt idx="485">44</cx:pt>
          <cx:pt idx="486">30</cx:pt>
          <cx:pt idx="487">20</cx:pt>
          <cx:pt idx="488">20</cx:pt>
          <cx:pt idx="489">20</cx:pt>
          <cx:pt idx="490">38</cx:pt>
          <cx:pt idx="491">30</cx:pt>
          <cx:pt idx="492">38</cx:pt>
          <cx:pt idx="493">20</cx:pt>
          <cx:pt idx="494">30</cx:pt>
          <cx:pt idx="495">36</cx:pt>
          <cx:pt idx="496">20</cx:pt>
          <cx:pt idx="497">20</cx:pt>
          <cx:pt idx="498">48</cx:pt>
          <cx:pt idx="499">41</cx:pt>
        </cx:lvl>
      </cx:numDim>
    </cx:data>
  </cx:chartData>
  <cx:chart>
    <cx:title pos="t" align="ctr" overlay="0">
      <cx:tx>
        <cx:txData>
          <cx:v>Borrower D/I ratio Density graph</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Borrower D/I ratio Density graph</a:t>
          </a:r>
        </a:p>
      </cx:txPr>
    </cx:title>
    <cx:plotArea>
      <cx:plotAreaRegion>
        <cx:series layoutId="clusteredColumn" uniqueId="{95159B8E-2DC0-4541-AD9D-60D13DA25FAD}" formatIdx="0">
          <cx:tx>
            <cx:txData>
              <cx:f>'Analysis Data'!$I$1</cx:f>
              <cx:v>Borrower Debt to Income Ratio</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'Analysis Data'!$B$2:$B$501</cx:f>
        <cx:lvl ptCount="500" formatCode="General">
          <cx:pt idx="0">35000</cx:pt>
          <cx:pt idx="1">85000</cx:pt>
          <cx:pt idx="2">95000</cx:pt>
          <cx:pt idx="3">95000</cx:pt>
          <cx:pt idx="4">115000</cx:pt>
          <cx:pt idx="5">115000</cx:pt>
          <cx:pt idx="6">125000</cx:pt>
          <cx:pt idx="7">125000</cx:pt>
          <cx:pt idx="8">125000</cx:pt>
          <cx:pt idx="9">125000</cx:pt>
          <cx:pt idx="10">125000</cx:pt>
          <cx:pt idx="11">125000</cx:pt>
          <cx:pt idx="12">135000</cx:pt>
          <cx:pt idx="13">135000</cx:pt>
          <cx:pt idx="14">135000</cx:pt>
          <cx:pt idx="15">135000</cx:pt>
          <cx:pt idx="16">145000</cx:pt>
          <cx:pt idx="17">145000</cx:pt>
          <cx:pt idx="18">145000</cx:pt>
          <cx:pt idx="19">145000</cx:pt>
          <cx:pt idx="20">145000</cx:pt>
          <cx:pt idx="21">145000</cx:pt>
          <cx:pt idx="22">145000</cx:pt>
          <cx:pt idx="23">145000</cx:pt>
          <cx:pt idx="24">145000</cx:pt>
          <cx:pt idx="25">145000</cx:pt>
          <cx:pt idx="26">155000</cx:pt>
          <cx:pt idx="27">155000</cx:pt>
          <cx:pt idx="28">155000</cx:pt>
          <cx:pt idx="29">155000</cx:pt>
          <cx:pt idx="30">155000</cx:pt>
          <cx:pt idx="31">155000</cx:pt>
          <cx:pt idx="32">155000</cx:pt>
          <cx:pt idx="33">155000</cx:pt>
          <cx:pt idx="34">155000</cx:pt>
          <cx:pt idx="35">165000</cx:pt>
          <cx:pt idx="36">165000</cx:pt>
          <cx:pt idx="37">165000</cx:pt>
          <cx:pt idx="38">165000</cx:pt>
          <cx:pt idx="39">165000</cx:pt>
          <cx:pt idx="40">165000</cx:pt>
          <cx:pt idx="41">175000</cx:pt>
          <cx:pt idx="42">175000</cx:pt>
          <cx:pt idx="43">175000</cx:pt>
          <cx:pt idx="44">175000</cx:pt>
          <cx:pt idx="45">175000</cx:pt>
          <cx:pt idx="46">175000</cx:pt>
          <cx:pt idx="47">185000</cx:pt>
          <cx:pt idx="48">185000</cx:pt>
          <cx:pt idx="49">185000</cx:pt>
          <cx:pt idx="50">185000</cx:pt>
          <cx:pt idx="51">185000</cx:pt>
          <cx:pt idx="52">185000</cx:pt>
          <cx:pt idx="53">185000</cx:pt>
          <cx:pt idx="54">185000</cx:pt>
          <cx:pt idx="55">195000</cx:pt>
          <cx:pt idx="56">195000</cx:pt>
          <cx:pt idx="57">195000</cx:pt>
          <cx:pt idx="58">195000</cx:pt>
          <cx:pt idx="59">195000</cx:pt>
          <cx:pt idx="60">195000</cx:pt>
          <cx:pt idx="61">205000</cx:pt>
          <cx:pt idx="62">205000</cx:pt>
          <cx:pt idx="63">205000</cx:pt>
          <cx:pt idx="64">205000</cx:pt>
          <cx:pt idx="65">205000</cx:pt>
          <cx:pt idx="66">205000</cx:pt>
          <cx:pt idx="67">205000</cx:pt>
          <cx:pt idx="68">205000</cx:pt>
          <cx:pt idx="69">215000</cx:pt>
          <cx:pt idx="70">215000</cx:pt>
          <cx:pt idx="71">215000</cx:pt>
          <cx:pt idx="72">215000</cx:pt>
          <cx:pt idx="73">225000</cx:pt>
          <cx:pt idx="74">225000</cx:pt>
          <cx:pt idx="75">225000</cx:pt>
          <cx:pt idx="76">225000</cx:pt>
          <cx:pt idx="77">225000</cx:pt>
          <cx:pt idx="78">225000</cx:pt>
          <cx:pt idx="79">235000</cx:pt>
          <cx:pt idx="80">235000</cx:pt>
          <cx:pt idx="81">235000</cx:pt>
          <cx:pt idx="82">235000</cx:pt>
          <cx:pt idx="83">235000</cx:pt>
          <cx:pt idx="84">235000</cx:pt>
          <cx:pt idx="85">235000</cx:pt>
          <cx:pt idx="86">235000</cx:pt>
          <cx:pt idx="87">235000</cx:pt>
          <cx:pt idx="88">235000</cx:pt>
          <cx:pt idx="89">235000</cx:pt>
          <cx:pt idx="90">235000</cx:pt>
          <cx:pt idx="91">235000</cx:pt>
          <cx:pt idx="92">235000</cx:pt>
          <cx:pt idx="93">245000</cx:pt>
          <cx:pt idx="94">245000</cx:pt>
          <cx:pt idx="95">245000</cx:pt>
          <cx:pt idx="96">245000</cx:pt>
          <cx:pt idx="97">245000</cx:pt>
          <cx:pt idx="98">245000</cx:pt>
          <cx:pt idx="99">245000</cx:pt>
          <cx:pt idx="100">255000</cx:pt>
          <cx:pt idx="101">255000</cx:pt>
          <cx:pt idx="102">255000</cx:pt>
          <cx:pt idx="103">255000</cx:pt>
          <cx:pt idx="104">255000</cx:pt>
          <cx:pt idx="105">255000</cx:pt>
          <cx:pt idx="106">255000</cx:pt>
          <cx:pt idx="107">255000</cx:pt>
          <cx:pt idx="108">255000</cx:pt>
          <cx:pt idx="109">255000</cx:pt>
          <cx:pt idx="110">255000</cx:pt>
          <cx:pt idx="111">255000</cx:pt>
          <cx:pt idx="112">255000</cx:pt>
          <cx:pt idx="113">255000</cx:pt>
          <cx:pt idx="114">255000</cx:pt>
          <cx:pt idx="115">255000</cx:pt>
          <cx:pt idx="116">255000</cx:pt>
          <cx:pt idx="117">255000</cx:pt>
          <cx:pt idx="118">265000</cx:pt>
          <cx:pt idx="119">265000</cx:pt>
          <cx:pt idx="120">265000</cx:pt>
          <cx:pt idx="121">265000</cx:pt>
          <cx:pt idx="122">265000</cx:pt>
          <cx:pt idx="123">265000</cx:pt>
          <cx:pt idx="124">265000</cx:pt>
          <cx:pt idx="125">265000</cx:pt>
          <cx:pt idx="126">265000</cx:pt>
          <cx:pt idx="127">265000</cx:pt>
          <cx:pt idx="128">265000</cx:pt>
          <cx:pt idx="129">265000</cx:pt>
          <cx:pt idx="130">265000</cx:pt>
          <cx:pt idx="131">265000</cx:pt>
          <cx:pt idx="132">265000</cx:pt>
          <cx:pt idx="133">265000</cx:pt>
          <cx:pt idx="134">265000</cx:pt>
          <cx:pt idx="135">265000</cx:pt>
          <cx:pt idx="136">275000</cx:pt>
          <cx:pt idx="137">275000</cx:pt>
          <cx:pt idx="138">275000</cx:pt>
          <cx:pt idx="139">275000</cx:pt>
          <cx:pt idx="140">275000</cx:pt>
          <cx:pt idx="141">275000</cx:pt>
          <cx:pt idx="142">275000</cx:pt>
          <cx:pt idx="143">275000</cx:pt>
          <cx:pt idx="144">275000</cx:pt>
          <cx:pt idx="145">275000</cx:pt>
          <cx:pt idx="146">275000</cx:pt>
          <cx:pt idx="147">275000</cx:pt>
          <cx:pt idx="148">275000</cx:pt>
          <cx:pt idx="149">275000</cx:pt>
          <cx:pt idx="150">285000</cx:pt>
          <cx:pt idx="151">285000</cx:pt>
          <cx:pt idx="152">285000</cx:pt>
          <cx:pt idx="153">285000</cx:pt>
          <cx:pt idx="154">285000</cx:pt>
          <cx:pt idx="155">285000</cx:pt>
          <cx:pt idx="156">285000</cx:pt>
          <cx:pt idx="157">285000</cx:pt>
          <cx:pt idx="158">285000</cx:pt>
          <cx:pt idx="159">285000</cx:pt>
          <cx:pt idx="160">285000</cx:pt>
          <cx:pt idx="161">295000</cx:pt>
          <cx:pt idx="162">295000</cx:pt>
          <cx:pt idx="163">295000</cx:pt>
          <cx:pt idx="164">295000</cx:pt>
          <cx:pt idx="165">295000</cx:pt>
          <cx:pt idx="166">295000</cx:pt>
          <cx:pt idx="167">295000</cx:pt>
          <cx:pt idx="168">295000</cx:pt>
          <cx:pt idx="169">295000</cx:pt>
          <cx:pt idx="170">295000</cx:pt>
          <cx:pt idx="171">295000</cx:pt>
          <cx:pt idx="172">305000</cx:pt>
          <cx:pt idx="173">305000</cx:pt>
          <cx:pt idx="174">305000</cx:pt>
          <cx:pt idx="175">305000</cx:pt>
          <cx:pt idx="176">305000</cx:pt>
          <cx:pt idx="177">305000</cx:pt>
          <cx:pt idx="178">305000</cx:pt>
          <cx:pt idx="179">305000</cx:pt>
          <cx:pt idx="180">305000</cx:pt>
          <cx:pt idx="181">305000</cx:pt>
          <cx:pt idx="182">305000</cx:pt>
          <cx:pt idx="183">305000</cx:pt>
          <cx:pt idx="184">305000</cx:pt>
          <cx:pt idx="185">305000</cx:pt>
          <cx:pt idx="186">305000</cx:pt>
          <cx:pt idx="187">305000</cx:pt>
          <cx:pt idx="188">315000</cx:pt>
          <cx:pt idx="189">315000</cx:pt>
          <cx:pt idx="190">315000</cx:pt>
          <cx:pt idx="191">315000</cx:pt>
          <cx:pt idx="192">315000</cx:pt>
          <cx:pt idx="193">315000</cx:pt>
          <cx:pt idx="194">315000</cx:pt>
          <cx:pt idx="195">315000</cx:pt>
          <cx:pt idx="196">315000</cx:pt>
          <cx:pt idx="197">325000</cx:pt>
          <cx:pt idx="198">325000</cx:pt>
          <cx:pt idx="199">325000</cx:pt>
          <cx:pt idx="200">325000</cx:pt>
          <cx:pt idx="201">325000</cx:pt>
          <cx:pt idx="202">325000</cx:pt>
          <cx:pt idx="203">325000</cx:pt>
          <cx:pt idx="204">325000</cx:pt>
          <cx:pt idx="205">325000</cx:pt>
          <cx:pt idx="206">325000</cx:pt>
          <cx:pt idx="207">325000</cx:pt>
          <cx:pt idx="208">325000</cx:pt>
          <cx:pt idx="209">325000</cx:pt>
          <cx:pt idx="210">325000</cx:pt>
          <cx:pt idx="211">335000</cx:pt>
          <cx:pt idx="212">335000</cx:pt>
          <cx:pt idx="213">335000</cx:pt>
          <cx:pt idx="214">335000</cx:pt>
          <cx:pt idx="215">335000</cx:pt>
          <cx:pt idx="216">335000</cx:pt>
          <cx:pt idx="217">335000</cx:pt>
          <cx:pt idx="218">335000</cx:pt>
          <cx:pt idx="219">335000</cx:pt>
          <cx:pt idx="220">335000</cx:pt>
          <cx:pt idx="221">335000</cx:pt>
          <cx:pt idx="222">335000</cx:pt>
          <cx:pt idx="223">335000</cx:pt>
          <cx:pt idx="224">335000</cx:pt>
          <cx:pt idx="225">335000</cx:pt>
          <cx:pt idx="226">335000</cx:pt>
          <cx:pt idx="227">335000</cx:pt>
          <cx:pt idx="228">345000</cx:pt>
          <cx:pt idx="229">345000</cx:pt>
          <cx:pt idx="230">345000</cx:pt>
          <cx:pt idx="231">345000</cx:pt>
          <cx:pt idx="232">345000</cx:pt>
          <cx:pt idx="233">345000</cx:pt>
          <cx:pt idx="234">345000</cx:pt>
          <cx:pt idx="235">345000</cx:pt>
          <cx:pt idx="236">345000</cx:pt>
          <cx:pt idx="237">345000</cx:pt>
          <cx:pt idx="238">345000</cx:pt>
          <cx:pt idx="239">345000</cx:pt>
          <cx:pt idx="240">355000</cx:pt>
          <cx:pt idx="241">355000</cx:pt>
          <cx:pt idx="242">355000</cx:pt>
          <cx:pt idx="243">355000</cx:pt>
          <cx:pt idx="244">355000</cx:pt>
          <cx:pt idx="245">355000</cx:pt>
          <cx:pt idx="246">355000</cx:pt>
          <cx:pt idx="247">355000</cx:pt>
          <cx:pt idx="248">355000</cx:pt>
          <cx:pt idx="249">355000</cx:pt>
          <cx:pt idx="250">365000</cx:pt>
          <cx:pt idx="251">365000</cx:pt>
          <cx:pt idx="252">365000</cx:pt>
          <cx:pt idx="253">365000</cx:pt>
          <cx:pt idx="254">365000</cx:pt>
          <cx:pt idx="255">365000</cx:pt>
          <cx:pt idx="256">365000</cx:pt>
          <cx:pt idx="257">365000</cx:pt>
          <cx:pt idx="258">365000</cx:pt>
          <cx:pt idx="259">375000</cx:pt>
          <cx:pt idx="260">375000</cx:pt>
          <cx:pt idx="261">375000</cx:pt>
          <cx:pt idx="262">375000</cx:pt>
          <cx:pt idx="263">375000</cx:pt>
          <cx:pt idx="264">375000</cx:pt>
          <cx:pt idx="265">375000</cx:pt>
          <cx:pt idx="266">375000</cx:pt>
          <cx:pt idx="267">385000</cx:pt>
          <cx:pt idx="268">385000</cx:pt>
          <cx:pt idx="269">385000</cx:pt>
          <cx:pt idx="270">385000</cx:pt>
          <cx:pt idx="271">385000</cx:pt>
          <cx:pt idx="272">385000</cx:pt>
          <cx:pt idx="273">385000</cx:pt>
          <cx:pt idx="274">385000</cx:pt>
          <cx:pt idx="275">395000</cx:pt>
          <cx:pt idx="276">395000</cx:pt>
          <cx:pt idx="277">395000</cx:pt>
          <cx:pt idx="278">395000</cx:pt>
          <cx:pt idx="279">395000</cx:pt>
          <cx:pt idx="280">395000</cx:pt>
          <cx:pt idx="281">395000</cx:pt>
          <cx:pt idx="282">395000</cx:pt>
          <cx:pt idx="283">405000</cx:pt>
          <cx:pt idx="284">405000</cx:pt>
          <cx:pt idx="285">405000</cx:pt>
          <cx:pt idx="286">405000</cx:pt>
          <cx:pt idx="287">405000</cx:pt>
          <cx:pt idx="288">405000</cx:pt>
          <cx:pt idx="289">405000</cx:pt>
          <cx:pt idx="290">405000</cx:pt>
          <cx:pt idx="291">405000</cx:pt>
          <cx:pt idx="292">415000</cx:pt>
          <cx:pt idx="293">415000</cx:pt>
          <cx:pt idx="294">415000</cx:pt>
          <cx:pt idx="295">415000</cx:pt>
          <cx:pt idx="296">415000</cx:pt>
          <cx:pt idx="297">425000</cx:pt>
          <cx:pt idx="298">425000</cx:pt>
          <cx:pt idx="299">425000</cx:pt>
          <cx:pt idx="300">425000</cx:pt>
          <cx:pt idx="301">425000</cx:pt>
          <cx:pt idx="302">425000</cx:pt>
          <cx:pt idx="303">435000</cx:pt>
          <cx:pt idx="304">435000</cx:pt>
          <cx:pt idx="305">435000</cx:pt>
          <cx:pt idx="306">435000</cx:pt>
          <cx:pt idx="307">435000</cx:pt>
          <cx:pt idx="308">435000</cx:pt>
          <cx:pt idx="309">445000</cx:pt>
          <cx:pt idx="310">445000</cx:pt>
          <cx:pt idx="311">445000</cx:pt>
          <cx:pt idx="312">445000</cx:pt>
          <cx:pt idx="313">445000</cx:pt>
          <cx:pt idx="314">445000</cx:pt>
          <cx:pt idx="315">445000</cx:pt>
          <cx:pt idx="316">445000</cx:pt>
          <cx:pt idx="317">445000</cx:pt>
          <cx:pt idx="318">445000</cx:pt>
          <cx:pt idx="319">445000</cx:pt>
          <cx:pt idx="320">455000</cx:pt>
          <cx:pt idx="321">455000</cx:pt>
          <cx:pt idx="322">455000</cx:pt>
          <cx:pt idx="323">455000</cx:pt>
          <cx:pt idx="324">455000</cx:pt>
          <cx:pt idx="325">455000</cx:pt>
          <cx:pt idx="326">455000</cx:pt>
          <cx:pt idx="327">465000</cx:pt>
          <cx:pt idx="328">465000</cx:pt>
          <cx:pt idx="329">465000</cx:pt>
          <cx:pt idx="330">465000</cx:pt>
          <cx:pt idx="331">465000</cx:pt>
          <cx:pt idx="332">475000</cx:pt>
          <cx:pt idx="333">475000</cx:pt>
          <cx:pt idx="334">475000</cx:pt>
          <cx:pt idx="335">475000</cx:pt>
          <cx:pt idx="336">475000</cx:pt>
          <cx:pt idx="337">475000</cx:pt>
          <cx:pt idx="338">475000</cx:pt>
          <cx:pt idx="339">475000</cx:pt>
          <cx:pt idx="340">485000</cx:pt>
          <cx:pt idx="341">485000</cx:pt>
          <cx:pt idx="342">485000</cx:pt>
          <cx:pt idx="343">495000</cx:pt>
          <cx:pt idx="344">495000</cx:pt>
          <cx:pt idx="345">495000</cx:pt>
          <cx:pt idx="346">505000</cx:pt>
          <cx:pt idx="347">505000</cx:pt>
          <cx:pt idx="348">505000</cx:pt>
          <cx:pt idx="349">505000</cx:pt>
          <cx:pt idx="350">505000</cx:pt>
          <cx:pt idx="351">505000</cx:pt>
          <cx:pt idx="352">505000</cx:pt>
          <cx:pt idx="353">505000</cx:pt>
          <cx:pt idx="354">505000</cx:pt>
          <cx:pt idx="355">515000</cx:pt>
          <cx:pt idx="356">515000</cx:pt>
          <cx:pt idx="357">515000</cx:pt>
          <cx:pt idx="358">525000</cx:pt>
          <cx:pt idx="359">525000</cx:pt>
          <cx:pt idx="360">535000</cx:pt>
          <cx:pt idx="361">535000</cx:pt>
          <cx:pt idx="362">535000</cx:pt>
          <cx:pt idx="363">535000</cx:pt>
          <cx:pt idx="364">535000</cx:pt>
          <cx:pt idx="365">535000</cx:pt>
          <cx:pt idx="366">545000</cx:pt>
          <cx:pt idx="367">545000</cx:pt>
          <cx:pt idx="368">545000</cx:pt>
          <cx:pt idx="369">545000</cx:pt>
          <cx:pt idx="370">545000</cx:pt>
          <cx:pt idx="371">555000</cx:pt>
          <cx:pt idx="372">555000</cx:pt>
          <cx:pt idx="373">555000</cx:pt>
          <cx:pt idx="374">555000</cx:pt>
          <cx:pt idx="375">555000</cx:pt>
          <cx:pt idx="376">555000</cx:pt>
          <cx:pt idx="377">555000</cx:pt>
          <cx:pt idx="378">565000</cx:pt>
          <cx:pt idx="379">565000</cx:pt>
          <cx:pt idx="380">565000</cx:pt>
          <cx:pt idx="381">575000</cx:pt>
          <cx:pt idx="382">575000</cx:pt>
          <cx:pt idx="383">575000</cx:pt>
          <cx:pt idx="384">575000</cx:pt>
          <cx:pt idx="385">585000</cx:pt>
          <cx:pt idx="386">585000</cx:pt>
          <cx:pt idx="387">595000</cx:pt>
          <cx:pt idx="388">595000</cx:pt>
          <cx:pt idx="389">595000</cx:pt>
          <cx:pt idx="390">595000</cx:pt>
          <cx:pt idx="391">605000</cx:pt>
          <cx:pt idx="392">605000</cx:pt>
          <cx:pt idx="393">605000</cx:pt>
          <cx:pt idx="394">605000</cx:pt>
          <cx:pt idx="395">605000</cx:pt>
          <cx:pt idx="396">615000</cx:pt>
          <cx:pt idx="397">615000</cx:pt>
          <cx:pt idx="398">625000</cx:pt>
          <cx:pt idx="399">625000</cx:pt>
          <cx:pt idx="400">625000</cx:pt>
          <cx:pt idx="401">625000</cx:pt>
          <cx:pt idx="402">625000</cx:pt>
          <cx:pt idx="403">625000</cx:pt>
          <cx:pt idx="404">635000</cx:pt>
          <cx:pt idx="405">635000</cx:pt>
          <cx:pt idx="406">635000</cx:pt>
          <cx:pt idx="407">635000</cx:pt>
          <cx:pt idx="408">635000</cx:pt>
          <cx:pt idx="409">635000</cx:pt>
          <cx:pt idx="410">635000</cx:pt>
          <cx:pt idx="411">635000</cx:pt>
          <cx:pt idx="412">645000</cx:pt>
          <cx:pt idx="413">645000</cx:pt>
          <cx:pt idx="414">645000</cx:pt>
          <cx:pt idx="415">655000</cx:pt>
          <cx:pt idx="416">655000</cx:pt>
          <cx:pt idx="417">655000</cx:pt>
          <cx:pt idx="418">655000</cx:pt>
          <cx:pt idx="419">655000</cx:pt>
          <cx:pt idx="420">655000</cx:pt>
          <cx:pt idx="421">665000</cx:pt>
          <cx:pt idx="422">665000</cx:pt>
          <cx:pt idx="423">665000</cx:pt>
          <cx:pt idx="424">665000</cx:pt>
          <cx:pt idx="425">665000</cx:pt>
          <cx:pt idx="426">675000</cx:pt>
          <cx:pt idx="427">675000</cx:pt>
          <cx:pt idx="428">675000</cx:pt>
          <cx:pt idx="429">685000</cx:pt>
          <cx:pt idx="430">685000</cx:pt>
          <cx:pt idx="431">705000</cx:pt>
          <cx:pt idx="432">705000</cx:pt>
          <cx:pt idx="433">705000</cx:pt>
          <cx:pt idx="434">705000</cx:pt>
          <cx:pt idx="435">705000</cx:pt>
          <cx:pt idx="436">715000</cx:pt>
          <cx:pt idx="437">715000</cx:pt>
          <cx:pt idx="438">715000</cx:pt>
          <cx:pt idx="439">715000</cx:pt>
          <cx:pt idx="440">715000</cx:pt>
          <cx:pt idx="441">725000</cx:pt>
          <cx:pt idx="442">725000</cx:pt>
          <cx:pt idx="443">725000</cx:pt>
          <cx:pt idx="444">745000</cx:pt>
          <cx:pt idx="445">745000</cx:pt>
          <cx:pt idx="446">755000</cx:pt>
          <cx:pt idx="447">755000</cx:pt>
          <cx:pt idx="448">755000</cx:pt>
          <cx:pt idx="449">755000</cx:pt>
          <cx:pt idx="450">755000</cx:pt>
          <cx:pt idx="451">755000</cx:pt>
          <cx:pt idx="452">755000</cx:pt>
          <cx:pt idx="453">765000</cx:pt>
          <cx:pt idx="454">765000</cx:pt>
          <cx:pt idx="455">775000</cx:pt>
          <cx:pt idx="456">775000</cx:pt>
          <cx:pt idx="457">775000</cx:pt>
          <cx:pt idx="458">785000</cx:pt>
          <cx:pt idx="459">785000</cx:pt>
          <cx:pt idx="460">805000</cx:pt>
          <cx:pt idx="461">805000</cx:pt>
          <cx:pt idx="462">805000</cx:pt>
          <cx:pt idx="463">805000</cx:pt>
          <cx:pt idx="464">805000</cx:pt>
          <cx:pt idx="465">805000</cx:pt>
          <cx:pt idx="466">835000</cx:pt>
          <cx:pt idx="467">835000</cx:pt>
          <cx:pt idx="468">845000</cx:pt>
          <cx:pt idx="469">855000</cx:pt>
          <cx:pt idx="470">855000</cx:pt>
          <cx:pt idx="471">865000</cx:pt>
          <cx:pt idx="472">885000</cx:pt>
          <cx:pt idx="473">895000</cx:pt>
          <cx:pt idx="474">905000</cx:pt>
          <cx:pt idx="475">905000</cx:pt>
          <cx:pt idx="476">925000</cx:pt>
          <cx:pt idx="477">945000</cx:pt>
          <cx:pt idx="478">955000</cx:pt>
          <cx:pt idx="479">955000</cx:pt>
          <cx:pt idx="480">965000</cx:pt>
          <cx:pt idx="481">965000</cx:pt>
          <cx:pt idx="482">985000</cx:pt>
          <cx:pt idx="483">995000</cx:pt>
          <cx:pt idx="484">995000</cx:pt>
          <cx:pt idx="485">1005000</cx:pt>
          <cx:pt idx="486">1005000</cx:pt>
          <cx:pt idx="487">1045000</cx:pt>
          <cx:pt idx="488">1105000</cx:pt>
          <cx:pt idx="489">1105000</cx:pt>
          <cx:pt idx="490">1155000</cx:pt>
          <cx:pt idx="491">1215000</cx:pt>
          <cx:pt idx="492">1265000</cx:pt>
          <cx:pt idx="493">1265000</cx:pt>
          <cx:pt idx="494">1425000</cx:pt>
          <cx:pt idx="495">1445000</cx:pt>
          <cx:pt idx="496">1465000</cx:pt>
          <cx:pt idx="497">1505000</cx:pt>
          <cx:pt idx="498">1605000</cx:pt>
          <cx:pt idx="499">1915000</cx:pt>
        </cx:lvl>
      </cx:numDim>
    </cx:data>
  </cx:chartData>
  <cx:chart>
    <cx:title pos="t" align="ctr" overlay="0">
      <cx:tx>
        <cx:txData>
          <cx:v>Homevalue Density 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Homevalue Density plot</a:t>
          </a:r>
        </a:p>
      </cx:txPr>
    </cx:title>
    <cx:plotArea>
      <cx:plotAreaRegion>
        <cx:series layoutId="clusteredColumn" uniqueId="{C4EF8E7F-11D4-944A-B401-D44A8690ADC4}" formatIdx="0">
          <cx:tx>
            <cx:txData>
              <cx:f>'Analysis Data'!$B$1</cx:f>
              <cx:v>Appraised Value of Home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'Analysis Data'!$D$2:$D$501</cx:f>
        <cx:lvl ptCount="500" formatCode="General">
          <cx:pt idx="0">18000</cx:pt>
          <cx:pt idx="1">20000</cx:pt>
          <cx:pt idx="2">25000</cx:pt>
          <cx:pt idx="3">26000</cx:pt>
          <cx:pt idx="4">26000</cx:pt>
          <cx:pt idx="5">27000</cx:pt>
          <cx:pt idx="6">27000</cx:pt>
          <cx:pt idx="7">30000</cx:pt>
          <cx:pt idx="8">31000</cx:pt>
          <cx:pt idx="9">32000</cx:pt>
          <cx:pt idx="10">33000</cx:pt>
          <cx:pt idx="11">34000</cx:pt>
          <cx:pt idx="12">35000</cx:pt>
          <cx:pt idx="13">36000</cx:pt>
          <cx:pt idx="14">36000</cx:pt>
          <cx:pt idx="15">37000</cx:pt>
          <cx:pt idx="16">37000</cx:pt>
          <cx:pt idx="17">37000</cx:pt>
          <cx:pt idx="18">38000</cx:pt>
          <cx:pt idx="19">39000</cx:pt>
          <cx:pt idx="20">40000</cx:pt>
          <cx:pt idx="21">41000</cx:pt>
          <cx:pt idx="22">41000</cx:pt>
          <cx:pt idx="23">41000</cx:pt>
          <cx:pt idx="24">41000</cx:pt>
          <cx:pt idx="25">41000</cx:pt>
          <cx:pt idx="26">41000</cx:pt>
          <cx:pt idx="27">43000</cx:pt>
          <cx:pt idx="28">43000</cx:pt>
          <cx:pt idx="29">43000</cx:pt>
          <cx:pt idx="30">44000</cx:pt>
          <cx:pt idx="31">45000</cx:pt>
          <cx:pt idx="32">46000</cx:pt>
          <cx:pt idx="33">46000</cx:pt>
          <cx:pt idx="34">46000</cx:pt>
          <cx:pt idx="35">46000</cx:pt>
          <cx:pt idx="36">47000</cx:pt>
          <cx:pt idx="37">47000</cx:pt>
          <cx:pt idx="38">48000</cx:pt>
          <cx:pt idx="39">48000</cx:pt>
          <cx:pt idx="40">48000</cx:pt>
          <cx:pt idx="41">49000</cx:pt>
          <cx:pt idx="42">49000</cx:pt>
          <cx:pt idx="43">49000</cx:pt>
          <cx:pt idx="44">49000</cx:pt>
          <cx:pt idx="45">50000</cx:pt>
          <cx:pt idx="46">50000</cx:pt>
          <cx:pt idx="47">51000</cx:pt>
          <cx:pt idx="48">51000</cx:pt>
          <cx:pt idx="49">51000</cx:pt>
          <cx:pt idx="50">52000</cx:pt>
          <cx:pt idx="51">52000</cx:pt>
          <cx:pt idx="52">52000</cx:pt>
          <cx:pt idx="53">52000</cx:pt>
          <cx:pt idx="54">52000</cx:pt>
          <cx:pt idx="55">53000</cx:pt>
          <cx:pt idx="56">53000</cx:pt>
          <cx:pt idx="57">54000</cx:pt>
          <cx:pt idx="58">54000</cx:pt>
          <cx:pt idx="59">54000</cx:pt>
          <cx:pt idx="60">55000</cx:pt>
          <cx:pt idx="61">55000</cx:pt>
          <cx:pt idx="62">55000</cx:pt>
          <cx:pt idx="63">56000</cx:pt>
          <cx:pt idx="64">56000</cx:pt>
          <cx:pt idx="65">56000</cx:pt>
          <cx:pt idx="66">56000</cx:pt>
          <cx:pt idx="67">57000</cx:pt>
          <cx:pt idx="68">57000</cx:pt>
          <cx:pt idx="69">57000</cx:pt>
          <cx:pt idx="70">57000</cx:pt>
          <cx:pt idx="71">58000</cx:pt>
          <cx:pt idx="72">58000</cx:pt>
          <cx:pt idx="73">58000</cx:pt>
          <cx:pt idx="74">58000</cx:pt>
          <cx:pt idx="75">58000</cx:pt>
          <cx:pt idx="76">59000</cx:pt>
          <cx:pt idx="77">59000</cx:pt>
          <cx:pt idx="78">59000</cx:pt>
          <cx:pt idx="79">60000</cx:pt>
          <cx:pt idx="80">60000</cx:pt>
          <cx:pt idx="81">60000</cx:pt>
          <cx:pt idx="82">60000</cx:pt>
          <cx:pt idx="83">60000</cx:pt>
          <cx:pt idx="84">60000</cx:pt>
          <cx:pt idx="85">61000</cx:pt>
          <cx:pt idx="86">61000</cx:pt>
          <cx:pt idx="87">61000</cx:pt>
          <cx:pt idx="88">62000</cx:pt>
          <cx:pt idx="89">62000</cx:pt>
          <cx:pt idx="90">62000</cx:pt>
          <cx:pt idx="91">62000</cx:pt>
          <cx:pt idx="92">62000</cx:pt>
          <cx:pt idx="93">62000</cx:pt>
          <cx:pt idx="94">62000</cx:pt>
          <cx:pt idx="95">63000</cx:pt>
          <cx:pt idx="96">64000</cx:pt>
          <cx:pt idx="97">64000</cx:pt>
          <cx:pt idx="98">64000</cx:pt>
          <cx:pt idx="99">64000</cx:pt>
          <cx:pt idx="100">64000</cx:pt>
          <cx:pt idx="101">64000</cx:pt>
          <cx:pt idx="102">64000</cx:pt>
          <cx:pt idx="103">65000</cx:pt>
          <cx:pt idx="104">65000</cx:pt>
          <cx:pt idx="105">65000</cx:pt>
          <cx:pt idx="106">65000</cx:pt>
          <cx:pt idx="107">65000</cx:pt>
          <cx:pt idx="108">66000</cx:pt>
          <cx:pt idx="109">66000</cx:pt>
          <cx:pt idx="110">66000</cx:pt>
          <cx:pt idx="111">67000</cx:pt>
          <cx:pt idx="112">67000</cx:pt>
          <cx:pt idx="113">67000</cx:pt>
          <cx:pt idx="114">68000</cx:pt>
          <cx:pt idx="115">68000</cx:pt>
          <cx:pt idx="116">68000</cx:pt>
          <cx:pt idx="117">68000</cx:pt>
          <cx:pt idx="118">69000</cx:pt>
          <cx:pt idx="119">69000</cx:pt>
          <cx:pt idx="120">69000</cx:pt>
          <cx:pt idx="121">69000</cx:pt>
          <cx:pt idx="122">69000</cx:pt>
          <cx:pt idx="123">69000</cx:pt>
          <cx:pt idx="124">69000</cx:pt>
          <cx:pt idx="125">70000</cx:pt>
          <cx:pt idx="126">70000</cx:pt>
          <cx:pt idx="127">70000</cx:pt>
          <cx:pt idx="128">71000</cx:pt>
          <cx:pt idx="129">72000</cx:pt>
          <cx:pt idx="130">72000</cx:pt>
          <cx:pt idx="131">72000</cx:pt>
          <cx:pt idx="132">72000</cx:pt>
          <cx:pt idx="133">73000</cx:pt>
          <cx:pt idx="134">74000</cx:pt>
          <cx:pt idx="135">74000</cx:pt>
          <cx:pt idx="136">74000</cx:pt>
          <cx:pt idx="137">75000</cx:pt>
          <cx:pt idx="138">75000</cx:pt>
          <cx:pt idx="139">75000</cx:pt>
          <cx:pt idx="140">75000</cx:pt>
          <cx:pt idx="141">75000</cx:pt>
          <cx:pt idx="142">75000</cx:pt>
          <cx:pt idx="143">76000</cx:pt>
          <cx:pt idx="144">76000</cx:pt>
          <cx:pt idx="145">76000</cx:pt>
          <cx:pt idx="146">76000</cx:pt>
          <cx:pt idx="147">76000</cx:pt>
          <cx:pt idx="148">76000</cx:pt>
          <cx:pt idx="149">76000</cx:pt>
          <cx:pt idx="150">77000</cx:pt>
          <cx:pt idx="151">77000</cx:pt>
          <cx:pt idx="152">77000</cx:pt>
          <cx:pt idx="153">78000</cx:pt>
          <cx:pt idx="154">78000</cx:pt>
          <cx:pt idx="155">78000</cx:pt>
          <cx:pt idx="156">78000</cx:pt>
          <cx:pt idx="157">78000</cx:pt>
          <cx:pt idx="158">79000</cx:pt>
          <cx:pt idx="159">79000</cx:pt>
          <cx:pt idx="160">79000</cx:pt>
          <cx:pt idx="161">80000</cx:pt>
          <cx:pt idx="162">80000</cx:pt>
          <cx:pt idx="163">80000</cx:pt>
          <cx:pt idx="164">82000</cx:pt>
          <cx:pt idx="165">82000</cx:pt>
          <cx:pt idx="166">82000</cx:pt>
          <cx:pt idx="167">82000</cx:pt>
          <cx:pt idx="168">82000</cx:pt>
          <cx:pt idx="169">82000</cx:pt>
          <cx:pt idx="170">82000</cx:pt>
          <cx:pt idx="171">82000</cx:pt>
          <cx:pt idx="172">82000</cx:pt>
          <cx:pt idx="173">82000</cx:pt>
          <cx:pt idx="174">83000</cx:pt>
          <cx:pt idx="175">83000</cx:pt>
          <cx:pt idx="176">83000</cx:pt>
          <cx:pt idx="177">83000</cx:pt>
          <cx:pt idx="178">83000</cx:pt>
          <cx:pt idx="179">84000</cx:pt>
          <cx:pt idx="180">84000</cx:pt>
          <cx:pt idx="181">84000</cx:pt>
          <cx:pt idx="182">85000</cx:pt>
          <cx:pt idx="183">85000</cx:pt>
          <cx:pt idx="184">85000</cx:pt>
          <cx:pt idx="185">85000</cx:pt>
          <cx:pt idx="186">86000</cx:pt>
          <cx:pt idx="187">86000</cx:pt>
          <cx:pt idx="188">86000</cx:pt>
          <cx:pt idx="189">87000</cx:pt>
          <cx:pt idx="190">87000</cx:pt>
          <cx:pt idx="191">88000</cx:pt>
          <cx:pt idx="192">88000</cx:pt>
          <cx:pt idx="193">88000</cx:pt>
          <cx:pt idx="194">88000</cx:pt>
          <cx:pt idx="195">88000</cx:pt>
          <cx:pt idx="196">88000</cx:pt>
          <cx:pt idx="197">88000</cx:pt>
          <cx:pt idx="198">88000</cx:pt>
          <cx:pt idx="199">88000</cx:pt>
          <cx:pt idx="200">89000</cx:pt>
          <cx:pt idx="201">90000</cx:pt>
          <cx:pt idx="202">90000</cx:pt>
          <cx:pt idx="203">90000</cx:pt>
          <cx:pt idx="204">90000</cx:pt>
          <cx:pt idx="205">91000</cx:pt>
          <cx:pt idx="206">91000</cx:pt>
          <cx:pt idx="207">91000</cx:pt>
          <cx:pt idx="208">91000</cx:pt>
          <cx:pt idx="209">91000</cx:pt>
          <cx:pt idx="210">91000</cx:pt>
          <cx:pt idx="211">92000</cx:pt>
          <cx:pt idx="212">93000</cx:pt>
          <cx:pt idx="213">93000</cx:pt>
          <cx:pt idx="214">93000</cx:pt>
          <cx:pt idx="215">94000</cx:pt>
          <cx:pt idx="216">94000</cx:pt>
          <cx:pt idx="217">94000</cx:pt>
          <cx:pt idx="218">94000</cx:pt>
          <cx:pt idx="219">95000</cx:pt>
          <cx:pt idx="220">95000</cx:pt>
          <cx:pt idx="221">95000</cx:pt>
          <cx:pt idx="222">95000</cx:pt>
          <cx:pt idx="223">95000</cx:pt>
          <cx:pt idx="224">96000</cx:pt>
          <cx:pt idx="225">96000</cx:pt>
          <cx:pt idx="226">96000</cx:pt>
          <cx:pt idx="227">96000</cx:pt>
          <cx:pt idx="228">96000</cx:pt>
          <cx:pt idx="229">96000</cx:pt>
          <cx:pt idx="230">97000</cx:pt>
          <cx:pt idx="231">100000</cx:pt>
          <cx:pt idx="232">100000</cx:pt>
          <cx:pt idx="233">100000</cx:pt>
          <cx:pt idx="234">100000</cx:pt>
          <cx:pt idx="235">100000</cx:pt>
          <cx:pt idx="236">100000</cx:pt>
          <cx:pt idx="237">101000</cx:pt>
          <cx:pt idx="238">101000</cx:pt>
          <cx:pt idx="239">102000</cx:pt>
          <cx:pt idx="240">102000</cx:pt>
          <cx:pt idx="241">103000</cx:pt>
          <cx:pt idx="242">103000</cx:pt>
          <cx:pt idx="243">103000</cx:pt>
          <cx:pt idx="244">104000</cx:pt>
          <cx:pt idx="245">104000</cx:pt>
          <cx:pt idx="246">105000</cx:pt>
          <cx:pt idx="247">105000</cx:pt>
          <cx:pt idx="248">105000</cx:pt>
          <cx:pt idx="249">105000</cx:pt>
          <cx:pt idx="250">106000</cx:pt>
          <cx:pt idx="251">106000</cx:pt>
          <cx:pt idx="252">106000</cx:pt>
          <cx:pt idx="253">107000</cx:pt>
          <cx:pt idx="254">107000</cx:pt>
          <cx:pt idx="255">107000</cx:pt>
          <cx:pt idx="256">107000</cx:pt>
          <cx:pt idx="257">108000</cx:pt>
          <cx:pt idx="258">108000</cx:pt>
          <cx:pt idx="259">108000</cx:pt>
          <cx:pt idx="260">108000</cx:pt>
          <cx:pt idx="261">108000</cx:pt>
          <cx:pt idx="262">108000</cx:pt>
          <cx:pt idx="263">109000</cx:pt>
          <cx:pt idx="264">109000</cx:pt>
          <cx:pt idx="265">109000</cx:pt>
          <cx:pt idx="266">109000</cx:pt>
          <cx:pt idx="267">109000</cx:pt>
          <cx:pt idx="268">110000</cx:pt>
          <cx:pt idx="269">110000</cx:pt>
          <cx:pt idx="270">110000</cx:pt>
          <cx:pt idx="271">110000</cx:pt>
          <cx:pt idx="272">110000</cx:pt>
          <cx:pt idx="273">111000</cx:pt>
          <cx:pt idx="274">111000</cx:pt>
          <cx:pt idx="275">111000</cx:pt>
          <cx:pt idx="276">112000</cx:pt>
          <cx:pt idx="277">112000</cx:pt>
          <cx:pt idx="278">112000</cx:pt>
          <cx:pt idx="279">113000</cx:pt>
          <cx:pt idx="280">113000</cx:pt>
          <cx:pt idx="281">114000</cx:pt>
          <cx:pt idx="282">115000</cx:pt>
          <cx:pt idx="283">115000</cx:pt>
          <cx:pt idx="284">115000</cx:pt>
          <cx:pt idx="285">115000</cx:pt>
          <cx:pt idx="286">115000</cx:pt>
          <cx:pt idx="287">115000</cx:pt>
          <cx:pt idx="288">115000</cx:pt>
          <cx:pt idx="289">116000</cx:pt>
          <cx:pt idx="290">117000</cx:pt>
          <cx:pt idx="291">117000</cx:pt>
          <cx:pt idx="292">117000</cx:pt>
          <cx:pt idx="293">117000</cx:pt>
          <cx:pt idx="294">118000</cx:pt>
          <cx:pt idx="295">118000</cx:pt>
          <cx:pt idx="296">118000</cx:pt>
          <cx:pt idx="297">119000</cx:pt>
          <cx:pt idx="298">119000</cx:pt>
          <cx:pt idx="299">120000</cx:pt>
          <cx:pt idx="300">120000</cx:pt>
          <cx:pt idx="301">120000</cx:pt>
          <cx:pt idx="302">120000</cx:pt>
          <cx:pt idx="303">120000</cx:pt>
          <cx:pt idx="304">120000</cx:pt>
          <cx:pt idx="305">121000</cx:pt>
          <cx:pt idx="306">122000</cx:pt>
          <cx:pt idx="307">122000</cx:pt>
          <cx:pt idx="308">122000</cx:pt>
          <cx:pt idx="309">123000</cx:pt>
          <cx:pt idx="310">123000</cx:pt>
          <cx:pt idx="311">123000</cx:pt>
          <cx:pt idx="312">123000</cx:pt>
          <cx:pt idx="313">123000</cx:pt>
          <cx:pt idx="314">124000</cx:pt>
          <cx:pt idx="315">124000</cx:pt>
          <cx:pt idx="316">125000</cx:pt>
          <cx:pt idx="317">125000</cx:pt>
          <cx:pt idx="318">125000</cx:pt>
          <cx:pt idx="319">126000</cx:pt>
          <cx:pt idx="320">126000</cx:pt>
          <cx:pt idx="321">126000</cx:pt>
          <cx:pt idx="322">127000</cx:pt>
          <cx:pt idx="323">127000</cx:pt>
          <cx:pt idx="324">127000</cx:pt>
          <cx:pt idx="325">129000</cx:pt>
          <cx:pt idx="326">130000</cx:pt>
          <cx:pt idx="327">130000</cx:pt>
          <cx:pt idx="328">130000</cx:pt>
          <cx:pt idx="329">130000</cx:pt>
          <cx:pt idx="330">131000</cx:pt>
          <cx:pt idx="331">132000</cx:pt>
          <cx:pt idx="332">132000</cx:pt>
          <cx:pt idx="333">132000</cx:pt>
          <cx:pt idx="334">133000</cx:pt>
          <cx:pt idx="335">133000</cx:pt>
          <cx:pt idx="336">134000</cx:pt>
          <cx:pt idx="337">134000</cx:pt>
          <cx:pt idx="338">137000</cx:pt>
          <cx:pt idx="339">137000</cx:pt>
          <cx:pt idx="340">138000</cx:pt>
          <cx:pt idx="341">138000</cx:pt>
          <cx:pt idx="342">138000</cx:pt>
          <cx:pt idx="343">138000</cx:pt>
          <cx:pt idx="344">138000</cx:pt>
          <cx:pt idx="345">138000</cx:pt>
          <cx:pt idx="346">139000</cx:pt>
          <cx:pt idx="347">139000</cx:pt>
          <cx:pt idx="348">140000</cx:pt>
          <cx:pt idx="349">141000</cx:pt>
          <cx:pt idx="350">142000</cx:pt>
          <cx:pt idx="351">142000</cx:pt>
          <cx:pt idx="352">143000</cx:pt>
          <cx:pt idx="353">143000</cx:pt>
          <cx:pt idx="354">143000</cx:pt>
          <cx:pt idx="355">143000</cx:pt>
          <cx:pt idx="356">143000</cx:pt>
          <cx:pt idx="357">144000</cx:pt>
          <cx:pt idx="358">144000</cx:pt>
          <cx:pt idx="359">145000</cx:pt>
          <cx:pt idx="360">145000</cx:pt>
          <cx:pt idx="361">146000</cx:pt>
          <cx:pt idx="362">146000</cx:pt>
          <cx:pt idx="363">147000</cx:pt>
          <cx:pt idx="364">148000</cx:pt>
          <cx:pt idx="365">148000</cx:pt>
          <cx:pt idx="366">148000</cx:pt>
          <cx:pt idx="367">149000</cx:pt>
          <cx:pt idx="368">150000</cx:pt>
          <cx:pt idx="369">151000</cx:pt>
          <cx:pt idx="370">152000</cx:pt>
          <cx:pt idx="371">152000</cx:pt>
          <cx:pt idx="372">154000</cx:pt>
          <cx:pt idx="373">155000</cx:pt>
          <cx:pt idx="374">155000</cx:pt>
          <cx:pt idx="375">156000</cx:pt>
          <cx:pt idx="376">156000</cx:pt>
          <cx:pt idx="377">157000</cx:pt>
          <cx:pt idx="378">158000</cx:pt>
          <cx:pt idx="379">159000</cx:pt>
          <cx:pt idx="380">159000</cx:pt>
          <cx:pt idx="381">160000</cx:pt>
          <cx:pt idx="382">160000</cx:pt>
          <cx:pt idx="383">160000</cx:pt>
          <cx:pt idx="384">162000</cx:pt>
          <cx:pt idx="385">162000</cx:pt>
          <cx:pt idx="386">162000</cx:pt>
          <cx:pt idx="387">164000</cx:pt>
          <cx:pt idx="388">165000</cx:pt>
          <cx:pt idx="389">166000</cx:pt>
          <cx:pt idx="390">166000</cx:pt>
          <cx:pt idx="391">168000</cx:pt>
          <cx:pt idx="392">170000</cx:pt>
          <cx:pt idx="393">170000</cx:pt>
          <cx:pt idx="394">170000</cx:pt>
          <cx:pt idx="395">170000</cx:pt>
          <cx:pt idx="396">170000</cx:pt>
          <cx:pt idx="397">171000</cx:pt>
          <cx:pt idx="398">171000</cx:pt>
          <cx:pt idx="399">172000</cx:pt>
          <cx:pt idx="400">172000</cx:pt>
          <cx:pt idx="401">173000</cx:pt>
          <cx:pt idx="402">173000</cx:pt>
          <cx:pt idx="403">174000</cx:pt>
          <cx:pt idx="404">174000</cx:pt>
          <cx:pt idx="405">175000</cx:pt>
          <cx:pt idx="406">176000</cx:pt>
          <cx:pt idx="407">177000</cx:pt>
          <cx:pt idx="408">179000</cx:pt>
          <cx:pt idx="409">179000</cx:pt>
          <cx:pt idx="410">180000</cx:pt>
          <cx:pt idx="411">181000</cx:pt>
          <cx:pt idx="412">181000</cx:pt>
          <cx:pt idx="413">182000</cx:pt>
          <cx:pt idx="414">183000</cx:pt>
          <cx:pt idx="415">184000</cx:pt>
          <cx:pt idx="416">186000</cx:pt>
          <cx:pt idx="417">187000</cx:pt>
          <cx:pt idx="418">187000</cx:pt>
          <cx:pt idx="419">187000</cx:pt>
          <cx:pt idx="420">190000</cx:pt>
          <cx:pt idx="421">190000</cx:pt>
          <cx:pt idx="422">190000</cx:pt>
          <cx:pt idx="423">191000</cx:pt>
          <cx:pt idx="424">192000</cx:pt>
          <cx:pt idx="425">192000</cx:pt>
          <cx:pt idx="426">192000</cx:pt>
          <cx:pt idx="427">194000</cx:pt>
          <cx:pt idx="428">196000</cx:pt>
          <cx:pt idx="429">196000</cx:pt>
          <cx:pt idx="430">197000</cx:pt>
          <cx:pt idx="431">197000</cx:pt>
          <cx:pt idx="432">199000</cx:pt>
          <cx:pt idx="433">200000</cx:pt>
          <cx:pt idx="434">200000</cx:pt>
          <cx:pt idx="435">201000</cx:pt>
          <cx:pt idx="436">201000</cx:pt>
          <cx:pt idx="437">203000</cx:pt>
          <cx:pt idx="438">204000</cx:pt>
          <cx:pt idx="439">208000</cx:pt>
          <cx:pt idx="440">210000</cx:pt>
          <cx:pt idx="441">211000</cx:pt>
          <cx:pt idx="442">212000</cx:pt>
          <cx:pt idx="443">213000</cx:pt>
          <cx:pt idx="444">214000</cx:pt>
          <cx:pt idx="445">218000</cx:pt>
          <cx:pt idx="446">218000</cx:pt>
          <cx:pt idx="447">219000</cx:pt>
          <cx:pt idx="448">222000</cx:pt>
          <cx:pt idx="449">222000</cx:pt>
          <cx:pt idx="450">226000</cx:pt>
          <cx:pt idx="451">229000</cx:pt>
          <cx:pt idx="452">229000</cx:pt>
          <cx:pt idx="453">231000</cx:pt>
          <cx:pt idx="454">231000</cx:pt>
          <cx:pt idx="455">231000</cx:pt>
          <cx:pt idx="456">232000</cx:pt>
          <cx:pt idx="457">232000</cx:pt>
          <cx:pt idx="458">232000</cx:pt>
          <cx:pt idx="459">233000</cx:pt>
          <cx:pt idx="460">235000</cx:pt>
          <cx:pt idx="461">240000</cx:pt>
          <cx:pt idx="462">241000</cx:pt>
          <cx:pt idx="463">244000</cx:pt>
          <cx:pt idx="464">250000</cx:pt>
          <cx:pt idx="465">251000</cx:pt>
          <cx:pt idx="466">251000</cx:pt>
          <cx:pt idx="467">255000</cx:pt>
          <cx:pt idx="468">256000</cx:pt>
          <cx:pt idx="469">259000</cx:pt>
          <cx:pt idx="470">266000</cx:pt>
          <cx:pt idx="471">269000</cx:pt>
          <cx:pt idx="472">275000</cx:pt>
          <cx:pt idx="473">277000</cx:pt>
          <cx:pt idx="474">278000</cx:pt>
          <cx:pt idx="475">278000</cx:pt>
          <cx:pt idx="476">281000</cx:pt>
          <cx:pt idx="477">287000</cx:pt>
          <cx:pt idx="478">297000</cx:pt>
          <cx:pt idx="479">298000</cx:pt>
          <cx:pt idx="480">302000</cx:pt>
          <cx:pt idx="481">306000</cx:pt>
          <cx:pt idx="482">306000</cx:pt>
          <cx:pt idx="483">310000</cx:pt>
          <cx:pt idx="484">317000</cx:pt>
          <cx:pt idx="485">320000</cx:pt>
          <cx:pt idx="486">328000</cx:pt>
          <cx:pt idx="487">352000</cx:pt>
          <cx:pt idx="488">358000</cx:pt>
          <cx:pt idx="489">371000</cx:pt>
          <cx:pt idx="490">374000</cx:pt>
          <cx:pt idx="491">375000</cx:pt>
          <cx:pt idx="492">376000</cx:pt>
          <cx:pt idx="493">392000</cx:pt>
          <cx:pt idx="494">475000</cx:pt>
          <cx:pt idx="495">568000</cx:pt>
          <cx:pt idx="496">593000</cx:pt>
          <cx:pt idx="497">612000</cx:pt>
          <cx:pt idx="498">700000</cx:pt>
          <cx:pt idx="499">1560000</cx:pt>
        </cx:lvl>
      </cx:numDim>
    </cx:data>
  </cx:chartData>
  <cx:chart>
    <cx:title pos="t" align="ctr" overlay="0">
      <cx:tx>
        <cx:txData>
          <cx:v>Annual Income Density 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Annual Income Density Plot</a:t>
          </a:r>
        </a:p>
      </cx:txPr>
    </cx:title>
    <cx:plotArea>
      <cx:plotAreaRegion>
        <cx:series layoutId="clusteredColumn" uniqueId="{5A6F9773-8A3F-2640-BA07-366ADC6FF2D2}" formatIdx="0">
          <cx:tx>
            <cx:txData>
              <cx:f>'Analysis Data'!$D$1</cx:f>
              <cx:v>Borrower Annual Income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14/relationships/chartEx" Target="../charts/chartEx1.xml"/></Relationships>
</file>

<file path=ppt/slides/_rels/slide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14/relationships/chartEx" Target="../charts/chartEx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microsoft.com/office/2014/relationships/chartEx" Target="../charts/chartEx4.xml"/><Relationship Id="rId1" Type="http://schemas.openxmlformats.org/officeDocument/2006/relationships/slideLayout" Target="../slideLayouts/slideLayout2.xml"/><Relationship Id="rId6" Type="http://schemas.microsoft.com/office/2014/relationships/chartEx" Target="../charts/chartEx6.xml"/><Relationship Id="rId5" Type="http://schemas.openxmlformats.org/officeDocument/2006/relationships/image" Target="../media/image7.png"/><Relationship Id="rId4" Type="http://schemas.microsoft.com/office/2014/relationships/chartEx" Target="../charts/chartEx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Loan to Value Ratio analysis:</a:t>
            </a:r>
            <a:endParaRPr dirty="0"/>
          </a:p>
        </p:txBody>
      </p:sp>
      <p:graphicFrame>
        <p:nvGraphicFramePr>
          <p:cNvPr id="2" name="Chart 1">
            <a:extLst>
              <a:ext uri="{FF2B5EF4-FFF2-40B4-BE49-F238E27FC236}">
                <a16:creationId xmlns:a16="http://schemas.microsoft.com/office/drawing/2014/main" id="{89493BF9-2859-CC85-202F-A926709D72E6}"/>
              </a:ext>
            </a:extLst>
          </p:cNvPr>
          <p:cNvGraphicFramePr>
            <a:graphicFrameLocks/>
          </p:cNvGraphicFramePr>
          <p:nvPr>
            <p:extLst>
              <p:ext uri="{D42A27DB-BD31-4B8C-83A1-F6EECF244321}">
                <p14:modId xmlns:p14="http://schemas.microsoft.com/office/powerpoint/2010/main" val="3129861789"/>
              </p:ext>
            </p:extLst>
          </p:nvPr>
        </p:nvGraphicFramePr>
        <p:xfrm>
          <a:off x="329184" y="969264"/>
          <a:ext cx="3739896" cy="22585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3" name="Chart 2">
                <a:extLst>
                  <a:ext uri="{FF2B5EF4-FFF2-40B4-BE49-F238E27FC236}">
                    <a16:creationId xmlns:a16="http://schemas.microsoft.com/office/drawing/2014/main" id="{B1A34AC7-A8DA-814D-B8CE-BAABDC0C6F76}"/>
                  </a:ext>
                </a:extLst>
              </p:cNvPr>
              <p:cNvGraphicFramePr/>
              <p:nvPr>
                <p:extLst>
                  <p:ext uri="{D42A27DB-BD31-4B8C-83A1-F6EECF244321}">
                    <p14:modId xmlns:p14="http://schemas.microsoft.com/office/powerpoint/2010/main" val="1999463558"/>
                  </p:ext>
                </p:extLst>
              </p:nvPr>
            </p:nvGraphicFramePr>
            <p:xfrm>
              <a:off x="4197096" y="1078992"/>
              <a:ext cx="3895344" cy="203911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3" name="Chart 2">
                <a:extLst>
                  <a:ext uri="{FF2B5EF4-FFF2-40B4-BE49-F238E27FC236}">
                    <a16:creationId xmlns:a16="http://schemas.microsoft.com/office/drawing/2014/main" id="{B1A34AC7-A8DA-814D-B8CE-BAABDC0C6F76}"/>
                  </a:ext>
                </a:extLst>
              </p:cNvPr>
              <p:cNvPicPr>
                <a:picLocks noGrp="1" noRot="1" noChangeAspect="1" noMove="1" noResize="1" noEditPoints="1" noAdjustHandles="1" noChangeArrowheads="1" noChangeShapeType="1"/>
              </p:cNvPicPr>
              <p:nvPr/>
            </p:nvPicPr>
            <p:blipFill>
              <a:blip r:embed="rId5"/>
              <a:stretch>
                <a:fillRect/>
              </a:stretch>
            </p:blipFill>
            <p:spPr>
              <a:xfrm>
                <a:off x="4197096" y="1078992"/>
                <a:ext cx="3895344" cy="2039112"/>
              </a:xfrm>
              <a:prstGeom prst="rect">
                <a:avLst/>
              </a:prstGeom>
            </p:spPr>
          </p:pic>
        </mc:Fallback>
      </mc:AlternateContent>
      <p:sp>
        <p:nvSpPr>
          <p:cNvPr id="5" name="TextBox 4">
            <a:extLst>
              <a:ext uri="{FF2B5EF4-FFF2-40B4-BE49-F238E27FC236}">
                <a16:creationId xmlns:a16="http://schemas.microsoft.com/office/drawing/2014/main" id="{3CA8437E-B0ED-8499-0C8C-C84A5CC4FC20}"/>
              </a:ext>
            </a:extLst>
          </p:cNvPr>
          <p:cNvSpPr txBox="1"/>
          <p:nvPr/>
        </p:nvSpPr>
        <p:spPr>
          <a:xfrm>
            <a:off x="850392" y="3858768"/>
            <a:ext cx="7114032" cy="1384995"/>
          </a:xfrm>
          <a:prstGeom prst="rect">
            <a:avLst/>
          </a:prstGeom>
          <a:noFill/>
        </p:spPr>
        <p:txBody>
          <a:bodyPr wrap="square" rtlCol="0">
            <a:spAutoFit/>
          </a:bodyPr>
          <a:lstStyle/>
          <a:p>
            <a:pPr marL="285750" indent="-285750">
              <a:buFont typeface="Arial" panose="020B0604020202020204" pitchFamily="34" charset="0"/>
              <a:buChar char="•"/>
            </a:pPr>
            <a:r>
              <a:rPr lang="en-US" dirty="0"/>
              <a:t>The above plot shows the number of people present is a given </a:t>
            </a:r>
            <a:r>
              <a:rPr lang="en-US"/>
              <a:t>LTV ratio </a:t>
            </a:r>
            <a:r>
              <a:rPr lang="en-US" dirty="0"/>
              <a:t>range, here we can see that most of the people that are obtaining loan are having the LTV ratio in the range of 70-80.</a:t>
            </a:r>
          </a:p>
          <a:p>
            <a:pPr marL="285750" indent="-285750">
              <a:buFont typeface="Arial" panose="020B0604020202020204" pitchFamily="34" charset="0"/>
              <a:buChar char="•"/>
            </a:pPr>
            <a:r>
              <a:rPr lang="en-US" dirty="0"/>
              <a:t>That means we need to be concentrating more on the people with LTV ratio 40+.</a:t>
            </a:r>
          </a:p>
          <a:p>
            <a:pPr marL="285750" indent="-285750">
              <a:buFont typeface="Arial" panose="020B0604020202020204" pitchFamily="34" charset="0"/>
              <a:buChar char="•"/>
            </a:pPr>
            <a:r>
              <a:rPr lang="en-US" dirty="0"/>
              <a:t>The data given is normally distributed, so the analysis that we performed using the data will show similar results in larger dataset.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743F-41ED-73E4-7D5C-2789033C716B}"/>
              </a:ext>
            </a:extLst>
          </p:cNvPr>
          <p:cNvSpPr>
            <a:spLocks noGrp="1"/>
          </p:cNvSpPr>
          <p:nvPr>
            <p:ph type="title"/>
          </p:nvPr>
        </p:nvSpPr>
        <p:spPr/>
        <p:txBody>
          <a:bodyPr>
            <a:normAutofit fontScale="90000"/>
          </a:bodyPr>
          <a:lstStyle/>
          <a:p>
            <a:r>
              <a:rPr lang="en-US" dirty="0">
                <a:solidFill>
                  <a:schemeClr val="accent1">
                    <a:lumMod val="75000"/>
                  </a:schemeClr>
                </a:solidFill>
              </a:rPr>
              <a:t>% Minority in local area </a:t>
            </a:r>
            <a:r>
              <a:rPr lang="en-US" dirty="0">
                <a:solidFill>
                  <a:schemeClr val="tx2">
                    <a:lumMod val="50000"/>
                  </a:schemeClr>
                </a:solidFill>
              </a:rPr>
              <a:t>analysis</a:t>
            </a:r>
          </a:p>
        </p:txBody>
      </p:sp>
      <p:graphicFrame>
        <p:nvGraphicFramePr>
          <p:cNvPr id="3" name="Chart 2">
            <a:extLst>
              <a:ext uri="{FF2B5EF4-FFF2-40B4-BE49-F238E27FC236}">
                <a16:creationId xmlns:a16="http://schemas.microsoft.com/office/drawing/2014/main" id="{652C1B27-023D-154A-D27A-1716F7A79BA1}"/>
              </a:ext>
            </a:extLst>
          </p:cNvPr>
          <p:cNvGraphicFramePr>
            <a:graphicFrameLocks/>
          </p:cNvGraphicFramePr>
          <p:nvPr>
            <p:extLst>
              <p:ext uri="{D42A27DB-BD31-4B8C-83A1-F6EECF244321}">
                <p14:modId xmlns:p14="http://schemas.microsoft.com/office/powerpoint/2010/main" val="2488482777"/>
              </p:ext>
            </p:extLst>
          </p:nvPr>
        </p:nvGraphicFramePr>
        <p:xfrm>
          <a:off x="457200" y="1051560"/>
          <a:ext cx="3483864" cy="21945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2="http://schemas.microsoft.com/office/drawing/2015/10/21/chartex" Requires="cx2">
          <p:graphicFrame>
            <p:nvGraphicFramePr>
              <p:cNvPr id="4" name="Chart 3">
                <a:extLst>
                  <a:ext uri="{FF2B5EF4-FFF2-40B4-BE49-F238E27FC236}">
                    <a16:creationId xmlns:a16="http://schemas.microsoft.com/office/drawing/2014/main" id="{E94BF42E-C392-9A4B-B92C-92750BC5BF46}"/>
                  </a:ext>
                </a:extLst>
              </p:cNvPr>
              <p:cNvGraphicFramePr/>
              <p:nvPr>
                <p:extLst>
                  <p:ext uri="{D42A27DB-BD31-4B8C-83A1-F6EECF244321}">
                    <p14:modId xmlns:p14="http://schemas.microsoft.com/office/powerpoint/2010/main" val="2668286793"/>
                  </p:ext>
                </p:extLst>
              </p:nvPr>
            </p:nvGraphicFramePr>
            <p:xfrm>
              <a:off x="4242816" y="1051560"/>
              <a:ext cx="3483864" cy="219456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4" name="Chart 3">
                <a:extLst>
                  <a:ext uri="{FF2B5EF4-FFF2-40B4-BE49-F238E27FC236}">
                    <a16:creationId xmlns:a16="http://schemas.microsoft.com/office/drawing/2014/main" id="{E94BF42E-C392-9A4B-B92C-92750BC5BF46}"/>
                  </a:ext>
                </a:extLst>
              </p:cNvPr>
              <p:cNvPicPr>
                <a:picLocks noGrp="1" noRot="1" noChangeAspect="1" noMove="1" noResize="1" noEditPoints="1" noAdjustHandles="1" noChangeArrowheads="1" noChangeShapeType="1"/>
              </p:cNvPicPr>
              <p:nvPr/>
            </p:nvPicPr>
            <p:blipFill>
              <a:blip r:embed="rId4"/>
              <a:stretch>
                <a:fillRect/>
              </a:stretch>
            </p:blipFill>
            <p:spPr>
              <a:xfrm>
                <a:off x="4242816" y="1051560"/>
                <a:ext cx="3483864" cy="2194560"/>
              </a:xfrm>
              <a:prstGeom prst="rect">
                <a:avLst/>
              </a:prstGeom>
            </p:spPr>
          </p:pic>
        </mc:Fallback>
      </mc:AlternateContent>
      <p:sp>
        <p:nvSpPr>
          <p:cNvPr id="6" name="TextBox 5">
            <a:extLst>
              <a:ext uri="{FF2B5EF4-FFF2-40B4-BE49-F238E27FC236}">
                <a16:creationId xmlns:a16="http://schemas.microsoft.com/office/drawing/2014/main" id="{F4A128DA-ECE9-5119-27B8-91E49A2B4FB2}"/>
              </a:ext>
            </a:extLst>
          </p:cNvPr>
          <p:cNvSpPr txBox="1"/>
          <p:nvPr/>
        </p:nvSpPr>
        <p:spPr>
          <a:xfrm>
            <a:off x="1243584" y="3611881"/>
            <a:ext cx="6199632" cy="2246769"/>
          </a:xfrm>
          <a:prstGeom prst="rect">
            <a:avLst/>
          </a:prstGeom>
          <a:noFill/>
        </p:spPr>
        <p:txBody>
          <a:bodyPr wrap="square">
            <a:spAutoFit/>
          </a:bodyPr>
          <a:lstStyle/>
          <a:p>
            <a:pPr marL="285750" indent="-285750">
              <a:buFont typeface="Arial" panose="020B0604020202020204" pitchFamily="34" charset="0"/>
              <a:buChar char="•"/>
            </a:pPr>
            <a:r>
              <a:rPr lang="en-US" dirty="0"/>
              <a:t>The above plot shows the number of people present is a given % minorities in the area range, here we can see that most of the people that are obtaining loan are having the % minorities in the area range of 10-20.</a:t>
            </a:r>
          </a:p>
          <a:p>
            <a:pPr marL="285750" indent="-285750">
              <a:buFont typeface="Arial" panose="020B0604020202020204" pitchFamily="34" charset="0"/>
              <a:buChar char="•"/>
            </a:pPr>
            <a:r>
              <a:rPr lang="en-US" dirty="0"/>
              <a:t>That means we need to be concentrating more on the people with % minorities in the area range 0-60 to capture more number of people taking loans from the organization, </a:t>
            </a:r>
            <a:r>
              <a:rPr lang="en-US" dirty="0">
                <a:latin typeface="+mn-lt"/>
              </a:rPr>
              <a:t>if we are thinking of </a:t>
            </a:r>
            <a:r>
              <a:rPr lang="en-US" b="0" i="0" dirty="0">
                <a:solidFill>
                  <a:srgbClr val="333333"/>
                </a:solidFill>
                <a:effectLst/>
                <a:latin typeface="+mn-lt"/>
              </a:rPr>
              <a:t>to increase support to those communities, then we need to focus on the range 60+</a:t>
            </a:r>
            <a:r>
              <a:rPr lang="en-US" dirty="0">
                <a:latin typeface="+mn-lt"/>
              </a:rPr>
              <a:t>.</a:t>
            </a:r>
          </a:p>
          <a:p>
            <a:pPr marL="285750" indent="-285750">
              <a:buFont typeface="Arial" panose="020B0604020202020204" pitchFamily="34" charset="0"/>
              <a:buChar char="•"/>
            </a:pPr>
            <a:r>
              <a:rPr lang="en-US" dirty="0"/>
              <a:t>The data given is normally distributed, so the analysis that we performed using the data will show similar results in larger dataset. </a:t>
            </a:r>
          </a:p>
        </p:txBody>
      </p:sp>
    </p:spTree>
    <p:extLst>
      <p:ext uri="{BB962C8B-B14F-4D97-AF65-F5344CB8AC3E}">
        <p14:creationId xmlns:p14="http://schemas.microsoft.com/office/powerpoint/2010/main" val="220647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C84B-F8F3-D2A5-71F9-322FF1658B9E}"/>
              </a:ext>
            </a:extLst>
          </p:cNvPr>
          <p:cNvSpPr>
            <a:spLocks noGrp="1"/>
          </p:cNvSpPr>
          <p:nvPr>
            <p:ph type="title"/>
          </p:nvPr>
        </p:nvSpPr>
        <p:spPr/>
        <p:txBody>
          <a:bodyPr>
            <a:normAutofit fontScale="90000"/>
          </a:bodyPr>
          <a:lstStyle/>
          <a:p>
            <a:r>
              <a:rPr lang="en-US" dirty="0">
                <a:solidFill>
                  <a:schemeClr val="tx2">
                    <a:lumMod val="50000"/>
                  </a:schemeClr>
                </a:solidFill>
              </a:rPr>
              <a:t>Analysis on different combined features.</a:t>
            </a:r>
          </a:p>
        </p:txBody>
      </p:sp>
      <p:graphicFrame>
        <p:nvGraphicFramePr>
          <p:cNvPr id="3" name="Chart 2">
            <a:extLst>
              <a:ext uri="{FF2B5EF4-FFF2-40B4-BE49-F238E27FC236}">
                <a16:creationId xmlns:a16="http://schemas.microsoft.com/office/drawing/2014/main" id="{386DBCD6-AFB9-124E-BE00-0E2D34A1819E}"/>
              </a:ext>
            </a:extLst>
          </p:cNvPr>
          <p:cNvGraphicFramePr>
            <a:graphicFrameLocks/>
          </p:cNvGraphicFramePr>
          <p:nvPr>
            <p:extLst>
              <p:ext uri="{D42A27DB-BD31-4B8C-83A1-F6EECF244321}">
                <p14:modId xmlns:p14="http://schemas.microsoft.com/office/powerpoint/2010/main" val="366872190"/>
              </p:ext>
            </p:extLst>
          </p:nvPr>
        </p:nvGraphicFramePr>
        <p:xfrm>
          <a:off x="246888" y="1069848"/>
          <a:ext cx="2816352" cy="1737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DD1520B-4C65-5343-A2CA-BC15995CBA67}"/>
              </a:ext>
            </a:extLst>
          </p:cNvPr>
          <p:cNvGraphicFramePr>
            <a:graphicFrameLocks/>
          </p:cNvGraphicFramePr>
          <p:nvPr>
            <p:extLst>
              <p:ext uri="{D42A27DB-BD31-4B8C-83A1-F6EECF244321}">
                <p14:modId xmlns:p14="http://schemas.microsoft.com/office/powerpoint/2010/main" val="1960079418"/>
              </p:ext>
            </p:extLst>
          </p:nvPr>
        </p:nvGraphicFramePr>
        <p:xfrm>
          <a:off x="3182113" y="1069848"/>
          <a:ext cx="2779775" cy="173736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D2F7A72F-C42F-814F-8DBB-C01B397A208B}"/>
                  </a:ext>
                </a:extLst>
              </p:cNvPr>
              <p:cNvGraphicFramePr/>
              <p:nvPr>
                <p:extLst>
                  <p:ext uri="{D42A27DB-BD31-4B8C-83A1-F6EECF244321}">
                    <p14:modId xmlns:p14="http://schemas.microsoft.com/office/powerpoint/2010/main" val="3235593921"/>
                  </p:ext>
                </p:extLst>
              </p:nvPr>
            </p:nvGraphicFramePr>
            <p:xfrm>
              <a:off x="6080760" y="1069848"/>
              <a:ext cx="2916935" cy="173736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D2F7A72F-C42F-814F-8DBB-C01B397A208B}"/>
                  </a:ext>
                </a:extLst>
              </p:cNvPr>
              <p:cNvPicPr>
                <a:picLocks noGrp="1" noRot="1" noChangeAspect="1" noMove="1" noResize="1" noEditPoints="1" noAdjustHandles="1" noChangeArrowheads="1" noChangeShapeType="1"/>
              </p:cNvPicPr>
              <p:nvPr/>
            </p:nvPicPr>
            <p:blipFill>
              <a:blip r:embed="rId5"/>
              <a:stretch>
                <a:fillRect/>
              </a:stretch>
            </p:blipFill>
            <p:spPr>
              <a:xfrm>
                <a:off x="6080760" y="1069848"/>
                <a:ext cx="2916935" cy="1737360"/>
              </a:xfrm>
              <a:prstGeom prst="rect">
                <a:avLst/>
              </a:prstGeom>
            </p:spPr>
          </p:pic>
        </mc:Fallback>
      </mc:AlternateContent>
      <p:sp>
        <p:nvSpPr>
          <p:cNvPr id="11" name="TextBox 10">
            <a:extLst>
              <a:ext uri="{FF2B5EF4-FFF2-40B4-BE49-F238E27FC236}">
                <a16:creationId xmlns:a16="http://schemas.microsoft.com/office/drawing/2014/main" id="{1FECC7D9-EAB2-9CDD-4528-2EBECDF03023}"/>
              </a:ext>
            </a:extLst>
          </p:cNvPr>
          <p:cNvSpPr txBox="1"/>
          <p:nvPr/>
        </p:nvSpPr>
        <p:spPr>
          <a:xfrm>
            <a:off x="644651" y="3675888"/>
            <a:ext cx="6894576" cy="1169551"/>
          </a:xfrm>
          <a:prstGeom prst="rect">
            <a:avLst/>
          </a:prstGeom>
          <a:noFill/>
        </p:spPr>
        <p:txBody>
          <a:bodyPr wrap="square" rtlCol="0">
            <a:spAutoFit/>
          </a:bodyPr>
          <a:lstStyle/>
          <a:p>
            <a:pPr marL="285750" indent="-285750">
              <a:buFont typeface="Arial" panose="020B0604020202020204" pitchFamily="34" charset="0"/>
              <a:buChar char="•"/>
            </a:pPr>
            <a:r>
              <a:rPr lang="en-US" dirty="0"/>
              <a:t>Using the above plots, we can see the number of people in with annual income, the value of home and, also the distribution of the people according to their age groups.</a:t>
            </a:r>
          </a:p>
          <a:p>
            <a:pPr marL="285750" indent="-285750">
              <a:buFont typeface="Arial" panose="020B0604020202020204" pitchFamily="34" charset="0"/>
              <a:buChar char="•"/>
            </a:pPr>
            <a:r>
              <a:rPr lang="en-US" dirty="0"/>
              <a:t>As we can see all the data plotted is normally distributed, which means that the analysis that we are performing can be implemented on large dataset.</a:t>
            </a:r>
          </a:p>
        </p:txBody>
      </p:sp>
    </p:spTree>
    <p:extLst>
      <p:ext uri="{BB962C8B-B14F-4D97-AF65-F5344CB8AC3E}">
        <p14:creationId xmlns:p14="http://schemas.microsoft.com/office/powerpoint/2010/main" val="194513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8BA9-C8A1-9349-3023-60CBF5E94445}"/>
              </a:ext>
            </a:extLst>
          </p:cNvPr>
          <p:cNvSpPr>
            <a:spLocks noGrp="1"/>
          </p:cNvSpPr>
          <p:nvPr>
            <p:ph type="title"/>
          </p:nvPr>
        </p:nvSpPr>
        <p:spPr/>
        <p:txBody>
          <a:bodyPr>
            <a:normAutofit fontScale="90000"/>
          </a:bodyPr>
          <a:lstStyle/>
          <a:p>
            <a:r>
              <a:rPr lang="en-US" dirty="0"/>
              <a:t>Analyzing the threshold values for Annual Income of borrower and Home value.</a:t>
            </a:r>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479EF054-0248-EA7E-06D0-0ECA4E91C9E3}"/>
                  </a:ext>
                </a:extLst>
              </p:cNvPr>
              <p:cNvGraphicFramePr/>
              <p:nvPr>
                <p:extLst>
                  <p:ext uri="{D42A27DB-BD31-4B8C-83A1-F6EECF244321}">
                    <p14:modId xmlns:p14="http://schemas.microsoft.com/office/powerpoint/2010/main" val="380884151"/>
                  </p:ext>
                </p:extLst>
              </p:nvPr>
            </p:nvGraphicFramePr>
            <p:xfrm>
              <a:off x="207264" y="1426772"/>
              <a:ext cx="2895600" cy="223997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479EF054-0248-EA7E-06D0-0ECA4E91C9E3}"/>
                  </a:ext>
                </a:extLst>
              </p:cNvPr>
              <p:cNvPicPr>
                <a:picLocks noGrp="1" noRot="1" noChangeAspect="1" noMove="1" noResize="1" noEditPoints="1" noAdjustHandles="1" noChangeArrowheads="1" noChangeShapeType="1"/>
              </p:cNvPicPr>
              <p:nvPr/>
            </p:nvPicPr>
            <p:blipFill>
              <a:blip r:embed="rId3"/>
              <a:stretch>
                <a:fillRect/>
              </a:stretch>
            </p:blipFill>
            <p:spPr>
              <a:xfrm>
                <a:off x="207264" y="1426772"/>
                <a:ext cx="2895600" cy="2239972"/>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4A2EB6D3-AAE5-5E2A-8757-DB70FD26957A}"/>
                  </a:ext>
                </a:extLst>
              </p:cNvPr>
              <p:cNvGraphicFramePr/>
              <p:nvPr>
                <p:extLst>
                  <p:ext uri="{D42A27DB-BD31-4B8C-83A1-F6EECF244321}">
                    <p14:modId xmlns:p14="http://schemas.microsoft.com/office/powerpoint/2010/main" val="1572613802"/>
                  </p:ext>
                </p:extLst>
              </p:nvPr>
            </p:nvGraphicFramePr>
            <p:xfrm>
              <a:off x="3063240" y="1438003"/>
              <a:ext cx="2895600" cy="1990998"/>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4" name="Chart 3">
                <a:extLst>
                  <a:ext uri="{FF2B5EF4-FFF2-40B4-BE49-F238E27FC236}">
                    <a16:creationId xmlns:a16="http://schemas.microsoft.com/office/drawing/2014/main" id="{4A2EB6D3-AAE5-5E2A-8757-DB70FD26957A}"/>
                  </a:ext>
                </a:extLst>
              </p:cNvPr>
              <p:cNvPicPr>
                <a:picLocks noGrp="1" noRot="1" noChangeAspect="1" noMove="1" noResize="1" noEditPoints="1" noAdjustHandles="1" noChangeArrowheads="1" noChangeShapeType="1"/>
              </p:cNvPicPr>
              <p:nvPr/>
            </p:nvPicPr>
            <p:blipFill>
              <a:blip r:embed="rId5"/>
              <a:stretch>
                <a:fillRect/>
              </a:stretch>
            </p:blipFill>
            <p:spPr>
              <a:xfrm>
                <a:off x="3063240" y="1438003"/>
                <a:ext cx="2895600" cy="1990998"/>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B70C1D3B-0F11-5303-7F59-12BFAC331F80}"/>
                  </a:ext>
                </a:extLst>
              </p:cNvPr>
              <p:cNvGraphicFramePr/>
              <p:nvPr>
                <p:extLst>
                  <p:ext uri="{D42A27DB-BD31-4B8C-83A1-F6EECF244321}">
                    <p14:modId xmlns:p14="http://schemas.microsoft.com/office/powerpoint/2010/main" val="1681331694"/>
                  </p:ext>
                </p:extLst>
              </p:nvPr>
            </p:nvGraphicFramePr>
            <p:xfrm>
              <a:off x="5967983" y="1401735"/>
              <a:ext cx="3001772" cy="2027265"/>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5" name="Chart 4">
                <a:extLst>
                  <a:ext uri="{FF2B5EF4-FFF2-40B4-BE49-F238E27FC236}">
                    <a16:creationId xmlns:a16="http://schemas.microsoft.com/office/drawing/2014/main" id="{B70C1D3B-0F11-5303-7F59-12BFAC331F80}"/>
                  </a:ext>
                </a:extLst>
              </p:cNvPr>
              <p:cNvPicPr>
                <a:picLocks noGrp="1" noRot="1" noChangeAspect="1" noMove="1" noResize="1" noEditPoints="1" noAdjustHandles="1" noChangeArrowheads="1" noChangeShapeType="1"/>
              </p:cNvPicPr>
              <p:nvPr/>
            </p:nvPicPr>
            <p:blipFill>
              <a:blip r:embed="rId7"/>
              <a:stretch>
                <a:fillRect/>
              </a:stretch>
            </p:blipFill>
            <p:spPr>
              <a:xfrm>
                <a:off x="5967983" y="1401735"/>
                <a:ext cx="3001772" cy="2027265"/>
              </a:xfrm>
              <a:prstGeom prst="rect">
                <a:avLst/>
              </a:prstGeom>
            </p:spPr>
          </p:pic>
        </mc:Fallback>
      </mc:AlternateContent>
      <p:sp>
        <p:nvSpPr>
          <p:cNvPr id="6" name="TextBox 5">
            <a:extLst>
              <a:ext uri="{FF2B5EF4-FFF2-40B4-BE49-F238E27FC236}">
                <a16:creationId xmlns:a16="http://schemas.microsoft.com/office/drawing/2014/main" id="{DA5C0AC0-2151-9527-8D97-51F46A4B948A}"/>
              </a:ext>
            </a:extLst>
          </p:cNvPr>
          <p:cNvSpPr txBox="1"/>
          <p:nvPr/>
        </p:nvSpPr>
        <p:spPr>
          <a:xfrm>
            <a:off x="630936" y="4042265"/>
            <a:ext cx="722376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The threshold value of the home value can be considered as 695000, where we need to consider all the observations whose house value is below the threshold value, this will also help in increase in the support for the people coming from higher percentage of minority people living areas.</a:t>
            </a:r>
          </a:p>
          <a:p>
            <a:pPr marL="285750" indent="-285750">
              <a:buFont typeface="Arial" panose="020B0604020202020204" pitchFamily="34" charset="0"/>
              <a:buChar char="•"/>
            </a:pPr>
            <a:r>
              <a:rPr lang="en-US" dirty="0"/>
              <a:t>The threshold value of the annual income can be considered as 400000, where we need to consider all the observations whose annual income value is below the threshold value, this will also help in increase in the support for the people coming from higher percentage of minority people living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2493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109" name="Google Shape;109;p3"/>
          <p:cNvSpPr txBox="1"/>
          <p:nvPr/>
        </p:nvSpPr>
        <p:spPr>
          <a:xfrm>
            <a:off x="539552" y="1556792"/>
            <a:ext cx="7439036" cy="28007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All the features given in the dataset are normally distributed, which means that the analysis that we performed on this data will be reflecting same on the large dataset we sampled from.</a:t>
            </a:r>
            <a:endParaRPr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dirty="0"/>
              <a:t>The threshold value of the home value can be considered as 695000, where we need to consider all the observations whose house value is below the threshold value.</a:t>
            </a:r>
            <a:endParaRPr sz="16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600"/>
              <a:buFont typeface="Arial"/>
              <a:buChar char="•"/>
            </a:pPr>
            <a:r>
              <a:rPr lang="en-US" sz="1600" dirty="0"/>
              <a:t>The threshold value of the annual income can be considered as 400000, where we need to consider all the observations whose annual income value is below the threshold value.</a:t>
            </a: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545</Words>
  <Application>Microsoft Macintosh PowerPoint</Application>
  <PresentationFormat>On-screen Show (4:3)</PresentationFormat>
  <Paragraphs>30</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Loan to Value Ratio analysis:</vt:lpstr>
      <vt:lpstr>% Minority in local area analysis</vt:lpstr>
      <vt:lpstr>Analysis on different combined features.</vt:lpstr>
      <vt:lpstr>Analyzing the threshold values for Annual Income of borrower and Home value.</vt:lpstr>
      <vt:lpstr>Observations and Key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Radha Reddy, Manish Reddy</cp:lastModifiedBy>
  <cp:revision>2</cp:revision>
  <dcterms:created xsi:type="dcterms:W3CDTF">2020-03-26T22:50:15Z</dcterms:created>
  <dcterms:modified xsi:type="dcterms:W3CDTF">2023-04-17T14:29:22Z</dcterms:modified>
</cp:coreProperties>
</file>