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cf01c95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bcf01c95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bcf01c95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bcf01c95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cf01c95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cf01c95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bcf01c95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bcf01c95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bcf01c95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bcf01c95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bcf01c95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bcf01c95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bcf01c95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bcf01c95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bcf01c95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bcf01c95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bcf01c95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bcf01c95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cf01c95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cf01c95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anva.com/design/DAGkoh9OX-k/FIDZEnbZDIsd6s-4sqY_NA/edit?utm_content=DAGkoh9OX-k&amp;utm_campaign=designshare&amp;utm_medium=link2&amp;utm_source=sharebutt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School Resources and Demographics on District Test Score Performance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https://www.canva.com/design/DAGkoh9OX-k/FIDZEnbZDIsd6s-4sqY_NA/edit?utm_content=DAGkoh9OX-k&amp;utm_campaign=designshare&amp;utm_medium=link2&amp;utm_source=sharebutton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and Economic Implications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1948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</a:rPr>
              <a:t>Policy Relevance</a:t>
            </a:r>
            <a:r>
              <a:rPr lang="en" sz="1550">
                <a:solidFill>
                  <a:srgbClr val="000000"/>
                </a:solidFill>
              </a:rPr>
              <a:t>: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Targeted interventions in high-poverty districts.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Re-evaluating funding formulas to ensure adequacy.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</a:rPr>
              <a:t>Economic Insight</a:t>
            </a:r>
            <a:r>
              <a:rPr lang="en" sz="1550">
                <a:solidFill>
                  <a:srgbClr val="000000"/>
                </a:solidFill>
              </a:rPr>
              <a:t>: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Diminishing returns to spending — smart allocation &gt; blanket increases.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Regional differences imply state-specific strategies needed.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1853850"/>
            <a:ext cx="76887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57">
                <a:solidFill>
                  <a:srgbClr val="000000"/>
                </a:solidFill>
              </a:rPr>
              <a:t>Main Findings</a:t>
            </a:r>
            <a:r>
              <a:rPr lang="en" sz="6057">
                <a:solidFill>
                  <a:srgbClr val="000000"/>
                </a:solidFill>
              </a:rPr>
              <a:t>:</a:t>
            </a:r>
            <a:endParaRPr sz="6057">
              <a:solidFill>
                <a:srgbClr val="000000"/>
              </a:solidFill>
            </a:endParaRPr>
          </a:p>
          <a:p>
            <a:pPr indent="-324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6057">
                <a:solidFill>
                  <a:srgbClr val="000000"/>
                </a:solidFill>
              </a:rPr>
              <a:t>Demographics and funding adequacy jointly shape district outcomes.</a:t>
            </a:r>
            <a:br>
              <a:rPr lang="en" sz="6057">
                <a:solidFill>
                  <a:srgbClr val="000000"/>
                </a:solidFill>
              </a:rPr>
            </a:br>
            <a:endParaRPr sz="6057">
              <a:solidFill>
                <a:srgbClr val="000000"/>
              </a:solidFill>
            </a:endParaRPr>
          </a:p>
          <a:p>
            <a:pPr indent="-3247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6057">
                <a:solidFill>
                  <a:srgbClr val="000000"/>
                </a:solidFill>
              </a:rPr>
              <a:t>Binary classification adds clarity for policy decisions.</a:t>
            </a:r>
            <a:endParaRPr sz="60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57">
                <a:solidFill>
                  <a:srgbClr val="000000"/>
                </a:solidFill>
              </a:rPr>
              <a:t>Model Takeaway</a:t>
            </a:r>
            <a:r>
              <a:rPr lang="en" sz="6057">
                <a:solidFill>
                  <a:srgbClr val="000000"/>
                </a:solidFill>
              </a:rPr>
              <a:t>:</a:t>
            </a:r>
            <a:endParaRPr sz="6057">
              <a:solidFill>
                <a:srgbClr val="000000"/>
              </a:solidFill>
            </a:endParaRPr>
          </a:p>
          <a:p>
            <a:pPr indent="-324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6057">
                <a:solidFill>
                  <a:srgbClr val="000000"/>
                </a:solidFill>
              </a:rPr>
              <a:t>Ensemble methods (e.g., Random Forest) yield strongest predictive performance.</a:t>
            </a:r>
            <a:endParaRPr sz="60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57">
                <a:solidFill>
                  <a:srgbClr val="000000"/>
                </a:solidFill>
              </a:rPr>
              <a:t>Future Work</a:t>
            </a:r>
            <a:r>
              <a:rPr lang="en" sz="6057">
                <a:solidFill>
                  <a:srgbClr val="000000"/>
                </a:solidFill>
              </a:rPr>
              <a:t>:</a:t>
            </a:r>
            <a:endParaRPr sz="6057">
              <a:solidFill>
                <a:srgbClr val="000000"/>
              </a:solidFill>
            </a:endParaRPr>
          </a:p>
          <a:p>
            <a:pPr indent="-324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6057">
                <a:solidFill>
                  <a:srgbClr val="000000"/>
                </a:solidFill>
              </a:rPr>
              <a:t>Extend to panel analysis for causal inference.</a:t>
            </a:r>
            <a:br>
              <a:rPr lang="en" sz="6057">
                <a:solidFill>
                  <a:srgbClr val="000000"/>
                </a:solidFill>
              </a:rPr>
            </a:br>
            <a:endParaRPr sz="6057">
              <a:solidFill>
                <a:srgbClr val="000000"/>
              </a:solidFill>
            </a:endParaRPr>
          </a:p>
          <a:p>
            <a:pPr indent="-3247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6057">
                <a:solidFill>
                  <a:srgbClr val="000000"/>
                </a:solidFill>
              </a:rPr>
              <a:t>Include instructional practice and teacher quality data</a:t>
            </a:r>
            <a:endParaRPr sz="60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do variations in school resources and district-level demographics affect a school district’s likelihood of performing above the national average in standardized test scores?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Motivation: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National debates on funding equity.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Policy implications for resource allocation and achievement gaps.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853850"/>
            <a:ext cx="7688700" cy="31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Binary Classification: class_outcome based on performance vs. national average.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Models Used: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Logistic Re</a:t>
            </a:r>
            <a:r>
              <a:rPr lang="en" sz="1500"/>
              <a:t>g</a:t>
            </a:r>
            <a:r>
              <a:rPr lang="en" sz="1500"/>
              <a:t>ression (with stepwise selection)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Random Forest, SVM, LDA, QDA, kNN, GBM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Validation: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10-fold cross-validation to optimize probability threshold.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Model comparison on accuracy, AUC, sensitivity, and specificity.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Northeast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853850"/>
            <a:ext cx="76887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</a:rPr>
              <a:t>Best Model</a:t>
            </a:r>
            <a:r>
              <a:rPr lang="en" sz="1550">
                <a:solidFill>
                  <a:srgbClr val="000000"/>
                </a:solidFill>
              </a:rPr>
              <a:t>: Random Forest (90.8% accuracy).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</a:rPr>
              <a:t>Top Predictors</a:t>
            </a:r>
            <a:r>
              <a:rPr lang="en" sz="1550">
                <a:solidFill>
                  <a:srgbClr val="000000"/>
                </a:solidFill>
              </a:rPr>
              <a:t>: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Poverty Rate, Racial/Ethnic Composition, 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Funding Gap 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</a:rPr>
              <a:t>Key Takeaway</a:t>
            </a:r>
            <a:r>
              <a:rPr lang="en" sz="1550">
                <a:solidFill>
                  <a:srgbClr val="000000"/>
                </a:solidFill>
              </a:rPr>
              <a:t>: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Demographics more predictive than funding adequacy.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Variables that perform well on both MDA and MDG = most critical for policy.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975" y="1570925"/>
            <a:ext cx="2801900" cy="14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242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29800" y="1647250"/>
            <a:ext cx="36351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Best Model: Random Forest (85% accuracy).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Top Predictors:</a:t>
            </a:r>
            <a:endParaRPr sz="1525"/>
          </a:p>
          <a:p>
            <a:pPr indent="-3254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Funding Gap, Black and Asian racial composition, Poverty Rate.</a:t>
            </a:r>
            <a:endParaRPr sz="1525"/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Insights:</a:t>
            </a:r>
            <a:endParaRPr sz="1525"/>
          </a:p>
          <a:p>
            <a:pPr indent="-3254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High influence of race and poverty.</a:t>
            </a:r>
            <a:endParaRPr sz="1525"/>
          </a:p>
          <a:p>
            <a:pPr indent="-3254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Logistic regression confirms strong negative impact of poverty and Black/Special Ed indicators.</a:t>
            </a:r>
            <a:endParaRPr sz="1525"/>
          </a:p>
          <a:p>
            <a:pPr indent="-32543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Possible regional inequities in funding distribution.</a:t>
            </a:r>
            <a:endParaRPr sz="1525"/>
          </a:p>
        </p:txBody>
      </p:sp>
      <p:pic>
        <p:nvPicPr>
          <p:cNvPr id="113" name="Google Shape;113;p17" title="8q4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400" y="1570849"/>
            <a:ext cx="4951525" cy="287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Midwest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64200" y="18070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</a:rPr>
              <a:t>Best Model</a:t>
            </a:r>
            <a:r>
              <a:rPr lang="en" sz="1550">
                <a:solidFill>
                  <a:srgbClr val="000000"/>
                </a:solidFill>
              </a:rPr>
              <a:t>: Random Forest (80.7% accuracy, AUC = 0.886).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</a:rPr>
              <a:t>Top Predictors</a:t>
            </a:r>
            <a:r>
              <a:rPr lang="en" sz="1550">
                <a:solidFill>
                  <a:srgbClr val="000000"/>
                </a:solidFill>
              </a:rPr>
              <a:t>: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Funding Gap, Poverty Rate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</a:rPr>
              <a:t>Notes</a:t>
            </a:r>
            <a:r>
              <a:rPr lang="en" sz="1550">
                <a:solidFill>
                  <a:srgbClr val="000000"/>
                </a:solidFill>
              </a:rPr>
              <a:t>: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Model better at predicting underperformance (specificity = 85.5%).</a:t>
            </a:r>
            <a:br>
              <a:rPr lang="en" sz="1550">
                <a:solidFill>
                  <a:srgbClr val="000000"/>
                </a:solidFill>
              </a:rPr>
            </a:b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Lower predictive power possibly due to intra-regional heterogeneity.</a:t>
            </a:r>
            <a:br>
              <a:rPr lang="en" sz="1550">
                <a:solidFill>
                  <a:srgbClr val="000000"/>
                </a:solidFill>
              </a:rPr>
            </a:b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●"/>
            </a:pPr>
            <a:r>
              <a:rPr lang="en" sz="1550">
                <a:solidFill>
                  <a:srgbClr val="000000"/>
                </a:solidFill>
              </a:rPr>
              <a:t>GLM results reinforce significance of funding and poverty.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20700" y="1788600"/>
            <a:ext cx="76887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6200">
                <a:solidFill>
                  <a:srgbClr val="000000"/>
                </a:solidFill>
              </a:rPr>
              <a:t>Best Model</a:t>
            </a:r>
            <a:r>
              <a:rPr lang="en" sz="6200">
                <a:solidFill>
                  <a:srgbClr val="000000"/>
                </a:solidFill>
              </a:rPr>
              <a:t>: Random Forest (87.8% accuracy, AUC = 0.9431).</a:t>
            </a:r>
            <a:br>
              <a:rPr lang="en" sz="6200">
                <a:solidFill>
                  <a:srgbClr val="000000"/>
                </a:solidFill>
              </a:rPr>
            </a:br>
            <a:endParaRPr sz="620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6200">
                <a:solidFill>
                  <a:srgbClr val="000000"/>
                </a:solidFill>
              </a:rPr>
              <a:t>Top Predictors</a:t>
            </a:r>
            <a:r>
              <a:rPr lang="en" sz="6200">
                <a:solidFill>
                  <a:srgbClr val="000000"/>
                </a:solidFill>
              </a:rPr>
              <a:t>:</a:t>
            </a:r>
            <a:br>
              <a:rPr lang="en" sz="6200">
                <a:solidFill>
                  <a:srgbClr val="000000"/>
                </a:solidFill>
              </a:rPr>
            </a:br>
            <a:endParaRPr sz="62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○"/>
            </a:pPr>
            <a:r>
              <a:rPr lang="en" sz="6200">
                <a:solidFill>
                  <a:srgbClr val="000000"/>
                </a:solidFill>
              </a:rPr>
              <a:t>Enrollment Size, Native American %, Poverty Rate.</a:t>
            </a:r>
            <a:br>
              <a:rPr lang="en" sz="6200">
                <a:solidFill>
                  <a:srgbClr val="000000"/>
                </a:solidFill>
              </a:rPr>
            </a:br>
            <a:endParaRPr sz="620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6200">
                <a:solidFill>
                  <a:srgbClr val="000000"/>
                </a:solidFill>
              </a:rPr>
              <a:t>Model Insights</a:t>
            </a:r>
            <a:r>
              <a:rPr lang="en" sz="6200">
                <a:solidFill>
                  <a:srgbClr val="000000"/>
                </a:solidFill>
              </a:rPr>
              <a:t>:</a:t>
            </a:r>
            <a:br>
              <a:rPr lang="en" sz="6200">
                <a:solidFill>
                  <a:srgbClr val="000000"/>
                </a:solidFill>
              </a:rPr>
            </a:br>
            <a:endParaRPr sz="62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○"/>
            </a:pPr>
            <a:r>
              <a:rPr lang="en" sz="6200">
                <a:solidFill>
                  <a:srgbClr val="000000"/>
                </a:solidFill>
              </a:rPr>
              <a:t>Optimized threshold (0.45) improves classification metrics.</a:t>
            </a:r>
            <a:br>
              <a:rPr lang="en" sz="6200">
                <a:solidFill>
                  <a:srgbClr val="000000"/>
                </a:solidFill>
              </a:rPr>
            </a:br>
            <a:endParaRPr sz="62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○"/>
            </a:pPr>
            <a:r>
              <a:rPr lang="en" sz="6200">
                <a:solidFill>
                  <a:srgbClr val="000000"/>
                </a:solidFill>
              </a:rPr>
              <a:t>Strong performance of ensemble models vs. linear ones.</a:t>
            </a:r>
            <a:br>
              <a:rPr lang="en" sz="6200">
                <a:solidFill>
                  <a:srgbClr val="000000"/>
                </a:solidFill>
              </a:rPr>
            </a:br>
            <a:endParaRPr sz="6200">
              <a:solidFill>
                <a:srgbClr val="000000"/>
              </a:solidFill>
            </a:endParaRPr>
          </a:p>
          <a:p>
            <a:pPr indent="-289718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2096"/>
              <a:buFont typeface="Lato"/>
              <a:buChar char="○"/>
            </a:pPr>
            <a:r>
              <a:rPr lang="en" sz="6200">
                <a:solidFill>
                  <a:srgbClr val="000000"/>
                </a:solidFill>
              </a:rPr>
              <a:t>Socioeconomic status and resource gaps remain dominant predictors.</a:t>
            </a:r>
            <a:br>
              <a:rPr lang="en" sz="3850">
                <a:solidFill>
                  <a:srgbClr val="000000"/>
                </a:solidFill>
              </a:rPr>
            </a:br>
            <a:endParaRPr sz="38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Synthesis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1853850"/>
            <a:ext cx="7688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b="1" lang="en" sz="1550">
                <a:solidFill>
                  <a:srgbClr val="000000"/>
                </a:solidFill>
              </a:rPr>
              <a:t>Common Patterns</a:t>
            </a:r>
            <a:r>
              <a:rPr lang="en" sz="1550">
                <a:solidFill>
                  <a:srgbClr val="000000"/>
                </a:solidFill>
              </a:rPr>
              <a:t>:</a:t>
            </a:r>
            <a:endParaRPr sz="155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○"/>
            </a:pPr>
            <a:r>
              <a:rPr b="1" lang="en" sz="1550">
                <a:solidFill>
                  <a:srgbClr val="000000"/>
                </a:solidFill>
              </a:rPr>
              <a:t>Poverty and Funding Gap</a:t>
            </a:r>
            <a:r>
              <a:rPr lang="en" sz="1550">
                <a:solidFill>
                  <a:srgbClr val="000000"/>
                </a:solidFill>
              </a:rPr>
              <a:t> consistently predict outcomes.</a:t>
            </a:r>
            <a:endParaRPr sz="155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○"/>
            </a:pPr>
            <a:r>
              <a:rPr b="1" lang="en" sz="1550">
                <a:solidFill>
                  <a:srgbClr val="000000"/>
                </a:solidFill>
              </a:rPr>
              <a:t>Random Forest</a:t>
            </a:r>
            <a:r>
              <a:rPr lang="en" sz="1550">
                <a:solidFill>
                  <a:srgbClr val="000000"/>
                </a:solidFill>
              </a:rPr>
              <a:t> outperforms other models in all regions.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b="1" lang="en" sz="1550">
                <a:solidFill>
                  <a:srgbClr val="000000"/>
                </a:solidFill>
              </a:rPr>
              <a:t>Differences</a:t>
            </a:r>
            <a:r>
              <a:rPr lang="en" sz="1550">
                <a:solidFill>
                  <a:srgbClr val="000000"/>
                </a:solidFill>
              </a:rPr>
              <a:t>:</a:t>
            </a:r>
            <a:endParaRPr sz="155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Lato"/>
              <a:buChar char="○"/>
            </a:pPr>
            <a:r>
              <a:rPr lang="en" sz="1550">
                <a:solidFill>
                  <a:srgbClr val="000000"/>
                </a:solidFill>
              </a:rPr>
              <a:t>Demographic weight varies by region (e.g., race in South/Northeast)</a:t>
            </a:r>
            <a:endParaRPr sz="155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rgbClr val="000000"/>
                </a:solidFill>
              </a:rPr>
              <a:t>Model sensitivity differs — Midwest strongest at identifying underperformance.</a:t>
            </a:r>
            <a:b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</a:t>
            </a:r>
            <a:r>
              <a:rPr lang="en"/>
              <a:t>POTENTIAL GRAPH</a:t>
            </a:r>
            <a:r>
              <a:rPr lang="en"/>
              <a:t>*** (Rene)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maybe with schools that are majority? Showing the funding gaps amongst different racial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Perhaps this is a is a consequence of systemic racism via poverty,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