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62" r:id="rId2"/>
    <p:sldId id="293" r:id="rId3"/>
    <p:sldId id="269" r:id="rId4"/>
    <p:sldId id="270" r:id="rId5"/>
    <p:sldId id="271" r:id="rId6"/>
    <p:sldId id="292" r:id="rId7"/>
    <p:sldId id="294" r:id="rId8"/>
    <p:sldId id="295" r:id="rId9"/>
    <p:sldId id="296" r:id="rId10"/>
    <p:sldId id="309" r:id="rId11"/>
    <p:sldId id="297" r:id="rId12"/>
    <p:sldId id="298" r:id="rId13"/>
    <p:sldId id="299" r:id="rId14"/>
    <p:sldId id="306" r:id="rId15"/>
    <p:sldId id="300" r:id="rId16"/>
    <p:sldId id="307" r:id="rId17"/>
    <p:sldId id="301" r:id="rId18"/>
    <p:sldId id="308" r:id="rId19"/>
    <p:sldId id="302" r:id="rId20"/>
    <p:sldId id="303" r:id="rId21"/>
    <p:sldId id="304" r:id="rId22"/>
    <p:sldId id="305" r:id="rId23"/>
    <p:sldId id="26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E3271-2CFB-4EA1-867A-4971BA186A6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19838CFE-888E-47EF-B49D-C8D1565053BB}">
      <dgm:prSet phldrT="[Text]"/>
      <dgm:spPr/>
      <dgm:t>
        <a:bodyPr/>
        <a:lstStyle/>
        <a:p>
          <a:r>
            <a:rPr lang="en-IN" dirty="0"/>
            <a:t>Collect historical data about price and demand across a time-period</a:t>
          </a:r>
        </a:p>
      </dgm:t>
    </dgm:pt>
    <dgm:pt modelId="{41BC36D2-23A0-492B-A018-4C6776CC3728}" type="parTrans" cxnId="{4CCB9345-925B-4346-87BB-8A0E2C17EEAF}">
      <dgm:prSet/>
      <dgm:spPr/>
      <dgm:t>
        <a:bodyPr/>
        <a:lstStyle/>
        <a:p>
          <a:endParaRPr lang="en-IN"/>
        </a:p>
      </dgm:t>
    </dgm:pt>
    <dgm:pt modelId="{C98C65AE-373E-4CC7-B5D6-60DAE36F584E}" type="sibTrans" cxnId="{4CCB9345-925B-4346-87BB-8A0E2C17EEAF}">
      <dgm:prSet/>
      <dgm:spPr/>
      <dgm:t>
        <a:bodyPr/>
        <a:lstStyle/>
        <a:p>
          <a:endParaRPr lang="en-IN"/>
        </a:p>
      </dgm:t>
    </dgm:pt>
    <dgm:pt modelId="{808598E3-04D9-4852-B39B-C893B341787E}">
      <dgm:prSet phldrT="[Text]"/>
      <dgm:spPr/>
      <dgm:t>
        <a:bodyPr/>
        <a:lstStyle/>
        <a:p>
          <a:r>
            <a:rPr lang="en-IN" dirty="0"/>
            <a:t>Develop a parametric model where demand can be expressed as a function of price</a:t>
          </a:r>
        </a:p>
      </dgm:t>
    </dgm:pt>
    <dgm:pt modelId="{515DF5A3-2F4C-4E4D-91B7-DBECAFBB7B4E}" type="parTrans" cxnId="{74C9C153-1A35-4A69-901A-81EBDBF55D04}">
      <dgm:prSet/>
      <dgm:spPr/>
      <dgm:t>
        <a:bodyPr/>
        <a:lstStyle/>
        <a:p>
          <a:endParaRPr lang="en-IN"/>
        </a:p>
      </dgm:t>
    </dgm:pt>
    <dgm:pt modelId="{D442C6AA-6274-4C20-A81B-4FC334EF9C33}" type="sibTrans" cxnId="{74C9C153-1A35-4A69-901A-81EBDBF55D04}">
      <dgm:prSet/>
      <dgm:spPr/>
      <dgm:t>
        <a:bodyPr/>
        <a:lstStyle/>
        <a:p>
          <a:endParaRPr lang="en-IN"/>
        </a:p>
      </dgm:t>
    </dgm:pt>
    <dgm:pt modelId="{50D85C1A-FD50-4C77-8401-C54A4BB11C6E}">
      <dgm:prSet phldrT="[Text]"/>
      <dgm:spPr/>
      <dgm:t>
        <a:bodyPr/>
        <a:lstStyle/>
        <a:p>
          <a:r>
            <a:rPr lang="en-IN" dirty="0"/>
            <a:t>Using the demand function, optimize a pre-decided metric like ‘overall revenue of a basket’</a:t>
          </a:r>
        </a:p>
      </dgm:t>
    </dgm:pt>
    <dgm:pt modelId="{C19EC7EA-8D72-40D0-9010-28360AF33962}" type="parTrans" cxnId="{D7D91640-A91F-4121-9670-7B653006D82A}">
      <dgm:prSet/>
      <dgm:spPr/>
      <dgm:t>
        <a:bodyPr/>
        <a:lstStyle/>
        <a:p>
          <a:endParaRPr lang="en-IN"/>
        </a:p>
      </dgm:t>
    </dgm:pt>
    <dgm:pt modelId="{450F8C1C-35D2-40B3-8807-85C00B311F4D}" type="sibTrans" cxnId="{D7D91640-A91F-4121-9670-7B653006D82A}">
      <dgm:prSet/>
      <dgm:spPr/>
      <dgm:t>
        <a:bodyPr/>
        <a:lstStyle/>
        <a:p>
          <a:endParaRPr lang="en-IN"/>
        </a:p>
      </dgm:t>
    </dgm:pt>
    <dgm:pt modelId="{4E9CAC53-DA68-49DF-97EA-36AC87FFDB22}">
      <dgm:prSet phldrT="[Text]"/>
      <dgm:spPr/>
      <dgm:t>
        <a:bodyPr/>
        <a:lstStyle/>
        <a:p>
          <a:r>
            <a:rPr lang="en-IN" dirty="0"/>
            <a:t>Apply the optimal prices obtained to set price points of items in a basket</a:t>
          </a:r>
        </a:p>
      </dgm:t>
    </dgm:pt>
    <dgm:pt modelId="{B7C3545A-4854-4107-AD55-2E3337AB54B5}" type="parTrans" cxnId="{3DBF88B1-4E54-4BF3-AB0D-AB9070DD18AE}">
      <dgm:prSet/>
      <dgm:spPr/>
      <dgm:t>
        <a:bodyPr/>
        <a:lstStyle/>
        <a:p>
          <a:endParaRPr lang="en-IN"/>
        </a:p>
      </dgm:t>
    </dgm:pt>
    <dgm:pt modelId="{7AE72CB2-E3A5-4E1E-9D27-29B3BCC05483}" type="sibTrans" cxnId="{3DBF88B1-4E54-4BF3-AB0D-AB9070DD18AE}">
      <dgm:prSet/>
      <dgm:spPr/>
      <dgm:t>
        <a:bodyPr/>
        <a:lstStyle/>
        <a:p>
          <a:endParaRPr lang="en-IN"/>
        </a:p>
      </dgm:t>
    </dgm:pt>
    <dgm:pt modelId="{4BFC07B4-BFC0-4E25-9389-FFE2DB7776DD}" type="pres">
      <dgm:prSet presAssocID="{26BE3271-2CFB-4EA1-867A-4971BA186A63}" presName="CompostProcess" presStyleCnt="0">
        <dgm:presLayoutVars>
          <dgm:dir/>
          <dgm:resizeHandles val="exact"/>
        </dgm:presLayoutVars>
      </dgm:prSet>
      <dgm:spPr/>
    </dgm:pt>
    <dgm:pt modelId="{81CDBA24-9A78-43F1-A62E-019880671748}" type="pres">
      <dgm:prSet presAssocID="{26BE3271-2CFB-4EA1-867A-4971BA186A63}" presName="arrow" presStyleLbl="bgShp" presStyleIdx="0" presStyleCnt="1"/>
      <dgm:spPr/>
    </dgm:pt>
    <dgm:pt modelId="{C6455EAE-6878-4E90-9010-0D8083A662F4}" type="pres">
      <dgm:prSet presAssocID="{26BE3271-2CFB-4EA1-867A-4971BA186A63}" presName="linearProcess" presStyleCnt="0"/>
      <dgm:spPr/>
    </dgm:pt>
    <dgm:pt modelId="{945800E4-D940-48B2-80F2-74FAF965C3B7}" type="pres">
      <dgm:prSet presAssocID="{19838CFE-888E-47EF-B49D-C8D1565053BB}" presName="textNode" presStyleLbl="node1" presStyleIdx="0" presStyleCnt="4">
        <dgm:presLayoutVars>
          <dgm:bulletEnabled val="1"/>
        </dgm:presLayoutVars>
      </dgm:prSet>
      <dgm:spPr/>
    </dgm:pt>
    <dgm:pt modelId="{32EC338E-9B1D-4C4B-95FA-5EDCF7A8F8E7}" type="pres">
      <dgm:prSet presAssocID="{C98C65AE-373E-4CC7-B5D6-60DAE36F584E}" presName="sibTrans" presStyleCnt="0"/>
      <dgm:spPr/>
    </dgm:pt>
    <dgm:pt modelId="{9E0F6D4E-8700-452D-9623-2FB235D4E531}" type="pres">
      <dgm:prSet presAssocID="{808598E3-04D9-4852-B39B-C893B341787E}" presName="textNode" presStyleLbl="node1" presStyleIdx="1" presStyleCnt="4">
        <dgm:presLayoutVars>
          <dgm:bulletEnabled val="1"/>
        </dgm:presLayoutVars>
      </dgm:prSet>
      <dgm:spPr/>
    </dgm:pt>
    <dgm:pt modelId="{BBDB19F4-36A7-48A8-B724-7D027B581FE4}" type="pres">
      <dgm:prSet presAssocID="{D442C6AA-6274-4C20-A81B-4FC334EF9C33}" presName="sibTrans" presStyleCnt="0"/>
      <dgm:spPr/>
    </dgm:pt>
    <dgm:pt modelId="{9063E0D6-45FD-435D-8791-458CD5611584}" type="pres">
      <dgm:prSet presAssocID="{50D85C1A-FD50-4C77-8401-C54A4BB11C6E}" presName="textNode" presStyleLbl="node1" presStyleIdx="2" presStyleCnt="4">
        <dgm:presLayoutVars>
          <dgm:bulletEnabled val="1"/>
        </dgm:presLayoutVars>
      </dgm:prSet>
      <dgm:spPr/>
    </dgm:pt>
    <dgm:pt modelId="{52E1C57D-1EE5-40C7-8BB5-208F61FC19E7}" type="pres">
      <dgm:prSet presAssocID="{450F8C1C-35D2-40B3-8807-85C00B311F4D}" presName="sibTrans" presStyleCnt="0"/>
      <dgm:spPr/>
    </dgm:pt>
    <dgm:pt modelId="{F25500A6-7CDE-48B4-B4E2-5D9DC75EC83E}" type="pres">
      <dgm:prSet presAssocID="{4E9CAC53-DA68-49DF-97EA-36AC87FFDB2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CA4E902-AD8D-4A37-ACFC-65528F7D022D}" type="presOf" srcId="{50D85C1A-FD50-4C77-8401-C54A4BB11C6E}" destId="{9063E0D6-45FD-435D-8791-458CD5611584}" srcOrd="0" destOrd="0" presId="urn:microsoft.com/office/officeart/2005/8/layout/hProcess9"/>
    <dgm:cxn modelId="{D7D91640-A91F-4121-9670-7B653006D82A}" srcId="{26BE3271-2CFB-4EA1-867A-4971BA186A63}" destId="{50D85C1A-FD50-4C77-8401-C54A4BB11C6E}" srcOrd="2" destOrd="0" parTransId="{C19EC7EA-8D72-40D0-9010-28360AF33962}" sibTransId="{450F8C1C-35D2-40B3-8807-85C00B311F4D}"/>
    <dgm:cxn modelId="{4CCB9345-925B-4346-87BB-8A0E2C17EEAF}" srcId="{26BE3271-2CFB-4EA1-867A-4971BA186A63}" destId="{19838CFE-888E-47EF-B49D-C8D1565053BB}" srcOrd="0" destOrd="0" parTransId="{41BC36D2-23A0-492B-A018-4C6776CC3728}" sibTransId="{C98C65AE-373E-4CC7-B5D6-60DAE36F584E}"/>
    <dgm:cxn modelId="{C1AA2A6C-1CA8-46C2-B6F6-67158A39D932}" type="presOf" srcId="{4E9CAC53-DA68-49DF-97EA-36AC87FFDB22}" destId="{F25500A6-7CDE-48B4-B4E2-5D9DC75EC83E}" srcOrd="0" destOrd="0" presId="urn:microsoft.com/office/officeart/2005/8/layout/hProcess9"/>
    <dgm:cxn modelId="{74C9C153-1A35-4A69-901A-81EBDBF55D04}" srcId="{26BE3271-2CFB-4EA1-867A-4971BA186A63}" destId="{808598E3-04D9-4852-B39B-C893B341787E}" srcOrd="1" destOrd="0" parTransId="{515DF5A3-2F4C-4E4D-91B7-DBECAFBB7B4E}" sibTransId="{D442C6AA-6274-4C20-A81B-4FC334EF9C33}"/>
    <dgm:cxn modelId="{3DBF88B1-4E54-4BF3-AB0D-AB9070DD18AE}" srcId="{26BE3271-2CFB-4EA1-867A-4971BA186A63}" destId="{4E9CAC53-DA68-49DF-97EA-36AC87FFDB22}" srcOrd="3" destOrd="0" parTransId="{B7C3545A-4854-4107-AD55-2E3337AB54B5}" sibTransId="{7AE72CB2-E3A5-4E1E-9D27-29B3BCC05483}"/>
    <dgm:cxn modelId="{2965BCB6-7813-4624-9919-D72AF59265D5}" type="presOf" srcId="{19838CFE-888E-47EF-B49D-C8D1565053BB}" destId="{945800E4-D940-48B2-80F2-74FAF965C3B7}" srcOrd="0" destOrd="0" presId="urn:microsoft.com/office/officeart/2005/8/layout/hProcess9"/>
    <dgm:cxn modelId="{BEF1C9F0-7E97-4D32-AFDD-ED3CE0D9FF3C}" type="presOf" srcId="{26BE3271-2CFB-4EA1-867A-4971BA186A63}" destId="{4BFC07B4-BFC0-4E25-9389-FFE2DB7776DD}" srcOrd="0" destOrd="0" presId="urn:microsoft.com/office/officeart/2005/8/layout/hProcess9"/>
    <dgm:cxn modelId="{C86217F7-473E-4E0D-81AC-CDE1B155646D}" type="presOf" srcId="{808598E3-04D9-4852-B39B-C893B341787E}" destId="{9E0F6D4E-8700-452D-9623-2FB235D4E531}" srcOrd="0" destOrd="0" presId="urn:microsoft.com/office/officeart/2005/8/layout/hProcess9"/>
    <dgm:cxn modelId="{3AAD0446-AB82-4099-8E9D-3E5CDF306498}" type="presParOf" srcId="{4BFC07B4-BFC0-4E25-9389-FFE2DB7776DD}" destId="{81CDBA24-9A78-43F1-A62E-019880671748}" srcOrd="0" destOrd="0" presId="urn:microsoft.com/office/officeart/2005/8/layout/hProcess9"/>
    <dgm:cxn modelId="{E4A2F9C8-F79F-45CA-B503-032828F91BE9}" type="presParOf" srcId="{4BFC07B4-BFC0-4E25-9389-FFE2DB7776DD}" destId="{C6455EAE-6878-4E90-9010-0D8083A662F4}" srcOrd="1" destOrd="0" presId="urn:microsoft.com/office/officeart/2005/8/layout/hProcess9"/>
    <dgm:cxn modelId="{7554E785-BD10-47F6-98D7-07F1E14B8855}" type="presParOf" srcId="{C6455EAE-6878-4E90-9010-0D8083A662F4}" destId="{945800E4-D940-48B2-80F2-74FAF965C3B7}" srcOrd="0" destOrd="0" presId="urn:microsoft.com/office/officeart/2005/8/layout/hProcess9"/>
    <dgm:cxn modelId="{F03D7883-BA7C-4C3C-BF63-2BE0E1E65C8C}" type="presParOf" srcId="{C6455EAE-6878-4E90-9010-0D8083A662F4}" destId="{32EC338E-9B1D-4C4B-95FA-5EDCF7A8F8E7}" srcOrd="1" destOrd="0" presId="urn:microsoft.com/office/officeart/2005/8/layout/hProcess9"/>
    <dgm:cxn modelId="{BE594753-F3DF-42D5-A38A-F24DD5F63CD3}" type="presParOf" srcId="{C6455EAE-6878-4E90-9010-0D8083A662F4}" destId="{9E0F6D4E-8700-452D-9623-2FB235D4E531}" srcOrd="2" destOrd="0" presId="urn:microsoft.com/office/officeart/2005/8/layout/hProcess9"/>
    <dgm:cxn modelId="{8C94B6E3-58A7-4EDB-BDBB-10B7BF53033D}" type="presParOf" srcId="{C6455EAE-6878-4E90-9010-0D8083A662F4}" destId="{BBDB19F4-36A7-48A8-B724-7D027B581FE4}" srcOrd="3" destOrd="0" presId="urn:microsoft.com/office/officeart/2005/8/layout/hProcess9"/>
    <dgm:cxn modelId="{3E5E5AFC-5FB2-4093-BF1A-F197C446A698}" type="presParOf" srcId="{C6455EAE-6878-4E90-9010-0D8083A662F4}" destId="{9063E0D6-45FD-435D-8791-458CD5611584}" srcOrd="4" destOrd="0" presId="urn:microsoft.com/office/officeart/2005/8/layout/hProcess9"/>
    <dgm:cxn modelId="{7FC9C130-5C72-4143-9103-10AA9AAD2D58}" type="presParOf" srcId="{C6455EAE-6878-4E90-9010-0D8083A662F4}" destId="{52E1C57D-1EE5-40C7-8BB5-208F61FC19E7}" srcOrd="5" destOrd="0" presId="urn:microsoft.com/office/officeart/2005/8/layout/hProcess9"/>
    <dgm:cxn modelId="{EC3895F0-3F18-461A-9269-5ABCEF782AEF}" type="presParOf" srcId="{C6455EAE-6878-4E90-9010-0D8083A662F4}" destId="{F25500A6-7CDE-48B4-B4E2-5D9DC75EC8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DBA24-9A78-43F1-A62E-019880671748}">
      <dsp:nvSpPr>
        <dsp:cNvPr id="0" name=""/>
        <dsp:cNvSpPr/>
      </dsp:nvSpPr>
      <dsp:spPr>
        <a:xfrm>
          <a:off x="513080" y="0"/>
          <a:ext cx="5814906" cy="469053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00E4-D940-48B2-80F2-74FAF965C3B7}">
      <dsp:nvSpPr>
        <dsp:cNvPr id="0" name=""/>
        <dsp:cNvSpPr/>
      </dsp:nvSpPr>
      <dsp:spPr>
        <a:xfrm>
          <a:off x="3423" y="1407159"/>
          <a:ext cx="1646799" cy="1876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Collect historical data about price and demand across a time-period</a:t>
          </a:r>
        </a:p>
      </dsp:txBody>
      <dsp:txXfrm>
        <a:off x="83813" y="1487549"/>
        <a:ext cx="1486019" cy="1715433"/>
      </dsp:txXfrm>
    </dsp:sp>
    <dsp:sp modelId="{9E0F6D4E-8700-452D-9623-2FB235D4E531}">
      <dsp:nvSpPr>
        <dsp:cNvPr id="0" name=""/>
        <dsp:cNvSpPr/>
      </dsp:nvSpPr>
      <dsp:spPr>
        <a:xfrm>
          <a:off x="1732563" y="1407159"/>
          <a:ext cx="1646799" cy="18762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Develop a parametric model where demand can be expressed as a function of price</a:t>
          </a:r>
        </a:p>
      </dsp:txBody>
      <dsp:txXfrm>
        <a:off x="1812953" y="1487549"/>
        <a:ext cx="1486019" cy="1715433"/>
      </dsp:txXfrm>
    </dsp:sp>
    <dsp:sp modelId="{9063E0D6-45FD-435D-8791-458CD5611584}">
      <dsp:nvSpPr>
        <dsp:cNvPr id="0" name=""/>
        <dsp:cNvSpPr/>
      </dsp:nvSpPr>
      <dsp:spPr>
        <a:xfrm>
          <a:off x="3461703" y="1407159"/>
          <a:ext cx="1646799" cy="18762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Using the demand function, optimize a pre-decided metric like ‘overall revenue of a basket’</a:t>
          </a:r>
        </a:p>
      </dsp:txBody>
      <dsp:txXfrm>
        <a:off x="3542093" y="1487549"/>
        <a:ext cx="1486019" cy="1715433"/>
      </dsp:txXfrm>
    </dsp:sp>
    <dsp:sp modelId="{F25500A6-7CDE-48B4-B4E2-5D9DC75EC83E}">
      <dsp:nvSpPr>
        <dsp:cNvPr id="0" name=""/>
        <dsp:cNvSpPr/>
      </dsp:nvSpPr>
      <dsp:spPr>
        <a:xfrm>
          <a:off x="5190843" y="1407159"/>
          <a:ext cx="1646799" cy="18762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Apply the optimal prices obtained to set price points of items in a basket</a:t>
          </a:r>
        </a:p>
      </dsp:txBody>
      <dsp:txXfrm>
        <a:off x="5271233" y="1487549"/>
        <a:ext cx="1486019" cy="171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deepakM/MAX_REVENUE_OPT_Passive_vs_Active/blob/main/Max_Rev_Passive_vs_Active_main_Real_Data.ipynb" TargetMode="External"/><Relationship Id="rId2" Type="http://schemas.openxmlformats.org/officeDocument/2006/relationships/hyperlink" Target="https://github.com/HarideepakM/MAX_REVENUE_OPT_Passive_vs_Active/blob/main/Max_Rev_Passive_vs_Active_main_Synthetic_Data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48417" y="1758189"/>
            <a:ext cx="7247166" cy="889319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dirty="0"/>
              <a:t>A Study on Machine Learning Algorithms for Dynamic Pricing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6178858" y="2929631"/>
            <a:ext cx="2137828" cy="71798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7FD6761-3FAF-40AE-BFBC-7A6F3978B90F}"/>
              </a:ext>
            </a:extLst>
          </p:cNvPr>
          <p:cNvSpPr txBox="1"/>
          <p:nvPr/>
        </p:nvSpPr>
        <p:spPr>
          <a:xfrm>
            <a:off x="5593784" y="373499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r>
              <a:rPr lang="en-IN" dirty="0" err="1"/>
              <a:t>Harideepak</a:t>
            </a:r>
            <a:r>
              <a:rPr lang="en-IN" dirty="0"/>
              <a:t> Marthati (20810029)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8125146" cy="554587"/>
          </a:xfrm>
        </p:spPr>
        <p:txBody>
          <a:bodyPr/>
          <a:lstStyle/>
          <a:p>
            <a:r>
              <a:rPr lang="en-IN" dirty="0"/>
              <a:t>The Gaussian Prior framework for Active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r>
                  <a:rPr lang="en-IN" sz="1800" dirty="0">
                    <a:latin typeface="+mn-lt"/>
                  </a:rPr>
                  <a:t>The Gaussian prior for the elasticity vector, for the active algorithm is defined as: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orderBox>
                  </m:oMath>
                </a14:m>
                <a:endParaRPr lang="en-IN" sz="1800" dirty="0">
                  <a:latin typeface="+mn-lt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is the mean vector of elasticities of the base dataset, using which we project revenues into the future; and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is the covariance matrix which can be defined as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𝑐𝐼</m:t>
                        </m:r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We now define a vector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as a vector comprising of all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equal to: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=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 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𝐵𝑎𝑠𝑒𝑙𝑖𝑛𝑒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𝑓𝑜𝑟𝑒𝑐𝑎𝑠𝑡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𝑝𝑟𝑖𝑐𝑒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𝐵𝑎𝑠𝑒𝑙𝑖𝑛𝑒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𝑓𝑜𝑟𝑒𝑐𝑎𝑠𝑡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endParaRPr lang="en-IN" sz="1800" dirty="0">
                  <a:latin typeface="+mn-lt"/>
                </a:endParaRPr>
              </a:p>
              <a:p>
                <a:r>
                  <a:rPr lang="en-IN" sz="1800" dirty="0">
                    <a:latin typeface="+mn-lt"/>
                  </a:rPr>
                  <a:t>We define another matrix as: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 </m:t>
                            </m:r>
                            <m:sSubSup>
                              <m:sSub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λ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𝐼</m:t>
                        </m:r>
                      </m:e>
                    </m:borderBox>
                  </m:oMath>
                </a14:m>
                <a:endParaRPr lang="en-IN" sz="1800" dirty="0">
                  <a:latin typeface="+mn-lt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We constantly update the mean vector and covariance matrix of the gaussian prior vector after each prediction as showcased below:</a:t>
                </a:r>
                <a:endParaRPr lang="en-IN" sz="1800" dirty="0">
                  <a:latin typeface="+mn-lt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(∈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∈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∗ 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𝑅𝑒𝑣𝑒𝑛𝑢𝑒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𝑅𝑒𝑣𝑒𝑛𝑢𝑒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𝑚𝑒𝑎𝑛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𝑜𝑓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𝑏𝑎𝑠𝑘𝑒𝑡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IN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IN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borderBox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IN" sz="14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</m:e>
                    </m:borderBox>
                  </m:oMath>
                </a14:m>
                <a:r>
                  <a:rPr lang="en-IN" sz="1400" dirty="0">
                    <a:effectLst/>
                    <a:latin typeface="+mn-lt"/>
                    <a:ea typeface="Times New Roman" panose="02020603050405020304" pitchFamily="18" charset="0"/>
                  </a:rPr>
                  <a:t> -- </a:t>
                </a:r>
                <a:r>
                  <a:rPr lang="en-IN" sz="1600" dirty="0">
                    <a:effectLst/>
                    <a:latin typeface="+mn-lt"/>
                    <a:ea typeface="Times New Roman" panose="02020603050405020304" pitchFamily="18" charset="0"/>
                  </a:rPr>
                  <a:t>This modification leads to a new Gaussian Prior: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endParaRPr lang="en-IN" sz="14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l="-487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1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Algorithm (Non-Myopic) for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r>
                  <a:rPr lang="en-IN" sz="2000" dirty="0">
                    <a:latin typeface="+mn-lt"/>
                  </a:rPr>
                  <a:t>The algorithm which depicts the active dynamic pricing model (MAX_REV_ACTIVE) is showcased below:</a:t>
                </a:r>
              </a:p>
              <a:p>
                <a:endParaRPr lang="en-US" sz="12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Choose an initial price elasticity vector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randomly where all values of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are lesser than -1.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Initialize the gaussian prior on the above elasticity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as described in Equation 2, above.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←1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𝑡𝑜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borderBox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do: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Keep sampling from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till all components of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are lesser than -1.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For each item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𝐵𝑎𝑠𝑘𝑒𝑡</m:t>
                        </m:r>
                      </m:e>
                    </m:borderBox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calculate their demand forecasts using the demand forecaster.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Solve the MAX-REV optimization problem, shown in Equation (1) -- with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𝐵𝑎𝑠𝑒𝑙𝑖𝑛𝑒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, obtained from solving the MAX-REV optimization equation, to obtain the revenue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𝑅𝑒𝑣𝑒𝑛𝑢𝑒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End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l="-626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7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Synthetic Data Generation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928441"/>
                <a:ext cx="8768137" cy="5726569"/>
              </a:xfrm>
            </p:spPr>
            <p:txBody>
              <a:bodyPr/>
              <a:lstStyle/>
              <a:p>
                <a:r>
                  <a:rPr lang="en-IN" sz="1800" dirty="0">
                    <a:latin typeface="+mn-lt"/>
                  </a:rPr>
                  <a:t>Often to test an algorithm, we need to generate Synthetic Data, which can then be input to any Dynamic Pricing model – The Synthetic price generation algorithm is showcased below:</a:t>
                </a:r>
              </a:p>
              <a:p>
                <a:endParaRPr lang="en-US" sz="12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sz="1100" b="1" dirty="0">
                    <a:latin typeface="+mn-lt"/>
                  </a:rPr>
                  <a:t>Input</a:t>
                </a:r>
                <a:r>
                  <a:rPr lang="en-US" sz="1100" dirty="0">
                    <a:latin typeface="+mn-lt"/>
                  </a:rPr>
                  <a:t>: A basket B, containing B = ‘n’ items, a small constant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&gt; 0, time period T and an</a:t>
                </a:r>
                <a:endParaRPr lang="en-IN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algorithm A (such as MAX-REV-ACTIVE or MAX-REV-PASSIVE)</a:t>
                </a:r>
                <a:endParaRPr lang="en-IN" sz="1100" dirty="0">
                  <a:latin typeface="+mn-lt"/>
                </a:endParaRPr>
              </a:p>
              <a:p>
                <a:pPr lvl="0"/>
                <a:r>
                  <a:rPr lang="en-US" sz="1100" dirty="0">
                    <a:latin typeface="+mn-lt"/>
                  </a:rPr>
                  <a:t>Choose an initial price elasticity vector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randomly where all values of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are lesser than -1 but greater than -3.</a:t>
                </a:r>
                <a:endParaRPr lang="en-IN" sz="1100" dirty="0">
                  <a:latin typeface="+mn-lt"/>
                </a:endParaRPr>
              </a:p>
              <a:p>
                <a:pPr lvl="0"/>
                <a:r>
                  <a:rPr lang="en-US" sz="1100" dirty="0">
                    <a:latin typeface="+mn-lt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+mn-lt"/>
                  </a:rPr>
                  <a:t>= 0.5,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appropriately based on the kind of shopping basket you want to create – set all values of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randomly based on some limits and also set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+mn-lt"/>
                  </a:rPr>
                  <a:t>equal to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. </a:t>
                </a:r>
                <a:r>
                  <a:rPr lang="en-US" sz="1100" i="1" dirty="0">
                    <a:latin typeface="+mn-lt"/>
                  </a:rPr>
                  <a:t>(The logic behind this is Baseline forecast can only be derived when prior demand exists and there is no prior demand before period 0)</a:t>
                </a:r>
                <a:endParaRPr lang="en-IN" sz="1100" dirty="0">
                  <a:latin typeface="+mn-lt"/>
                </a:endParaRPr>
              </a:p>
              <a:p>
                <a:pPr lvl="0"/>
                <a:r>
                  <a:rPr lang="en-US" sz="1100" dirty="0">
                    <a:latin typeface="+mn-lt"/>
                  </a:rPr>
                  <a:t>Initialize </a:t>
                </a:r>
                <a:r>
                  <a:rPr lang="en-US" sz="1100" b="1" i="1" dirty="0">
                    <a:latin typeface="+mn-lt"/>
                  </a:rPr>
                  <a:t>Baseline forecast array</a:t>
                </a:r>
                <a:r>
                  <a:rPr lang="en-US" sz="1100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+mn-lt"/>
                  </a:rPr>
                  <a:t> , </a:t>
                </a:r>
                <a:r>
                  <a:rPr lang="en-US" sz="1100" b="1" i="1" dirty="0">
                    <a:latin typeface="+mn-lt"/>
                  </a:rPr>
                  <a:t>demand array</a:t>
                </a:r>
                <a:r>
                  <a:rPr lang="en-US" sz="1100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and </a:t>
                </a:r>
                <a:r>
                  <a:rPr lang="en-US" sz="1100" b="1" i="1" dirty="0">
                    <a:latin typeface="+mn-lt"/>
                  </a:rPr>
                  <a:t>price array</a:t>
                </a:r>
                <a:r>
                  <a:rPr lang="en-US" sz="1100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.</a:t>
                </a:r>
                <a:endParaRPr lang="en-IN" sz="1100" dirty="0">
                  <a:latin typeface="+mn-lt"/>
                </a:endParaRPr>
              </a:p>
              <a:p>
                <a:pPr lvl="0"/>
                <a:r>
                  <a:rPr lang="en-US" sz="11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←1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borderBox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+mn-lt"/>
                  </a:rPr>
                  <a:t>do:</a:t>
                </a:r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Calculate the Baseline forecast for each item ‘</a:t>
                </a:r>
                <a:r>
                  <a:rPr lang="en-US" sz="1100" dirty="0" err="1">
                    <a:latin typeface="+mn-lt"/>
                  </a:rPr>
                  <a:t>i</a:t>
                </a:r>
                <a:r>
                  <a:rPr lang="en-US" sz="1100" dirty="0">
                    <a:latin typeface="+mn-lt"/>
                  </a:rPr>
                  <a:t>’ using the formula: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I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𝑑𝑒𝑚𝑎𝑛𝑑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𝑒𝑟𝑟𝑜𝑟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rderBox>
                  </m:oMath>
                </a14:m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Use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&amp;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generated by algorithm A to generate the demand vector for time period ‘t’ using the formula (Equation 9):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((</m:t>
                        </m:r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I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𝑝𝑟𝑖𝑐𝑒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𝑝𝑟𝑖𝑐𝑒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∗,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 ,  0)</m:t>
                        </m:r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. </a:t>
                </a:r>
                <a:r>
                  <a:rPr lang="en-US" sz="1100" i="1" dirty="0">
                    <a:latin typeface="+mn-lt"/>
                  </a:rPr>
                  <a:t>(In some exceptional case where the first part of the RHS term in equation 9, become less than zero – the formula takes care of the situation)</a:t>
                </a:r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Add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to the </a:t>
                </a:r>
                <a:r>
                  <a:rPr lang="en-US" sz="1100" b="1" i="1" dirty="0">
                    <a:latin typeface="+mn-lt"/>
                  </a:rPr>
                  <a:t>Baseline forecast array</a:t>
                </a:r>
                <a:r>
                  <a:rPr lang="en-US" sz="1100" dirty="0">
                    <a:latin typeface="+mn-lt"/>
                  </a:rPr>
                  <a:t>.</a:t>
                </a:r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Add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to the </a:t>
                </a:r>
                <a:r>
                  <a:rPr lang="en-US" sz="1100" b="1" i="1" dirty="0">
                    <a:latin typeface="+mn-lt"/>
                  </a:rPr>
                  <a:t>demand array</a:t>
                </a:r>
                <a:r>
                  <a:rPr lang="en-US" sz="1100" dirty="0">
                    <a:latin typeface="+mn-lt"/>
                  </a:rPr>
                  <a:t>.</a:t>
                </a:r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Add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to the </a:t>
                </a:r>
                <a:r>
                  <a:rPr lang="en-US" sz="1100" b="1" i="1" dirty="0">
                    <a:latin typeface="+mn-lt"/>
                  </a:rPr>
                  <a:t>price array</a:t>
                </a:r>
                <a:r>
                  <a:rPr lang="en-US" sz="1100" dirty="0">
                    <a:latin typeface="+mn-lt"/>
                  </a:rPr>
                  <a:t>.</a:t>
                </a:r>
                <a:endParaRPr lang="en-IN" sz="1100" dirty="0">
                  <a:latin typeface="+mn-lt"/>
                </a:endParaRPr>
              </a:p>
              <a:p>
                <a:pPr lvl="1"/>
                <a:r>
                  <a:rPr lang="en-US" sz="1100" dirty="0">
                    <a:latin typeface="+mn-lt"/>
                  </a:rPr>
                  <a:t>Observe the revenue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𝑅𝑒𝑣𝑒𝑛𝑢𝑒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100" dirty="0">
                    <a:latin typeface="+mn-lt"/>
                  </a:rPr>
                  <a:t> generated by algorithm A and store it for comparison.</a:t>
                </a:r>
                <a:endParaRPr lang="en-IN" sz="1100" dirty="0">
                  <a:latin typeface="+mn-lt"/>
                </a:endParaRPr>
              </a:p>
              <a:p>
                <a:pPr lvl="0"/>
                <a:r>
                  <a:rPr lang="en-US" sz="1100" dirty="0">
                    <a:latin typeface="+mn-lt"/>
                  </a:rPr>
                  <a:t>End</a:t>
                </a:r>
                <a:endParaRPr lang="en-IN" sz="110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928441"/>
                <a:ext cx="8768137" cy="5726569"/>
              </a:xfrm>
              <a:blipFill>
                <a:blip r:embed="rId2"/>
                <a:stretch>
                  <a:fillRect l="-487" t="-532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97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Synthetic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Initial Base Price and Demand Vectors (number of iterations – 10):</a:t>
            </a:r>
            <a:endParaRPr lang="en-IN" sz="18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7B245-0A2E-4C1B-95A0-7A13FC17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2" y="1608665"/>
            <a:ext cx="4928646" cy="462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01C53B-1661-47F2-8335-937E592DB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99" y="1608665"/>
            <a:ext cx="3677163" cy="46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Synthetic Dataset 1 </a:t>
            </a:r>
            <a:r>
              <a:rPr lang="en-IN" sz="16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Active Algorithm vs Passive Algorithm graph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3437C-6EC0-4126-9778-8712EEF4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413"/>
            <a:ext cx="9144000" cy="49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Synthetic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Initial Base Price and Demand Vectors (number of iterations – 20):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70829-A6AB-4FE0-B98F-C4DD609E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481194"/>
            <a:ext cx="4190523" cy="4714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6FA6F-0258-473C-8774-1697ED9DE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1" y="1481194"/>
            <a:ext cx="4190523" cy="47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Synthetic Dataset 2 </a:t>
            </a:r>
            <a:r>
              <a:rPr lang="en-IN" sz="16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Active Algorithm vs Passive Algorithm graph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61E46-10F3-4610-A80E-497EB351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9" y="1562925"/>
            <a:ext cx="9144000" cy="48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7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Real e-commerce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Initial Base Price and Demand Vectors (number of iterations – 15):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B165-30C1-42F6-B4DE-C60E5A3C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2" y="1456032"/>
            <a:ext cx="3915612" cy="43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3C1EE-BD4E-4843-A108-F0984A096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3" y="1456032"/>
            <a:ext cx="4190999" cy="43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– Real e-commerce Dataset </a:t>
            </a:r>
            <a:r>
              <a:rPr lang="en-IN" sz="16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Active Algorithm vs Passive Algorithm graph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2BBA-FB34-4FD5-A3A3-D942955E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5" y="1753929"/>
            <a:ext cx="8044807" cy="38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from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From the experiments shown in previous 6 slides, it is clear that the active bandit algorithm based on Thompson Sampling greatly outperforms the passive demand generation algorithm whether: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price basket is comprised of items with price points in a defined range (or)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price basket is comprised of items with varying price points (or)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price basket is taken directly from an e-commerce firm’s historical demand and price 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main reason for this is that in case of the passive demand generation algorithm, elasticities are simply forecasted using historical values using some time-series model like ARMA/ARIMA; whereas in the case of the active bandit algorithm which leverages Thompson Sampling, elasticities are computed on a continuous basis by updating the Gaussian prior (using latest forecasted optimal revenue) -- This clearly showcases the power of the active algorithm.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68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 literature on Dynamic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979249"/>
            <a:ext cx="8768137" cy="5633431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The problem of solving Dynamic Pricing (DP) under uncertain/unknown demand constraint was first tackled in the paper titled paper titled </a:t>
            </a:r>
            <a:r>
              <a:rPr lang="en-US" sz="1600" dirty="0">
                <a:latin typeface="+mn-lt"/>
                <a:hlinkClick r:id="rId2" action="ppaction://hlinksldjump"/>
              </a:rPr>
              <a:t>"A partially observed Markov decision process for dynamic pricing." by Aviv, Yossi, and Amit </a:t>
            </a:r>
            <a:r>
              <a:rPr lang="en-US" sz="1600" dirty="0" err="1">
                <a:latin typeface="+mn-lt"/>
                <a:hlinkClick r:id="rId2" action="ppaction://hlinksldjump"/>
              </a:rPr>
              <a:t>Pazgal</a:t>
            </a:r>
            <a:r>
              <a:rPr lang="en-US" sz="1600" dirty="0">
                <a:latin typeface="+mn-lt"/>
                <a:hlinkClick r:id="rId2" action="ppaction://hlinksldjump"/>
              </a:rPr>
              <a:t> (2005)</a:t>
            </a:r>
            <a:endParaRPr lang="en-US" sz="1600" dirty="0">
              <a:latin typeface="+mn-lt"/>
            </a:endParaRPr>
          </a:p>
          <a:p>
            <a:pPr lvl="1"/>
            <a:r>
              <a:rPr lang="en-US" sz="1300" b="1" dirty="0">
                <a:latin typeface="+mn-lt"/>
              </a:rPr>
              <a:t>Assumption: </a:t>
            </a:r>
            <a:r>
              <a:rPr lang="en-US" sz="1300" dirty="0">
                <a:latin typeface="+mn-lt"/>
              </a:rPr>
              <a:t>Demand Function comes from a parametric family with unknown parameters.</a:t>
            </a:r>
          </a:p>
          <a:p>
            <a:pPr lvl="1"/>
            <a:r>
              <a:rPr lang="en-US" sz="1300" dirty="0">
                <a:latin typeface="+mn-lt"/>
              </a:rPr>
              <a:t>A prior distribution is applied on the unknown parameters and posteriors are obtained through the application of Bayes theorem.</a:t>
            </a:r>
          </a:p>
          <a:p>
            <a:pPr lvl="1"/>
            <a:r>
              <a:rPr lang="en-US" sz="1300" b="1" dirty="0">
                <a:latin typeface="+mn-lt"/>
              </a:rPr>
              <a:t>Objective: </a:t>
            </a:r>
            <a:r>
              <a:rPr lang="en-US" sz="1300" dirty="0">
                <a:latin typeface="+mn-lt"/>
              </a:rPr>
              <a:t>Discounted Revenue Maximization over an infinite horizon.</a:t>
            </a:r>
          </a:p>
          <a:p>
            <a:r>
              <a:rPr lang="en-US" sz="1600" dirty="0">
                <a:latin typeface="+mn-lt"/>
              </a:rPr>
              <a:t>The first attempt at creating a non-myopic policy for dynamic pricing, when the actual demand function is unknown was explored in the paper titled </a:t>
            </a:r>
            <a:r>
              <a:rPr lang="en-US" sz="1600" dirty="0">
                <a:latin typeface="+mn-lt"/>
                <a:hlinkClick r:id="rId2" action="ppaction://hlinksldjump"/>
              </a:rPr>
              <a:t>“Dynamic Optimization and Learning: How Should a manager set Prices when the Demand Function is Unknown?” by Alexandre Xavier Carvalho and Martin </a:t>
            </a:r>
            <a:r>
              <a:rPr lang="en-US" sz="1600" dirty="0" err="1">
                <a:latin typeface="+mn-lt"/>
                <a:hlinkClick r:id="rId2" action="ppaction://hlinksldjump"/>
              </a:rPr>
              <a:t>Puterman</a:t>
            </a:r>
            <a:r>
              <a:rPr lang="en-US" sz="1600" dirty="0">
                <a:latin typeface="+mn-lt"/>
                <a:hlinkClick r:id="rId2" action="ppaction://hlinksldjump"/>
              </a:rPr>
              <a:t> (January 2005)</a:t>
            </a:r>
            <a:endParaRPr lang="en-US" sz="1600" dirty="0">
              <a:latin typeface="+mn-lt"/>
            </a:endParaRPr>
          </a:p>
          <a:p>
            <a:pPr lvl="1"/>
            <a:r>
              <a:rPr lang="en-US" sz="1300" dirty="0">
                <a:latin typeface="+mn-lt"/>
              </a:rPr>
              <a:t>They proposed a variation of the one-step lookahead policy which maximizes revenue for the next two steps, instead of the next step.</a:t>
            </a:r>
          </a:p>
          <a:p>
            <a:r>
              <a:rPr lang="en-US" sz="1600" dirty="0">
                <a:latin typeface="+mn-lt"/>
              </a:rPr>
              <a:t>An innovative exploration-exploitation approach was first crafted by </a:t>
            </a:r>
            <a:r>
              <a:rPr lang="en-US" sz="1600" dirty="0" err="1">
                <a:latin typeface="+mn-lt"/>
              </a:rPr>
              <a:t>Besbes</a:t>
            </a:r>
            <a:r>
              <a:rPr lang="en-US" sz="1600" dirty="0">
                <a:latin typeface="+mn-lt"/>
              </a:rPr>
              <a:t>, Omar, and Assaf </a:t>
            </a:r>
            <a:r>
              <a:rPr lang="en-US" sz="1600" dirty="0" err="1">
                <a:latin typeface="+mn-lt"/>
              </a:rPr>
              <a:t>Zeevi</a:t>
            </a:r>
            <a:r>
              <a:rPr lang="en-US" sz="1600" dirty="0">
                <a:latin typeface="+mn-lt"/>
              </a:rPr>
              <a:t> in their paper "Dynamic pricing without knowing the demand function: Risk bounds and near-optimal algorithms.“ (2009)</a:t>
            </a:r>
          </a:p>
          <a:p>
            <a:pPr lvl="1"/>
            <a:r>
              <a:rPr lang="en-US" sz="1300" b="1" dirty="0">
                <a:latin typeface="+mn-lt"/>
              </a:rPr>
              <a:t>Exploration: </a:t>
            </a:r>
            <a:r>
              <a:rPr lang="en-US" sz="1300" dirty="0">
                <a:latin typeface="+mn-lt"/>
              </a:rPr>
              <a:t>Many price-points were experimented with; and the demand function was estimated at these price points.</a:t>
            </a:r>
          </a:p>
          <a:p>
            <a:pPr lvl="1"/>
            <a:r>
              <a:rPr lang="en-US" sz="1300" b="1" dirty="0">
                <a:latin typeface="+mn-lt"/>
              </a:rPr>
              <a:t>Exploitation: </a:t>
            </a:r>
            <a:r>
              <a:rPr lang="en-US" sz="1300" dirty="0">
                <a:latin typeface="+mn-lt"/>
              </a:rPr>
              <a:t>optimal price point is obtained by leveraging a </a:t>
            </a:r>
            <a:r>
              <a:rPr lang="en-US" sz="1300" b="1" dirty="0">
                <a:latin typeface="+mn-lt"/>
              </a:rPr>
              <a:t>revenue maximization approach</a:t>
            </a:r>
            <a:r>
              <a:rPr lang="en-US" sz="1300" dirty="0">
                <a:latin typeface="+mn-lt"/>
              </a:rPr>
              <a:t>.</a:t>
            </a:r>
          </a:p>
          <a:p>
            <a:r>
              <a:rPr lang="en-US" sz="1600" dirty="0">
                <a:latin typeface="+mn-lt"/>
              </a:rPr>
              <a:t>In a The paper titled </a:t>
            </a:r>
            <a:r>
              <a:rPr lang="en-US" sz="1600" dirty="0">
                <a:latin typeface="+mn-lt"/>
                <a:hlinkClick r:id="rId2" action="ppaction://hlinksldjump"/>
              </a:rPr>
              <a:t>“Online Network Revenue Management using Thompson Sampling”, authored by Kris Johnson Ferreira, David </a:t>
            </a:r>
            <a:r>
              <a:rPr lang="en-US" sz="1600" dirty="0" err="1">
                <a:latin typeface="+mn-lt"/>
                <a:hlinkClick r:id="rId2" action="ppaction://hlinksldjump"/>
              </a:rPr>
              <a:t>Simchi</a:t>
            </a:r>
            <a:r>
              <a:rPr lang="en-US" sz="1600" dirty="0">
                <a:latin typeface="+mn-lt"/>
                <a:hlinkClick r:id="rId2" action="ppaction://hlinksldjump"/>
              </a:rPr>
              <a:t>-Levi and He Wang (2016)</a:t>
            </a:r>
            <a:endParaRPr lang="en-US" sz="1600" dirty="0">
              <a:latin typeface="+mn-lt"/>
            </a:endParaRPr>
          </a:p>
          <a:p>
            <a:pPr lvl="1"/>
            <a:r>
              <a:rPr lang="en-US" sz="1300" dirty="0">
                <a:latin typeface="+mn-lt"/>
              </a:rPr>
              <a:t>A Thompson-Sampling based solution to maximize revenue for multiple items in a finite horizon, given an unknown demand function and inventory constraints; was provided.</a:t>
            </a:r>
            <a:endParaRPr lang="en-IN" sz="1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IN" dirty="0">
                <a:latin typeface="+mn-lt"/>
              </a:rPr>
              <a:t>Further Investigations to this project study could include:</a:t>
            </a:r>
            <a:endParaRPr lang="en-IN" sz="2000" dirty="0">
              <a:latin typeface="+mn-lt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Finding out the use-cases where the active bandit algorithm (Thompson Sampling), underperforms compared to other datasets showcased above.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Instead of using revenue maximization as objective -- if ‘volume of sales’ is instead used as an objective function then what would be the performance of active vs passive dynamic pricing algorithms.</a:t>
            </a:r>
          </a:p>
          <a:p>
            <a:pPr lvl="1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Testing the performance of other ‘Bandit Algorithms’ compared to the ‘Passive Maximum Revenue Optimization Algorithm’.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Developing a framework for Regret Analysis, in an endeavor to better deal with modelling demand under uncertainty.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IN" sz="14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23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Aviv, Yossi and </a:t>
            </a:r>
            <a:r>
              <a:rPr lang="en-US" sz="2000" dirty="0" err="1">
                <a:latin typeface="+mn-lt"/>
              </a:rPr>
              <a:t>Pazgal</a:t>
            </a:r>
            <a:r>
              <a:rPr lang="en-US" sz="2000" dirty="0">
                <a:latin typeface="+mn-lt"/>
              </a:rPr>
              <a:t>, Amit. A partially observed </a:t>
            </a:r>
            <a:r>
              <a:rPr lang="en-US" sz="2000" dirty="0" err="1">
                <a:latin typeface="+mn-lt"/>
              </a:rPr>
              <a:t>markov</a:t>
            </a:r>
            <a:r>
              <a:rPr lang="en-US" sz="2000" dirty="0">
                <a:latin typeface="+mn-lt"/>
              </a:rPr>
              <a:t> decision process for dynamic pricing. Management Science, 51(9):1400–1416, 2005.</a:t>
            </a:r>
          </a:p>
          <a:p>
            <a:endParaRPr lang="en-US" sz="20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Alexandre X. Carvalho and Martin L.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Puterman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, (2005), Dynamic Optimization and Learning: How Should a Manager set Prices when the Demand Function is Unknown ?, No 1117, Discussion Papers, Instituto de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Pesquisa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Econômica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Aplicada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 - IPEA.</a:t>
            </a:r>
          </a:p>
          <a:p>
            <a:endParaRPr lang="en-IN" sz="1800" dirty="0">
              <a:latin typeface="+mn-lt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Ferreira, Kris Johnson,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Simchi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-Levi, David, and Wang, He. Online network revenue management using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thompson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 sampling. Harvard Business School Technology &amp; Operations Mgt. Unit Working Paper. Available at SSRN: https://ssrn.com/abstract=2588730, 2016.</a:t>
            </a:r>
          </a:p>
          <a:p>
            <a:endParaRPr lang="en-IN" sz="1800" dirty="0">
              <a:latin typeface="+mn-lt"/>
              <a:ea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Ganti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, Ravi, et al. "Thompson sampling for dynamic pricing." </a:t>
            </a:r>
            <a:r>
              <a:rPr lang="en-IN" sz="1800" dirty="0" err="1">
                <a:effectLst/>
                <a:latin typeface="+mn-lt"/>
                <a:ea typeface="Times New Roman" panose="02020603050405020304" pitchFamily="18" charset="0"/>
              </a:rPr>
              <a:t>arXiv</a:t>
            </a:r>
            <a:r>
              <a:rPr lang="en-IN" sz="1800" dirty="0">
                <a:effectLst/>
                <a:latin typeface="+mn-lt"/>
                <a:ea typeface="Times New Roman" panose="02020603050405020304" pitchFamily="18" charset="0"/>
              </a:rPr>
              <a:t> preprint arXiv:1802.03050 (2018).</a:t>
            </a:r>
          </a:p>
          <a:p>
            <a:endParaRPr lang="en-IN" sz="1800" dirty="0">
              <a:latin typeface="+mn-lt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pPr marR="255270">
              <a:tabLst>
                <a:tab pos="521335" algn="l"/>
              </a:tabLst>
            </a:pP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The GitHub links for the code developed are listed below:</a:t>
            </a:r>
            <a:endParaRPr lang="en-IN" dirty="0">
              <a:latin typeface="+mn-lt"/>
              <a:ea typeface="Times New Roman" panose="02020603050405020304" pitchFamily="18" charset="0"/>
            </a:endParaRPr>
          </a:p>
          <a:p>
            <a:pPr marR="255270" lvl="1">
              <a:tabLst>
                <a:tab pos="521335" algn="l"/>
              </a:tabLst>
            </a:pP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Revenue Optimization Passive vs Active for Synthetic Data: </a:t>
            </a:r>
            <a:r>
              <a:rPr lang="en-US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https://github.com/HarideepakM/MAX_REVENUE_OPT_Passive_vs_Active/blob/main/Max_Rev_Passive_vs_Active_main_Synthetic_Data.ipynb</a:t>
            </a:r>
            <a:endParaRPr lang="en-IN" u="sng" dirty="0">
              <a:solidFill>
                <a:srgbClr val="0000FF"/>
              </a:solidFill>
              <a:latin typeface="+mn-lt"/>
              <a:ea typeface="Times New Roman" panose="02020603050405020304" pitchFamily="18" charset="0"/>
            </a:endParaRPr>
          </a:p>
          <a:p>
            <a:pPr marR="255270" lvl="1">
              <a:tabLst>
                <a:tab pos="521335" algn="l"/>
              </a:tabLst>
            </a:pPr>
            <a:endParaRPr lang="en-IN" u="sng" dirty="0">
              <a:solidFill>
                <a:srgbClr val="0000FF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R="255270" lvl="1">
              <a:tabLst>
                <a:tab pos="521335" algn="l"/>
              </a:tabLst>
            </a:pP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Revenue Optimization Passive vs Active for Real Data: </a:t>
            </a:r>
            <a:r>
              <a:rPr lang="en-US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hlinkClick r:id="rId3"/>
              </a:rPr>
              <a:t>https://github.com/HarideepakM/MAX_REVENUE_OPT_Passive_vs_Active/blob/main/Max_Rev_Passive_vs_Active_main_Real_Data.ipynb</a:t>
            </a:r>
            <a:endParaRPr lang="en-IN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23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7D4163-849C-4EE2-B16E-92D2C9FF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09" y="1643062"/>
            <a:ext cx="66484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Modern e-commerce stores have a need to set item prices on an appropriate basis to maximize profitability and manage inventory in a better fashion.</a:t>
            </a:r>
          </a:p>
          <a:p>
            <a:r>
              <a:rPr lang="en-US" sz="2000" dirty="0">
                <a:latin typeface="+mn-lt"/>
              </a:rPr>
              <a:t>Customers who shop on e-commerce stores buy certain items together -- All items purchased by a customer constitutes a shopping basket/basket.</a:t>
            </a:r>
          </a:p>
          <a:p>
            <a:r>
              <a:rPr lang="en-US" sz="2000" dirty="0">
                <a:latin typeface="+mn-lt"/>
              </a:rPr>
              <a:t>Pricing items in a basket is very critical for e-commerce stores as it affects their day-to-day profitability.</a:t>
            </a:r>
          </a:p>
          <a:p>
            <a:r>
              <a:rPr lang="en-US" sz="2000" dirty="0">
                <a:latin typeface="+mn-lt"/>
              </a:rPr>
              <a:t>This creates a need for dynamic pricing systems, which can forecast revenues over a future time horizon.</a:t>
            </a:r>
          </a:p>
          <a:p>
            <a:r>
              <a:rPr lang="en-US" sz="2000" dirty="0">
                <a:latin typeface="+mn-lt"/>
              </a:rPr>
              <a:t>This project relates to the aspect of how machine learning algorithms can be leveraged to improve dynamic pricing systems.</a:t>
            </a:r>
          </a:p>
          <a:p>
            <a:r>
              <a:rPr lang="en-US" sz="2000" dirty="0">
                <a:latin typeface="+mn-lt"/>
              </a:rPr>
              <a:t>The specific algorithm which we will explore in detail here is a bandit algorithm which leverages Thompson Sampling to develop an effective dynamic pricing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5151-67FC-46BC-8045-AEF270E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972746" cy="554587"/>
          </a:xfrm>
        </p:spPr>
        <p:txBody>
          <a:bodyPr/>
          <a:lstStyle/>
          <a:p>
            <a:r>
              <a:rPr lang="en-IN" dirty="0"/>
              <a:t>How does a typical Dynamic Pricing System look like?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913B1A-4EB8-4462-9D0C-1F8D6C917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21610"/>
              </p:ext>
            </p:extLst>
          </p:nvPr>
        </p:nvGraphicFramePr>
        <p:xfrm>
          <a:off x="1523999" y="1396999"/>
          <a:ext cx="6841067" cy="46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09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form of a Demand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r>
                  <a:rPr lang="en-US" sz="2000" dirty="0">
                    <a:latin typeface="+mn-lt"/>
                  </a:rPr>
                  <a:t>Generally demand function is of the form shown below:</a:t>
                </a: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borderBox>
                          <m:borderBox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borderBox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𝐷𝑒𝑚𝑎𝑛𝑑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𝐵𝑎𝑠𝑒𝑙𝑖𝑛𝑒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𝐷𝑒𝑚𝑎𝑛𝑑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𝑝𝑟𝑖𝑐𝑒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𝑒𝑙𝑎𝑠𝑡𝑖𝑐𝑖𝑡𝑦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borderBox>
                      </m:e>
                    </m:borderBox>
                  </m:oMath>
                </a14:m>
                <a:endParaRPr lang="en-US" dirty="0"/>
              </a:p>
              <a:p>
                <a:pPr lvl="1"/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If there are ‘n’ items in a basket – then the abov</a:t>
                </a:r>
                <a:r>
                  <a:rPr lang="en-US" sz="18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e equation computes the demand for the item ‘</a:t>
                </a:r>
                <a:r>
                  <a:rPr lang="en-US" sz="1800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’ of the basket.</a:t>
                </a: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𝐵𝑎𝑠𝑒𝑙𝑖𝑛𝑒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𝐷𝑒𝑚𝑎𝑛𝑑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is the demand forecast for an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item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on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day 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if the price of ‘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item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on ‘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day t-1’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the price of ‘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item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on ‘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day t’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1800" dirty="0">
                    <a:latin typeface="Calibri" panose="020F0502020204030204" pitchFamily="34" charset="0"/>
                  </a:rPr>
                  <a:t>The price elasticity of item ‘</a:t>
                </a:r>
                <a:r>
                  <a:rPr lang="en-US" sz="1800" dirty="0" err="1">
                    <a:latin typeface="Calibri" panose="020F0502020204030204" pitchFamily="34" charset="0"/>
                  </a:rPr>
                  <a:t>i</a:t>
                </a:r>
                <a:r>
                  <a:rPr lang="en-US" sz="1800" dirty="0">
                    <a:latin typeface="Calibri" panose="020F0502020204030204" pitchFamily="34" charset="0"/>
                  </a:rPr>
                  <a:t>’ is defined as </a:t>
                </a:r>
                <a:r>
                  <a:rPr lang="en-US" sz="1800" i="1" dirty="0">
                    <a:latin typeface="Calibri" panose="020F0502020204030204" pitchFamily="34" charset="0"/>
                  </a:rPr>
                  <a:t>price elasticity(</a:t>
                </a:r>
                <a:r>
                  <a:rPr lang="en-US" sz="1800" i="1" dirty="0" err="1">
                    <a:latin typeface="Calibri" panose="020F0502020204030204" pitchFamily="34" charset="0"/>
                  </a:rPr>
                  <a:t>i</a:t>
                </a:r>
                <a:r>
                  <a:rPr lang="en-US" sz="1800" i="1" dirty="0">
                    <a:latin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</a:rPr>
                  <a:t> – and normally has a value &lt; -1.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&gt;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-- Then given that price elasticity is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𝐵𝑎𝑠𝑒𝑙𝑖𝑛𝑒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always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-- Then the value of price elasticity does not matter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𝐵𝑎𝑠𝑒𝑙𝑖𝑛𝑒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&lt;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dirty="0">
                    <a:latin typeface="+mn-lt"/>
                  </a:rPr>
                  <a:t> --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𝐵𝑎𝑠𝑒𝑙𝑖𝑛𝑒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always lesser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𝐷𝑒𝑚𝑎𝑛𝑑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l="-626" t="-649" b="-1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13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A9B-79E9-4D0D-8597-54D2946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021578"/>
            <a:ext cx="8768137" cy="5633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The major objectives of the project are listed below:</a:t>
            </a:r>
          </a:p>
          <a:p>
            <a:pPr lvl="1"/>
            <a:r>
              <a:rPr lang="en-US" dirty="0">
                <a:latin typeface="+mn-lt"/>
              </a:rPr>
              <a:t>Build a passive Max-Rev Optimization algorithm which uses historical forecasting techniques like ARIMA to forecast future elasticities and prices.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Build an active Max-Rev Optimization algorithm which uses Thomson Sampling to update the elasticity vector and solve for the revenue maximizing price across the shopping basket.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Perform graphical comparison of the two algorithms, to assess their performance vis-à-vis one-another.</a:t>
            </a:r>
          </a:p>
          <a:p>
            <a:pPr lvl="1"/>
            <a:endParaRPr lang="en-IN" sz="16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a Dynamic Pricing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r>
                  <a:rPr lang="en-IN" sz="2000" dirty="0">
                    <a:latin typeface="+mn-lt"/>
                  </a:rPr>
                  <a:t>To design a dynamic pricing system, three components need to be identified:</a:t>
                </a:r>
              </a:p>
              <a:p>
                <a:pPr lvl="1"/>
                <a:r>
                  <a:rPr lang="en-US" sz="1800" b="1" dirty="0">
                    <a:latin typeface="+mn-lt"/>
                  </a:rPr>
                  <a:t>Demand Modelling Component: </a:t>
                </a:r>
                <a:r>
                  <a:rPr lang="en-US" sz="1800" dirty="0">
                    <a:latin typeface="+mn-lt"/>
                  </a:rPr>
                  <a:t>A dynamic parametric model which leverages price elasticity to identify an optimal price to be set for a particular day (denoted by time period ‘t’), as illustrated before is: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𝑑𝑒𝑚𝑎𝑛𝑑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𝑝𝑟𝑖𝑐𝑒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𝐵𝑎𝑠𝑒𝑙𝑖𝑛𝑒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𝑓𝑜𝑟𝑒𝑐𝑎𝑠𝑡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∗(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∗,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orderBox>
                  </m:oMath>
                </a14:m>
                <a:endParaRPr lang="en-US" sz="1800" b="1" dirty="0">
                  <a:latin typeface="+mn-lt"/>
                </a:endParaRPr>
              </a:p>
              <a:p>
                <a:pPr lvl="2"/>
                <a:r>
                  <a:rPr lang="en-US" sz="1600" dirty="0">
                    <a:latin typeface="+mn-lt"/>
                  </a:rPr>
                  <a:t>We use the above system for calculating daily demand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𝑑𝑒𝑚𝑎𝑛𝑑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), when the optimal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𝑝𝑟𝑖𝑐𝑒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) is calculated using a revenue maximization objective.</a:t>
                </a:r>
              </a:p>
              <a:p>
                <a:pPr lvl="2"/>
                <a:r>
                  <a:rPr lang="en-US" sz="1600" dirty="0">
                    <a:latin typeface="+mn-lt"/>
                  </a:rPr>
                  <a:t>In certain special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𝑝𝑟𝑖𝑐𝑒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𝑝𝑟𝑖𝑐𝑒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;the above equation can be approximated to: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𝑑𝑒𝑚𝑎𝑛𝑑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𝐵𝑎𝑠𝑒𝑙𝑖𝑛𝑒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𝑓𝑜𝑟𝑒𝑐𝑎𝑠𝑡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𝑝𝑟𝑖𝑐𝑒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𝐵𝑎𝑠𝑒𝑙𝑖𝑛𝑒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𝑓𝑜𝑟𝑒𝑐𝑎𝑠𝑡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∗,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𝑝𝑟𝑖𝑐𝑒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))</m:t>
                            </m:r>
                          </m:e>
                        </m:eqArr>
                      </m:e>
                    </m:borderBox>
                  </m:oMath>
                </a14:m>
                <a:endParaRPr lang="en-US" sz="1600" dirty="0">
                  <a:latin typeface="+mn-lt"/>
                </a:endParaRPr>
              </a:p>
              <a:p>
                <a:pPr marL="914400" lvl="2" indent="0">
                  <a:buNone/>
                </a:pPr>
                <a:endParaRPr lang="en-US" sz="1600" dirty="0">
                  <a:latin typeface="+mn-lt"/>
                </a:endParaRPr>
              </a:p>
              <a:p>
                <a:pPr lvl="1"/>
                <a:r>
                  <a:rPr lang="en-US" sz="1800" b="1" dirty="0">
                    <a:latin typeface="+mn-lt"/>
                  </a:rPr>
                  <a:t>Baseline Forecast Component: </a:t>
                </a:r>
                <a:r>
                  <a:rPr lang="en-US" sz="1800" dirty="0">
                    <a:latin typeface="+mn-lt"/>
                  </a:rPr>
                  <a:t>A baseline forecast serves as an estimate of demand on the next day. It can be denoted by the notation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𝐵𝑎𝑠𝑒𝑙𝑖𝑛𝑒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𝑓𝑜𝑟𝑒𝑐𝑎𝑠𝑡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b="1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-- It is estimated using historical demand data, where recent historical demand data more importance than older historical demand data.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𝐵𝑎𝑠𝑒𝑙𝑖𝑛𝑒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𝐹𝑜𝑟𝑒𝑐𝑎𝑠𝑡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𝑑𝑒𝑚𝑎𝑛𝑑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l="-626" t="-649" r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3" y="202990"/>
            <a:ext cx="7447813" cy="554587"/>
          </a:xfrm>
        </p:spPr>
        <p:txBody>
          <a:bodyPr/>
          <a:lstStyle/>
          <a:p>
            <a:r>
              <a:rPr lang="en-IN" dirty="0"/>
              <a:t>Designing a Dynamic Pricing System </a:t>
            </a:r>
            <a:r>
              <a:rPr lang="en-IN" sz="1600" dirty="0"/>
              <a:t>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pPr lvl="1"/>
                <a:r>
                  <a:rPr lang="en-US" sz="1800" b="1" dirty="0">
                    <a:latin typeface="+mn-lt"/>
                  </a:rPr>
                  <a:t>Optimization Component: </a:t>
                </a:r>
                <a:r>
                  <a:rPr lang="en-US" sz="1800" dirty="0">
                    <a:latin typeface="+mn-lt"/>
                  </a:rPr>
                  <a:t>The optimization component of the demand modelling system determines the extent to which the demand modelling component can set the right prices for multiple items in a basket, on a particular day.</a:t>
                </a:r>
              </a:p>
              <a:p>
                <a:pPr lvl="2"/>
                <a:r>
                  <a:rPr lang="en-US" sz="16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𝐵𝑎𝑠𝑘𝑒𝑡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=[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,  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𝑝𝑟𝑖𝑐𝑒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, …. ,  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𝑝𝑟𝑖𝑐𝑒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sz="1600" dirty="0">
                    <a:latin typeface="+mn-lt"/>
                  </a:rPr>
                  <a:t> is the optimal price basket – then the revenue maximizing equation is as illustrated below:</a:t>
                </a:r>
              </a:p>
              <a:p>
                <a:pPr marL="914400" lvl="2" indent="0">
                  <a:buNone/>
                </a:pPr>
                <a:endParaRPr lang="en-US" sz="1600" dirty="0">
                  <a:latin typeface="+mn-lt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N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𝐵𝑎𝑠𝑘𝑒𝑡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=</m:t>
                              </m:r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func>
                                        <m:funcPr>
                                          <m:ctrlPr>
                                            <a:rPr lang="en-IN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  <m:t>arg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  <m:t>𝑚𝑎𝑥</m:t>
                                          </m:r>
                                        </m:e>
                                      </m:fun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  <m:t>𝑝𝑟𝑖𝑐𝑒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  <m:t>𝐵𝑎𝑠𝑘𝑒𝑡</m:t>
                                          </m:r>
                                        </m:sub>
                                      </m:sSub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𝐵𝑎𝑠𝑘𝑒𝑡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IN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IN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IN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𝑝𝑟𝑖𝑐𝑒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∗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𝐵𝑎𝑠𝑒𝑙𝑖𝑛𝑒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𝑓𝑜𝑟𝑒𝑐𝑎𝑠𝑡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 ∗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∗,</m:t>
                                                  </m:r>
                                                  <m:r>
                                                    <a:rPr lang="en-US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𝑝𝑟𝑖𝑐𝑒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𝑝𝑟𝑖𝑐𝑒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∗ 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𝐵𝑎𝑠𝑒𝑙𝑖𝑛𝑒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𝑓𝑜𝑟𝑒𝑐𝑎𝑠𝑡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∗,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𝑝𝑟𝑖𝑐𝑒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∗ 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𝐵𝑎𝑠𝑒𝑙𝑖𝑛𝑒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𝑓𝑜𝑟𝑒𝑐𝑎𝑠𝑡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borderBox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 marL="914400" lvl="2" indent="0">
                  <a:buNone/>
                </a:pPr>
                <a:endParaRPr lang="en-US" sz="1600" dirty="0">
                  <a:latin typeface="+mn-lt"/>
                </a:endParaRPr>
              </a:p>
              <a:p>
                <a:pPr lvl="2"/>
                <a:r>
                  <a:rPr lang="en-US" sz="1600" dirty="0">
                    <a:latin typeface="+mn-lt"/>
                  </a:rPr>
                  <a:t>It can be observed that the above equation is another form of expressing the prices of items in Basket which maximize the revenue -- where the revenue of a basket can be defined as: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𝑅𝑒𝑣𝑒𝑛𝑢𝑒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𝐵𝑎𝑠𝑘𝑒𝑡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𝑝𝑟𝑖𝑐𝑒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𝑑𝑒𝑚𝑎𝑛𝑑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borderBox>
                  </m:oMath>
                </a14:m>
                <a:endParaRPr lang="en-US" sz="1600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CC-F237-4B81-826C-7F436CC6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Passive Algorithm (Myopic) for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</p:spPr>
            <p:txBody>
              <a:bodyPr/>
              <a:lstStyle/>
              <a:p>
                <a:r>
                  <a:rPr lang="en-IN" sz="2000" dirty="0">
                    <a:latin typeface="+mn-lt"/>
                  </a:rPr>
                  <a:t>The algorithm which depicts the passive dynamic pricing model (MAX_REV_PASSIVE) is showcased below:</a:t>
                </a:r>
              </a:p>
              <a:p>
                <a:endParaRPr lang="en-US" sz="12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r>
                  <a:rPr lang="en-US" sz="1800" b="1" dirty="0">
                    <a:effectLst/>
                    <a:latin typeface="+mn-lt"/>
                    <a:ea typeface="Times New Roman" panose="02020603050405020304" pitchFamily="18" charset="0"/>
                  </a:rPr>
                  <a:t>Input</a:t>
                </a: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: A basket B, and time period T over which we intend to maximize</a:t>
                </a:r>
                <a:r>
                  <a:rPr lang="en-IN" sz="1800" dirty="0">
                    <a:latin typeface="+mn-lt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cumulative revenue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←1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𝑡𝑜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borderBox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do: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For each item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𝐵𝑎𝑠𝑘𝑒𝑡</m:t>
                        </m:r>
                      </m:e>
                    </m:borderBox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calculate their demand forecasts using the demand forecaster.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For each item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𝐵𝑎𝑠𝑘𝑒𝑡</m:t>
                        </m:r>
                      </m:e>
                    </m:borderBox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calculate their price elasticities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 using ARIMA.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742950" marR="7366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Solve the MAX-REV optimization problem, shown in Equation (1) to obtain the revenue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𝑅𝑒𝑣𝑒𝑛𝑢𝑒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.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pPr marL="342900" marR="73660" lvl="0" indent="-342900">
                  <a:buFont typeface="Symbol" panose="05050102010706020507" pitchFamily="18" charset="2"/>
                  <a:buChar char=""/>
                </a:pPr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</a:rPr>
                  <a:t>End</a:t>
                </a:r>
                <a:endParaRPr lang="en-IN" sz="1800" dirty="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56A9B-79E9-4D0D-8597-54D2946E0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021578"/>
                <a:ext cx="8768137" cy="5633431"/>
              </a:xfrm>
              <a:blipFill>
                <a:blip r:embed="rId2"/>
                <a:stretch>
                  <a:fillRect l="-626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00798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961</TotalTime>
  <Words>2256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Franklin Gothic Demi</vt:lpstr>
      <vt:lpstr>Symbol</vt:lpstr>
      <vt:lpstr>Times New Roman</vt:lpstr>
      <vt:lpstr>IITR_PPT_Template</vt:lpstr>
      <vt:lpstr>A Study on Machine Learning Algorithms for Dynamic Pricing</vt:lpstr>
      <vt:lpstr>Prior literature on Dynamic Pricing</vt:lpstr>
      <vt:lpstr>Problem Statement</vt:lpstr>
      <vt:lpstr>How does a typical Dynamic Pricing System look like?</vt:lpstr>
      <vt:lpstr>General form of a Demand Function</vt:lpstr>
      <vt:lpstr>Project Objectives</vt:lpstr>
      <vt:lpstr>Designing a Dynamic Pricing System</vt:lpstr>
      <vt:lpstr>Designing a Dynamic Pricing System (contd.)</vt:lpstr>
      <vt:lpstr>Passive Algorithm (Myopic) for DP</vt:lpstr>
      <vt:lpstr>The Gaussian Prior framework for Active Algorithm</vt:lpstr>
      <vt:lpstr>Active Algorithm (Non-Myopic) for DP</vt:lpstr>
      <vt:lpstr>Synthetic Data Generation Algorithm</vt:lpstr>
      <vt:lpstr>Results – Synthetic Dataset 1</vt:lpstr>
      <vt:lpstr>Results – Synthetic Dataset 1 (contd.)</vt:lpstr>
      <vt:lpstr>Results – Synthetic Dataset 2</vt:lpstr>
      <vt:lpstr>Results – Synthetic Dataset 2 (contd.)</vt:lpstr>
      <vt:lpstr>Results – Real e-commerce Dataset</vt:lpstr>
      <vt:lpstr>Results – Real e-commerce Dataset (contd.)</vt:lpstr>
      <vt:lpstr>Observations from Experiments</vt:lpstr>
      <vt:lpstr>Future Scope</vt:lpstr>
      <vt:lpstr>References</vt:lpstr>
      <vt:lpstr>Appendix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Hari Deepak Marthati</cp:lastModifiedBy>
  <cp:revision>147</cp:revision>
  <dcterms:created xsi:type="dcterms:W3CDTF">2015-07-18T13:17:54Z</dcterms:created>
  <dcterms:modified xsi:type="dcterms:W3CDTF">2022-04-30T05:24:50Z</dcterms:modified>
  <cp:version>v1</cp:version>
</cp:coreProperties>
</file>