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9" r:id="rId2"/>
    <p:sldId id="353" r:id="rId3"/>
    <p:sldId id="355" r:id="rId4"/>
    <p:sldId id="356" r:id="rId5"/>
    <p:sldId id="357" r:id="rId6"/>
    <p:sldId id="358" r:id="rId7"/>
    <p:sldId id="272" r:id="rId8"/>
    <p:sldId id="354" r:id="rId9"/>
    <p:sldId id="359" r:id="rId10"/>
    <p:sldId id="361" r:id="rId11"/>
    <p:sldId id="360" r:id="rId12"/>
    <p:sldId id="363" r:id="rId13"/>
    <p:sldId id="364" r:id="rId14"/>
    <p:sldId id="365" r:id="rId15"/>
    <p:sldId id="375" r:id="rId16"/>
    <p:sldId id="376" r:id="rId17"/>
    <p:sldId id="377" r:id="rId18"/>
    <p:sldId id="378" r:id="rId19"/>
    <p:sldId id="379" r:id="rId20"/>
    <p:sldId id="273" r:id="rId21"/>
    <p:sldId id="380" r:id="rId22"/>
    <p:sldId id="381" r:id="rId23"/>
    <p:sldId id="382" r:id="rId24"/>
    <p:sldId id="383" r:id="rId25"/>
    <p:sldId id="3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230"/>
    <a:srgbClr val="EB602C"/>
    <a:srgbClr val="FF9720"/>
    <a:srgbClr val="E7562B"/>
    <a:srgbClr val="FFA20D"/>
    <a:srgbClr val="F37939"/>
    <a:srgbClr val="FC8B27"/>
    <a:srgbClr val="EE713D"/>
    <a:srgbClr val="EC5E28"/>
    <a:srgbClr val="FC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AC49D-39D4-49C1-C743-17FE900CC686}" v="8" dt="2019-02-28T20:27:08.211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ceiving 1" userId="S::receiving1@allivet.com::d4558429-5fa3-4898-8bd8-7049c88ade3f" providerId="AD" clId="Web-{D260EB75-9D24-7D38-A310-C9A6438F565C}"/>
  </pc:docChgLst>
  <pc:docChgLst>
    <pc:chgData name="Sean Gallagher" userId="1783b779-ee06-4bf7-a43a-569fe24b8b13" providerId="ADAL" clId="{779F9DDF-8614-4300-881C-D6CA00A7265A}"/>
    <pc:docChg chg="modSld">
      <pc:chgData name="Sean Gallagher" userId="1783b779-ee06-4bf7-a43a-569fe24b8b13" providerId="ADAL" clId="{779F9DDF-8614-4300-881C-D6CA00A7265A}" dt="2018-11-15T14:40:14.058" v="10" actId="20577"/>
      <pc:docMkLst>
        <pc:docMk/>
      </pc:docMkLst>
      <pc:sldChg chg="modSp">
        <pc:chgData name="Sean Gallagher" userId="1783b779-ee06-4bf7-a43a-569fe24b8b13" providerId="ADAL" clId="{779F9DDF-8614-4300-881C-D6CA00A7265A}" dt="2018-11-15T14:40:14.058" v="10" actId="20577"/>
        <pc:sldMkLst>
          <pc:docMk/>
          <pc:sldMk cId="1045505019" sldId="355"/>
        </pc:sldMkLst>
        <pc:graphicFrameChg chg="modGraphic">
          <ac:chgData name="Sean Gallagher" userId="1783b779-ee06-4bf7-a43a-569fe24b8b13" providerId="ADAL" clId="{779F9DDF-8614-4300-881C-D6CA00A7265A}" dt="2018-11-15T14:40:14.058" v="10" actId="20577"/>
          <ac:graphicFrameMkLst>
            <pc:docMk/>
            <pc:sldMk cId="1045505019" sldId="355"/>
            <ac:graphicFrameMk id="14" creationId="{CC285005-78A4-4060-AF4A-A9DE7B74E9DA}"/>
          </ac:graphicFrameMkLst>
        </pc:graphicFrameChg>
      </pc:sldChg>
    </pc:docChg>
  </pc:docChgLst>
  <pc:docChgLst>
    <pc:chgData name="Daniela Reyes" userId="S::dreyes@allivet.com::93685f7f-c5fe-462d-9751-8f2fa8261c6a" providerId="AD" clId="Web-{5166FA04-D142-F5FC-705C-EB8EDFC91DC3}"/>
    <pc:docChg chg="modSld">
      <pc:chgData name="Daniela Reyes" userId="S::dreyes@allivet.com::93685f7f-c5fe-462d-9751-8f2fa8261c6a" providerId="AD" clId="Web-{5166FA04-D142-F5FC-705C-EB8EDFC91DC3}" dt="2019-05-10T20:08:49.949" v="224" actId="20577"/>
      <pc:docMkLst>
        <pc:docMk/>
      </pc:docMkLst>
      <pc:sldChg chg="modSp">
        <pc:chgData name="Daniela Reyes" userId="S::dreyes@allivet.com::93685f7f-c5fe-462d-9751-8f2fa8261c6a" providerId="AD" clId="Web-{5166FA04-D142-F5FC-705C-EB8EDFC91DC3}" dt="2019-05-10T20:03:31.426" v="78" actId="20577"/>
        <pc:sldMkLst>
          <pc:docMk/>
          <pc:sldMk cId="497326563" sldId="354"/>
        </pc:sldMkLst>
        <pc:spChg chg="mod">
          <ac:chgData name="Daniela Reyes" userId="S::dreyes@allivet.com::93685f7f-c5fe-462d-9751-8f2fa8261c6a" providerId="AD" clId="Web-{5166FA04-D142-F5FC-705C-EB8EDFC91DC3}" dt="2019-05-10T20:03:31.426" v="78" actId="20577"/>
          <ac:spMkLst>
            <pc:docMk/>
            <pc:sldMk cId="497326563" sldId="354"/>
            <ac:spMk id="8" creationId="{C43CAF36-AE49-410B-B930-07CA3CB5B809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1:41.158" v="41"/>
        <pc:sldMkLst>
          <pc:docMk/>
          <pc:sldMk cId="1045505019" sldId="355"/>
        </pc:sldMkLst>
        <pc:graphicFrameChg chg="mod modGraphic">
          <ac:chgData name="Daniela Reyes" userId="S::dreyes@allivet.com::93685f7f-c5fe-462d-9751-8f2fa8261c6a" providerId="AD" clId="Web-{5166FA04-D142-F5FC-705C-EB8EDFC91DC3}" dt="2019-05-10T20:01:41.158" v="41"/>
          <ac:graphicFrameMkLst>
            <pc:docMk/>
            <pc:sldMk cId="1045505019" sldId="355"/>
            <ac:graphicFrameMk id="14" creationId="{CC285005-78A4-4060-AF4A-A9DE7B74E9DA}"/>
          </ac:graphicFrameMkLst>
        </pc:graphicFrameChg>
      </pc:sldChg>
      <pc:sldChg chg="modSp">
        <pc:chgData name="Daniela Reyes" userId="S::dreyes@allivet.com::93685f7f-c5fe-462d-9751-8f2fa8261c6a" providerId="AD" clId="Web-{5166FA04-D142-F5FC-705C-EB8EDFC91DC3}" dt="2019-05-10T20:02:37.893" v="50" actId="20577"/>
        <pc:sldMkLst>
          <pc:docMk/>
          <pc:sldMk cId="3677727657" sldId="356"/>
        </pc:sldMkLst>
        <pc:spChg chg="mod">
          <ac:chgData name="Daniela Reyes" userId="S::dreyes@allivet.com::93685f7f-c5fe-462d-9751-8f2fa8261c6a" providerId="AD" clId="Web-{5166FA04-D142-F5FC-705C-EB8EDFC91DC3}" dt="2019-05-10T20:02:37.893" v="50" actId="20577"/>
          <ac:spMkLst>
            <pc:docMk/>
            <pc:sldMk cId="3677727657" sldId="356"/>
            <ac:spMk id="4" creationId="{A353F4AE-7EA7-4861-AEC1-CB2F7440F8FE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2:58.003" v="60" actId="20577"/>
        <pc:sldMkLst>
          <pc:docMk/>
          <pc:sldMk cId="2399767640" sldId="357"/>
        </pc:sldMkLst>
        <pc:spChg chg="mod">
          <ac:chgData name="Daniela Reyes" userId="S::dreyes@allivet.com::93685f7f-c5fe-462d-9751-8f2fa8261c6a" providerId="AD" clId="Web-{5166FA04-D142-F5FC-705C-EB8EDFC91DC3}" dt="2019-05-10T20:02:58.003" v="60" actId="20577"/>
          <ac:spMkLst>
            <pc:docMk/>
            <pc:sldMk cId="2399767640" sldId="357"/>
            <ac:spMk id="4" creationId="{A353F4AE-7EA7-4861-AEC1-CB2F7440F8FE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3:14.675" v="70" actId="20577"/>
        <pc:sldMkLst>
          <pc:docMk/>
          <pc:sldMk cId="3105413205" sldId="358"/>
        </pc:sldMkLst>
        <pc:spChg chg="mod">
          <ac:chgData name="Daniela Reyes" userId="S::dreyes@allivet.com::93685f7f-c5fe-462d-9751-8f2fa8261c6a" providerId="AD" clId="Web-{5166FA04-D142-F5FC-705C-EB8EDFC91DC3}" dt="2019-05-10T20:03:14.675" v="70" actId="20577"/>
          <ac:spMkLst>
            <pc:docMk/>
            <pc:sldMk cId="3105413205" sldId="358"/>
            <ac:spMk id="4" creationId="{A353F4AE-7EA7-4861-AEC1-CB2F7440F8FE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3:50.676" v="90" actId="20577"/>
        <pc:sldMkLst>
          <pc:docMk/>
          <pc:sldMk cId="1071710668" sldId="359"/>
        </pc:sldMkLst>
        <pc:spChg chg="mod">
          <ac:chgData name="Daniela Reyes" userId="S::dreyes@allivet.com::93685f7f-c5fe-462d-9751-8f2fa8261c6a" providerId="AD" clId="Web-{5166FA04-D142-F5FC-705C-EB8EDFC91DC3}" dt="2019-05-10T20:03:50.676" v="90" actId="20577"/>
          <ac:spMkLst>
            <pc:docMk/>
            <pc:sldMk cId="1071710668" sldId="359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4:14.739" v="106" actId="20577"/>
        <pc:sldMkLst>
          <pc:docMk/>
          <pc:sldMk cId="225719532" sldId="360"/>
        </pc:sldMkLst>
        <pc:spChg chg="mod">
          <ac:chgData name="Daniela Reyes" userId="S::dreyes@allivet.com::93685f7f-c5fe-462d-9751-8f2fa8261c6a" providerId="AD" clId="Web-{5166FA04-D142-F5FC-705C-EB8EDFC91DC3}" dt="2019-05-10T20:04:14.739" v="106" actId="20577"/>
          <ac:spMkLst>
            <pc:docMk/>
            <pc:sldMk cId="225719532" sldId="360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4:01.677" v="98" actId="20577"/>
        <pc:sldMkLst>
          <pc:docMk/>
          <pc:sldMk cId="3298566951" sldId="361"/>
        </pc:sldMkLst>
        <pc:spChg chg="mod">
          <ac:chgData name="Daniela Reyes" userId="S::dreyes@allivet.com::93685f7f-c5fe-462d-9751-8f2fa8261c6a" providerId="AD" clId="Web-{5166FA04-D142-F5FC-705C-EB8EDFC91DC3}" dt="2019-05-10T20:04:01.677" v="98" actId="20577"/>
          <ac:spMkLst>
            <pc:docMk/>
            <pc:sldMk cId="3298566951" sldId="361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4:35.349" v="114" actId="20577"/>
        <pc:sldMkLst>
          <pc:docMk/>
          <pc:sldMk cId="4086582130" sldId="363"/>
        </pc:sldMkLst>
        <pc:spChg chg="mod">
          <ac:chgData name="Daniela Reyes" userId="S::dreyes@allivet.com::93685f7f-c5fe-462d-9751-8f2fa8261c6a" providerId="AD" clId="Web-{5166FA04-D142-F5FC-705C-EB8EDFC91DC3}" dt="2019-05-10T20:04:35.349" v="114" actId="20577"/>
          <ac:spMkLst>
            <pc:docMk/>
            <pc:sldMk cId="4086582130" sldId="363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4:51.974" v="122" actId="20577"/>
        <pc:sldMkLst>
          <pc:docMk/>
          <pc:sldMk cId="3831406522" sldId="364"/>
        </pc:sldMkLst>
        <pc:spChg chg="mod">
          <ac:chgData name="Daniela Reyes" userId="S::dreyes@allivet.com::93685f7f-c5fe-462d-9751-8f2fa8261c6a" providerId="AD" clId="Web-{5166FA04-D142-F5FC-705C-EB8EDFC91DC3}" dt="2019-05-10T20:04:51.974" v="122" actId="20577"/>
          <ac:spMkLst>
            <pc:docMk/>
            <pc:sldMk cId="3831406522" sldId="364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5:00.412" v="128" actId="20577"/>
        <pc:sldMkLst>
          <pc:docMk/>
          <pc:sldMk cId="2089585385" sldId="365"/>
        </pc:sldMkLst>
        <pc:spChg chg="mod">
          <ac:chgData name="Daniela Reyes" userId="S::dreyes@allivet.com::93685f7f-c5fe-462d-9751-8f2fa8261c6a" providerId="AD" clId="Web-{5166FA04-D142-F5FC-705C-EB8EDFC91DC3}" dt="2019-05-10T20:05:00.412" v="128" actId="20577"/>
          <ac:spMkLst>
            <pc:docMk/>
            <pc:sldMk cId="2089585385" sldId="365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6:03.570" v="136" actId="20577"/>
        <pc:sldMkLst>
          <pc:docMk/>
          <pc:sldMk cId="756727332" sldId="376"/>
        </pc:sldMkLst>
        <pc:spChg chg="mod">
          <ac:chgData name="Daniela Reyes" userId="S::dreyes@allivet.com::93685f7f-c5fe-462d-9751-8f2fa8261c6a" providerId="AD" clId="Web-{5166FA04-D142-F5FC-705C-EB8EDFC91DC3}" dt="2019-05-10T20:06:03.570" v="136" actId="20577"/>
          <ac:spMkLst>
            <pc:docMk/>
            <pc:sldMk cId="756727332" sldId="376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6:34.664" v="156" actId="20577"/>
        <pc:sldMkLst>
          <pc:docMk/>
          <pc:sldMk cId="2491786461" sldId="377"/>
        </pc:sldMkLst>
        <pc:spChg chg="mod">
          <ac:chgData name="Daniela Reyes" userId="S::dreyes@allivet.com::93685f7f-c5fe-462d-9751-8f2fa8261c6a" providerId="AD" clId="Web-{5166FA04-D142-F5FC-705C-EB8EDFC91DC3}" dt="2019-05-10T20:06:34.664" v="156" actId="20577"/>
          <ac:spMkLst>
            <pc:docMk/>
            <pc:sldMk cId="2491786461" sldId="377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7:02.243" v="172" actId="20577"/>
        <pc:sldMkLst>
          <pc:docMk/>
          <pc:sldMk cId="2659211006" sldId="378"/>
        </pc:sldMkLst>
        <pc:spChg chg="mod">
          <ac:chgData name="Daniela Reyes" userId="S::dreyes@allivet.com::93685f7f-c5fe-462d-9751-8f2fa8261c6a" providerId="AD" clId="Web-{5166FA04-D142-F5FC-705C-EB8EDFC91DC3}" dt="2019-05-10T20:07:02.243" v="172" actId="20577"/>
          <ac:spMkLst>
            <pc:docMk/>
            <pc:sldMk cId="2659211006" sldId="378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7:20.134" v="182" actId="20577"/>
        <pc:sldMkLst>
          <pc:docMk/>
          <pc:sldMk cId="4109170247" sldId="379"/>
        </pc:sldMkLst>
        <pc:spChg chg="mod">
          <ac:chgData name="Daniela Reyes" userId="S::dreyes@allivet.com::93685f7f-c5fe-462d-9751-8f2fa8261c6a" providerId="AD" clId="Web-{5166FA04-D142-F5FC-705C-EB8EDFC91DC3}" dt="2019-05-10T20:07:20.134" v="182" actId="20577"/>
          <ac:spMkLst>
            <pc:docMk/>
            <pc:sldMk cId="4109170247" sldId="379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7:57.057" v="190" actId="20577"/>
        <pc:sldMkLst>
          <pc:docMk/>
          <pc:sldMk cId="562946885" sldId="380"/>
        </pc:sldMkLst>
        <pc:spChg chg="mod">
          <ac:chgData name="Daniela Reyes" userId="S::dreyes@allivet.com::93685f7f-c5fe-462d-9751-8f2fa8261c6a" providerId="AD" clId="Web-{5166FA04-D142-F5FC-705C-EB8EDFC91DC3}" dt="2019-05-10T20:07:57.057" v="190" actId="20577"/>
          <ac:spMkLst>
            <pc:docMk/>
            <pc:sldMk cId="562946885" sldId="380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8:06.901" v="197" actId="20577"/>
        <pc:sldMkLst>
          <pc:docMk/>
          <pc:sldMk cId="2909346539" sldId="381"/>
        </pc:sldMkLst>
        <pc:spChg chg="mod">
          <ac:chgData name="Daniela Reyes" userId="S::dreyes@allivet.com::93685f7f-c5fe-462d-9751-8f2fa8261c6a" providerId="AD" clId="Web-{5166FA04-D142-F5FC-705C-EB8EDFC91DC3}" dt="2019-05-10T20:08:06.901" v="197" actId="20577"/>
          <ac:spMkLst>
            <pc:docMk/>
            <pc:sldMk cId="2909346539" sldId="381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8:21.104" v="205" actId="20577"/>
        <pc:sldMkLst>
          <pc:docMk/>
          <pc:sldMk cId="1386196764" sldId="382"/>
        </pc:sldMkLst>
        <pc:spChg chg="mod">
          <ac:chgData name="Daniela Reyes" userId="S::dreyes@allivet.com::93685f7f-c5fe-462d-9751-8f2fa8261c6a" providerId="AD" clId="Web-{5166FA04-D142-F5FC-705C-EB8EDFC91DC3}" dt="2019-05-10T20:08:21.104" v="205" actId="20577"/>
          <ac:spMkLst>
            <pc:docMk/>
            <pc:sldMk cId="1386196764" sldId="382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8:36.199" v="213" actId="20577"/>
        <pc:sldMkLst>
          <pc:docMk/>
          <pc:sldMk cId="1848990459" sldId="383"/>
        </pc:sldMkLst>
        <pc:spChg chg="mod">
          <ac:chgData name="Daniela Reyes" userId="S::dreyes@allivet.com::93685f7f-c5fe-462d-9751-8f2fa8261c6a" providerId="AD" clId="Web-{5166FA04-D142-F5FC-705C-EB8EDFC91DC3}" dt="2019-05-10T20:08:36.199" v="213" actId="20577"/>
          <ac:spMkLst>
            <pc:docMk/>
            <pc:sldMk cId="1848990459" sldId="383"/>
            <ac:spMk id="9" creationId="{59A202E1-48A4-4066-AD82-25F6CC899FB8}"/>
          </ac:spMkLst>
        </pc:spChg>
      </pc:sldChg>
      <pc:sldChg chg="modSp">
        <pc:chgData name="Daniela Reyes" userId="S::dreyes@allivet.com::93685f7f-c5fe-462d-9751-8f2fa8261c6a" providerId="AD" clId="Web-{5166FA04-D142-F5FC-705C-EB8EDFC91DC3}" dt="2019-05-10T20:08:49.949" v="223" actId="20577"/>
        <pc:sldMkLst>
          <pc:docMk/>
          <pc:sldMk cId="3644852496" sldId="384"/>
        </pc:sldMkLst>
        <pc:spChg chg="mod">
          <ac:chgData name="Daniela Reyes" userId="S::dreyes@allivet.com::93685f7f-c5fe-462d-9751-8f2fa8261c6a" providerId="AD" clId="Web-{5166FA04-D142-F5FC-705C-EB8EDFC91DC3}" dt="2019-05-10T20:08:49.949" v="223" actId="20577"/>
          <ac:spMkLst>
            <pc:docMk/>
            <pc:sldMk cId="3644852496" sldId="384"/>
            <ac:spMk id="9" creationId="{59A202E1-48A4-4066-AD82-25F6CC899FB8}"/>
          </ac:spMkLst>
        </pc:spChg>
      </pc:sldChg>
    </pc:docChg>
  </pc:docChgLst>
  <pc:docChgLst>
    <pc:chgData name="Lawrencius Felix" userId="S::lfelix@allivet.com::0ff63649-d25c-414d-aca5-53e3567284b9" providerId="AD" clId="Web-{923AC49D-39D4-49C1-C743-17FE900CC686}"/>
    <pc:docChg chg="modSld">
      <pc:chgData name="Lawrencius Felix" userId="S::lfelix@allivet.com::0ff63649-d25c-414d-aca5-53e3567284b9" providerId="AD" clId="Web-{923AC49D-39D4-49C1-C743-17FE900CC686}" dt="2019-02-28T20:27:05.305" v="5"/>
      <pc:docMkLst>
        <pc:docMk/>
      </pc:docMkLst>
      <pc:sldChg chg="modSp">
        <pc:chgData name="Lawrencius Felix" userId="S::lfelix@allivet.com::0ff63649-d25c-414d-aca5-53e3567284b9" providerId="AD" clId="Web-{923AC49D-39D4-49C1-C743-17FE900CC686}" dt="2019-02-28T20:27:05.305" v="5"/>
        <pc:sldMkLst>
          <pc:docMk/>
          <pc:sldMk cId="1045505019" sldId="355"/>
        </pc:sldMkLst>
        <pc:graphicFrameChg chg="mod modGraphic">
          <ac:chgData name="Lawrencius Felix" userId="S::lfelix@allivet.com::0ff63649-d25c-414d-aca5-53e3567284b9" providerId="AD" clId="Web-{923AC49D-39D4-49C1-C743-17FE900CC686}" dt="2019-02-28T20:27:05.305" v="5"/>
          <ac:graphicFrameMkLst>
            <pc:docMk/>
            <pc:sldMk cId="1045505019" sldId="355"/>
            <ac:graphicFrameMk id="14" creationId="{CC285005-78A4-4060-AF4A-A9DE7B74E9DA}"/>
          </ac:graphicFrameMkLst>
        </pc:graphicFrameChg>
      </pc:sldChg>
    </pc:docChg>
  </pc:docChgLst>
  <pc:docChgLst>
    <pc:chgData name="Robin Mooney" userId="S::rmooney@allivet.com::0fce1be2-2e17-4a4a-98e0-2f70b89a12d2" providerId="AD" clId="Web-{27304AA1-4506-46E9-D82E-CDDD8337CE87}"/>
    <pc:docChg chg="modSld">
      <pc:chgData name="Robin Mooney" userId="S::rmooney@allivet.com::0fce1be2-2e17-4a4a-98e0-2f70b89a12d2" providerId="AD" clId="Web-{27304AA1-4506-46E9-D82E-CDDD8337CE87}" dt="2019-05-07T12:35:12.580" v="5" actId="20577"/>
      <pc:docMkLst>
        <pc:docMk/>
      </pc:docMkLst>
      <pc:sldChg chg="modSp">
        <pc:chgData name="Robin Mooney" userId="S::rmooney@allivet.com::0fce1be2-2e17-4a4a-98e0-2f70b89a12d2" providerId="AD" clId="Web-{27304AA1-4506-46E9-D82E-CDDD8337CE87}" dt="2019-05-07T12:35:12.566" v="4" actId="20577"/>
        <pc:sldMkLst>
          <pc:docMk/>
          <pc:sldMk cId="562946885" sldId="380"/>
        </pc:sldMkLst>
        <pc:spChg chg="mod">
          <ac:chgData name="Robin Mooney" userId="S::rmooney@allivet.com::0fce1be2-2e17-4a4a-98e0-2f70b89a12d2" providerId="AD" clId="Web-{27304AA1-4506-46E9-D82E-CDDD8337CE87}" dt="2019-05-07T12:35:12.566" v="4" actId="20577"/>
          <ac:spMkLst>
            <pc:docMk/>
            <pc:sldMk cId="562946885" sldId="380"/>
            <ac:spMk id="9" creationId="{59A202E1-48A4-4066-AD82-25F6CC899FB8}"/>
          </ac:spMkLst>
        </pc:spChg>
      </pc:sldChg>
    </pc:docChg>
  </pc:docChgLst>
  <pc:docChgLst>
    <pc:chgData name="Robin Mooney" userId="S::rmooney@allivet.com::0fce1be2-2e17-4a4a-98e0-2f70b89a12d2" providerId="AD" clId="Web-{41A3820E-DC33-EC48-B054-FEE246E0D678}"/>
    <pc:docChg chg="modSld">
      <pc:chgData name="Robin Mooney" userId="S::rmooney@allivet.com::0fce1be2-2e17-4a4a-98e0-2f70b89a12d2" providerId="AD" clId="Web-{41A3820E-DC33-EC48-B054-FEE246E0D678}" dt="2019-04-30T21:13:57.558" v="132" actId="20577"/>
      <pc:docMkLst>
        <pc:docMk/>
      </pc:docMkLst>
      <pc:sldChg chg="modSp">
        <pc:chgData name="Robin Mooney" userId="S::rmooney@allivet.com::0fce1be2-2e17-4a4a-98e0-2f70b89a12d2" providerId="AD" clId="Web-{41A3820E-DC33-EC48-B054-FEE246E0D678}" dt="2019-04-30T21:13:57.558" v="131" actId="20577"/>
        <pc:sldMkLst>
          <pc:docMk/>
          <pc:sldMk cId="3677727657" sldId="356"/>
        </pc:sldMkLst>
        <pc:spChg chg="mod">
          <ac:chgData name="Robin Mooney" userId="S::rmooney@allivet.com::0fce1be2-2e17-4a4a-98e0-2f70b89a12d2" providerId="AD" clId="Web-{41A3820E-DC33-EC48-B054-FEE246E0D678}" dt="2019-04-30T21:13:57.558" v="131" actId="20577"/>
          <ac:spMkLst>
            <pc:docMk/>
            <pc:sldMk cId="3677727657" sldId="356"/>
            <ac:spMk id="4" creationId="{A353F4AE-7EA7-4861-AEC1-CB2F7440F8FE}"/>
          </ac:spMkLst>
        </pc:spChg>
      </pc:sldChg>
    </pc:docChg>
  </pc:docChgLst>
  <pc:docChgLst>
    <pc:chgData name="Robin Mooney" userId="S::rmooney@allivet.com::0fce1be2-2e17-4a4a-98e0-2f70b89a12d2" providerId="AD" clId="Web-{6C116A49-F5F2-E57D-EC0C-C5EA8D70B39E}"/>
    <pc:docChg chg="modSld">
      <pc:chgData name="Robin Mooney" userId="S::rmooney@allivet.com::0fce1be2-2e17-4a4a-98e0-2f70b89a12d2" providerId="AD" clId="Web-{6C116A49-F5F2-E57D-EC0C-C5EA8D70B39E}" dt="2019-05-06T21:55:05.089" v="1590" actId="20577"/>
      <pc:docMkLst>
        <pc:docMk/>
      </pc:docMkLst>
      <pc:sldChg chg="modSp">
        <pc:chgData name="Robin Mooney" userId="S::rmooney@allivet.com::0fce1be2-2e17-4a4a-98e0-2f70b89a12d2" providerId="AD" clId="Web-{6C116A49-F5F2-E57D-EC0C-C5EA8D70B39E}" dt="2019-05-06T21:31:31.263" v="1182" actId="20577"/>
        <pc:sldMkLst>
          <pc:docMk/>
          <pc:sldMk cId="3677727657" sldId="356"/>
        </pc:sldMkLst>
        <pc:spChg chg="mod">
          <ac:chgData name="Robin Mooney" userId="S::rmooney@allivet.com::0fce1be2-2e17-4a4a-98e0-2f70b89a12d2" providerId="AD" clId="Web-{6C116A49-F5F2-E57D-EC0C-C5EA8D70B39E}" dt="2019-05-06T21:31:31.263" v="1182" actId="20577"/>
          <ac:spMkLst>
            <pc:docMk/>
            <pc:sldMk cId="3677727657" sldId="356"/>
            <ac:spMk id="4" creationId="{A353F4AE-7EA7-4861-AEC1-CB2F7440F8FE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0:58:20.618" v="633" actId="20577"/>
        <pc:sldMkLst>
          <pc:docMk/>
          <pc:sldMk cId="2399767640" sldId="357"/>
        </pc:sldMkLst>
        <pc:spChg chg="mod">
          <ac:chgData name="Robin Mooney" userId="S::rmooney@allivet.com::0fce1be2-2e17-4a4a-98e0-2f70b89a12d2" providerId="AD" clId="Web-{6C116A49-F5F2-E57D-EC0C-C5EA8D70B39E}" dt="2019-05-06T20:58:20.618" v="633" actId="20577"/>
          <ac:spMkLst>
            <pc:docMk/>
            <pc:sldMk cId="2399767640" sldId="357"/>
            <ac:spMk id="4" creationId="{A353F4AE-7EA7-4861-AEC1-CB2F7440F8FE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0:59:17.416" v="706" actId="20577"/>
        <pc:sldMkLst>
          <pc:docMk/>
          <pc:sldMk cId="3105413205" sldId="358"/>
        </pc:sldMkLst>
        <pc:spChg chg="mod">
          <ac:chgData name="Robin Mooney" userId="S::rmooney@allivet.com::0fce1be2-2e17-4a4a-98e0-2f70b89a12d2" providerId="AD" clId="Web-{6C116A49-F5F2-E57D-EC0C-C5EA8D70B39E}" dt="2019-05-06T20:59:17.416" v="706" actId="20577"/>
          <ac:spMkLst>
            <pc:docMk/>
            <pc:sldMk cId="3105413205" sldId="358"/>
            <ac:spMk id="4" creationId="{A353F4AE-7EA7-4861-AEC1-CB2F7440F8FE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00:01.213" v="717" actId="20577"/>
        <pc:sldMkLst>
          <pc:docMk/>
          <pc:sldMk cId="1071710668" sldId="359"/>
        </pc:sldMkLst>
        <pc:spChg chg="mod">
          <ac:chgData name="Robin Mooney" userId="S::rmooney@allivet.com::0fce1be2-2e17-4a4a-98e0-2f70b89a12d2" providerId="AD" clId="Web-{6C116A49-F5F2-E57D-EC0C-C5EA8D70B39E}" dt="2019-05-06T21:00:01.213" v="717" actId="20577"/>
          <ac:spMkLst>
            <pc:docMk/>
            <pc:sldMk cId="1071710668" sldId="359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46:03.662" v="1426" actId="20577"/>
        <pc:sldMkLst>
          <pc:docMk/>
          <pc:sldMk cId="3298566951" sldId="361"/>
        </pc:sldMkLst>
        <pc:spChg chg="mod">
          <ac:chgData name="Robin Mooney" userId="S::rmooney@allivet.com::0fce1be2-2e17-4a4a-98e0-2f70b89a12d2" providerId="AD" clId="Web-{6C116A49-F5F2-E57D-EC0C-C5EA8D70B39E}" dt="2019-05-06T21:46:03.662" v="1426" actId="20577"/>
          <ac:spMkLst>
            <pc:docMk/>
            <pc:sldMk cId="3298566951" sldId="361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02:48.871" v="728" actId="20577"/>
        <pc:sldMkLst>
          <pc:docMk/>
          <pc:sldMk cId="4086582130" sldId="363"/>
        </pc:sldMkLst>
        <pc:spChg chg="mod">
          <ac:chgData name="Robin Mooney" userId="S::rmooney@allivet.com::0fce1be2-2e17-4a4a-98e0-2f70b89a12d2" providerId="AD" clId="Web-{6C116A49-F5F2-E57D-EC0C-C5EA8D70B39E}" dt="2019-05-06T21:02:48.871" v="728" actId="20577"/>
          <ac:spMkLst>
            <pc:docMk/>
            <pc:sldMk cId="4086582130" sldId="363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04:22.544" v="755" actId="20577"/>
        <pc:sldMkLst>
          <pc:docMk/>
          <pc:sldMk cId="3831406522" sldId="364"/>
        </pc:sldMkLst>
        <pc:spChg chg="mod">
          <ac:chgData name="Robin Mooney" userId="S::rmooney@allivet.com::0fce1be2-2e17-4a4a-98e0-2f70b89a12d2" providerId="AD" clId="Web-{6C116A49-F5F2-E57D-EC0C-C5EA8D70B39E}" dt="2019-05-06T21:04:22.544" v="755" actId="20577"/>
          <ac:spMkLst>
            <pc:docMk/>
            <pc:sldMk cId="3831406522" sldId="364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07:01.905" v="761" actId="20577"/>
        <pc:sldMkLst>
          <pc:docMk/>
          <pc:sldMk cId="756727332" sldId="376"/>
        </pc:sldMkLst>
        <pc:spChg chg="mod">
          <ac:chgData name="Robin Mooney" userId="S::rmooney@allivet.com::0fce1be2-2e17-4a4a-98e0-2f70b89a12d2" providerId="AD" clId="Web-{6C116A49-F5F2-E57D-EC0C-C5EA8D70B39E}" dt="2019-05-06T21:07:01.905" v="761" actId="20577"/>
          <ac:spMkLst>
            <pc:docMk/>
            <pc:sldMk cId="756727332" sldId="376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07:32.030" v="789" actId="20577"/>
        <pc:sldMkLst>
          <pc:docMk/>
          <pc:sldMk cId="2491786461" sldId="377"/>
        </pc:sldMkLst>
        <pc:spChg chg="mod">
          <ac:chgData name="Robin Mooney" userId="S::rmooney@allivet.com::0fce1be2-2e17-4a4a-98e0-2f70b89a12d2" providerId="AD" clId="Web-{6C116A49-F5F2-E57D-EC0C-C5EA8D70B39E}" dt="2019-05-06T21:07:32.030" v="789" actId="20577"/>
          <ac:spMkLst>
            <pc:docMk/>
            <pc:sldMk cId="2491786461" sldId="377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08:15.505" v="826" actId="20577"/>
        <pc:sldMkLst>
          <pc:docMk/>
          <pc:sldMk cId="2659211006" sldId="378"/>
        </pc:sldMkLst>
        <pc:spChg chg="mod">
          <ac:chgData name="Robin Mooney" userId="S::rmooney@allivet.com::0fce1be2-2e17-4a4a-98e0-2f70b89a12d2" providerId="AD" clId="Web-{6C116A49-F5F2-E57D-EC0C-C5EA8D70B39E}" dt="2019-05-06T21:08:15.505" v="826" actId="20577"/>
          <ac:spMkLst>
            <pc:docMk/>
            <pc:sldMk cId="2659211006" sldId="378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09:48.141" v="904" actId="20577"/>
        <pc:sldMkLst>
          <pc:docMk/>
          <pc:sldMk cId="4109170247" sldId="379"/>
        </pc:sldMkLst>
        <pc:spChg chg="mod">
          <ac:chgData name="Robin Mooney" userId="S::rmooney@allivet.com::0fce1be2-2e17-4a4a-98e0-2f70b89a12d2" providerId="AD" clId="Web-{6C116A49-F5F2-E57D-EC0C-C5EA8D70B39E}" dt="2019-05-06T21:09:48.141" v="904" actId="20577"/>
          <ac:spMkLst>
            <pc:docMk/>
            <pc:sldMk cId="4109170247" sldId="379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10:05.500" v="917" actId="20577"/>
        <pc:sldMkLst>
          <pc:docMk/>
          <pc:sldMk cId="562946885" sldId="380"/>
        </pc:sldMkLst>
        <pc:spChg chg="mod">
          <ac:chgData name="Robin Mooney" userId="S::rmooney@allivet.com::0fce1be2-2e17-4a4a-98e0-2f70b89a12d2" providerId="AD" clId="Web-{6C116A49-F5F2-E57D-EC0C-C5EA8D70B39E}" dt="2019-05-06T21:10:05.500" v="917" actId="20577"/>
          <ac:spMkLst>
            <pc:docMk/>
            <pc:sldMk cId="562946885" sldId="380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14:20.081" v="981" actId="20577"/>
        <pc:sldMkLst>
          <pc:docMk/>
          <pc:sldMk cId="2909346539" sldId="381"/>
        </pc:sldMkLst>
        <pc:spChg chg="mod">
          <ac:chgData name="Robin Mooney" userId="S::rmooney@allivet.com::0fce1be2-2e17-4a4a-98e0-2f70b89a12d2" providerId="AD" clId="Web-{6C116A49-F5F2-E57D-EC0C-C5EA8D70B39E}" dt="2019-05-06T21:14:20.081" v="981" actId="20577"/>
          <ac:spMkLst>
            <pc:docMk/>
            <pc:sldMk cId="2909346539" sldId="381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47:57.416" v="1455" actId="20577"/>
        <pc:sldMkLst>
          <pc:docMk/>
          <pc:sldMk cId="1386196764" sldId="382"/>
        </pc:sldMkLst>
        <pc:spChg chg="mod">
          <ac:chgData name="Robin Mooney" userId="S::rmooney@allivet.com::0fce1be2-2e17-4a4a-98e0-2f70b89a12d2" providerId="AD" clId="Web-{6C116A49-F5F2-E57D-EC0C-C5EA8D70B39E}" dt="2019-05-06T21:47:57.416" v="1455" actId="20577"/>
          <ac:spMkLst>
            <pc:docMk/>
            <pc:sldMk cId="1386196764" sldId="382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51:48.743" v="1532" actId="20577"/>
        <pc:sldMkLst>
          <pc:docMk/>
          <pc:sldMk cId="1848990459" sldId="383"/>
        </pc:sldMkLst>
        <pc:spChg chg="mod">
          <ac:chgData name="Robin Mooney" userId="S::rmooney@allivet.com::0fce1be2-2e17-4a4a-98e0-2f70b89a12d2" providerId="AD" clId="Web-{6C116A49-F5F2-E57D-EC0C-C5EA8D70B39E}" dt="2019-05-06T21:51:48.743" v="1532" actId="20577"/>
          <ac:spMkLst>
            <pc:docMk/>
            <pc:sldMk cId="1848990459" sldId="383"/>
            <ac:spMk id="9" creationId="{59A202E1-48A4-4066-AD82-25F6CC899FB8}"/>
          </ac:spMkLst>
        </pc:spChg>
      </pc:sldChg>
      <pc:sldChg chg="modSp">
        <pc:chgData name="Robin Mooney" userId="S::rmooney@allivet.com::0fce1be2-2e17-4a4a-98e0-2f70b89a12d2" providerId="AD" clId="Web-{6C116A49-F5F2-E57D-EC0C-C5EA8D70B39E}" dt="2019-05-06T21:54:56.979" v="1588" actId="20577"/>
        <pc:sldMkLst>
          <pc:docMk/>
          <pc:sldMk cId="3644852496" sldId="384"/>
        </pc:sldMkLst>
        <pc:spChg chg="mod">
          <ac:chgData name="Robin Mooney" userId="S::rmooney@allivet.com::0fce1be2-2e17-4a4a-98e0-2f70b89a12d2" providerId="AD" clId="Web-{6C116A49-F5F2-E57D-EC0C-C5EA8D70B39E}" dt="2019-05-06T21:54:56.979" v="1588" actId="20577"/>
          <ac:spMkLst>
            <pc:docMk/>
            <pc:sldMk cId="3644852496" sldId="384"/>
            <ac:spMk id="9" creationId="{59A202E1-48A4-4066-AD82-25F6CC899F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Additional Information</a:t>
            </a:r>
          </a:p>
          <a:p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Standard Shipping</a:t>
            </a:r>
          </a:p>
          <a:p>
            <a:pPr marL="628650" lvl="1" indent="-171450">
              <a:buFontTx/>
              <a:buChar char="-"/>
            </a:pPr>
            <a:r>
              <a:rPr lang="en-US"/>
              <a:t>Continental US ONLY</a:t>
            </a:r>
          </a:p>
          <a:p>
            <a:pPr marL="628650" lvl="1" indent="-171450">
              <a:buFontTx/>
              <a:buChar char="-"/>
            </a:pPr>
            <a:r>
              <a:rPr lang="en-US"/>
              <a:t>Qualifying orders ONLY</a:t>
            </a:r>
          </a:p>
          <a:p>
            <a:pPr marL="628650" lvl="1" indent="-171450">
              <a:buFontTx/>
              <a:buChar char="-"/>
            </a:pPr>
            <a:r>
              <a:rPr lang="en-US"/>
              <a:t>Orders over $49</a:t>
            </a:r>
          </a:p>
          <a:p>
            <a:pPr marL="628650" lvl="1" indent="-171450">
              <a:buFontTx/>
              <a:buChar char="-"/>
            </a:pPr>
            <a:r>
              <a:rPr lang="en-US"/>
              <a:t>Not including International order or cold shipments</a:t>
            </a:r>
          </a:p>
          <a:p>
            <a:pPr marL="457200" lvl="1" indent="0">
              <a:buFontTx/>
              <a:buNone/>
            </a:pPr>
            <a:endParaRPr 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Allivet Shipping</a:t>
            </a:r>
          </a:p>
          <a:p>
            <a:pPr marL="628650" lvl="1" indent="-171450">
              <a:buFontTx/>
              <a:buChar char="-"/>
            </a:pPr>
            <a:r>
              <a:rPr lang="en-US"/>
              <a:t>Continental US ONLY</a:t>
            </a:r>
          </a:p>
          <a:p>
            <a:pPr marL="628650" lvl="1" indent="-171450">
              <a:buFontTx/>
              <a:buChar char="-"/>
            </a:pPr>
            <a:r>
              <a:rPr lang="en-US"/>
              <a:t>Flat rate </a:t>
            </a:r>
          </a:p>
          <a:p>
            <a:pPr marL="628650" lvl="1" indent="-171450">
              <a:buFontTx/>
              <a:buChar char="-"/>
            </a:pPr>
            <a:r>
              <a:rPr lang="en-US"/>
              <a:t>Orders under $49</a:t>
            </a:r>
          </a:p>
          <a:p>
            <a:pPr marL="457200" lvl="1" indent="0">
              <a:buFontTx/>
              <a:buNone/>
            </a:pPr>
            <a:endParaRPr 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Second Business Day</a:t>
            </a:r>
          </a:p>
          <a:p>
            <a:pPr marL="628650" lvl="1" indent="-171450">
              <a:buFontTx/>
              <a:buChar char="-"/>
            </a:pPr>
            <a:r>
              <a:rPr lang="en-US"/>
              <a:t>Continental US ONLY</a:t>
            </a:r>
          </a:p>
          <a:p>
            <a:pPr marL="628650" lvl="1" indent="-171450">
              <a:buFontTx/>
              <a:buChar char="-"/>
            </a:pPr>
            <a:r>
              <a:rPr lang="en-US"/>
              <a:t>Flat rate on orders under 1 pound</a:t>
            </a:r>
          </a:p>
          <a:p>
            <a:pPr marL="628650" lvl="1" indent="-171450">
              <a:buFontTx/>
              <a:buChar char="-"/>
            </a:pPr>
            <a:r>
              <a:rPr lang="en-US"/>
              <a:t>Additional $1.50 per pound over</a:t>
            </a:r>
          </a:p>
          <a:p>
            <a:pPr marL="628650" lvl="1" indent="-171450">
              <a:buFontTx/>
              <a:buChar char="-"/>
            </a:pPr>
            <a:endParaRPr 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Next Business Day</a:t>
            </a:r>
          </a:p>
          <a:p>
            <a:pPr marL="628650" lvl="1" indent="-171450">
              <a:buFontTx/>
              <a:buChar char="-"/>
            </a:pPr>
            <a:r>
              <a:rPr lang="en-US"/>
              <a:t>Continental US ONLY</a:t>
            </a:r>
          </a:p>
          <a:p>
            <a:pPr marL="628650" lvl="1" indent="-171450">
              <a:buFontTx/>
              <a:buChar char="-"/>
            </a:pPr>
            <a:r>
              <a:rPr lang="en-US"/>
              <a:t>Flat rate on orders under 2 pounds</a:t>
            </a:r>
          </a:p>
          <a:p>
            <a:pPr marL="628650" lvl="1" indent="-171450">
              <a:buFontTx/>
              <a:buChar char="-"/>
            </a:pPr>
            <a:r>
              <a:rPr lang="en-US"/>
              <a:t>Additional $2.50 per pound over</a:t>
            </a:r>
          </a:p>
          <a:p>
            <a:pPr marL="457200" lvl="1" indent="0">
              <a:buFontTx/>
              <a:buNone/>
            </a:pPr>
            <a:endParaRPr 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Cold Shipping</a:t>
            </a:r>
          </a:p>
          <a:p>
            <a:pPr marL="628650" lvl="1" indent="-171450">
              <a:buFontTx/>
              <a:buChar char="-"/>
            </a:pPr>
            <a:r>
              <a:rPr lang="en-US"/>
              <a:t>Continental US ONLY</a:t>
            </a:r>
          </a:p>
          <a:p>
            <a:pPr marL="628650" lvl="1" indent="-171450">
              <a:buFontTx/>
              <a:buChar char="-"/>
            </a:pPr>
            <a:r>
              <a:rPr lang="en-US"/>
              <a:t>Only ships Monday – Thursday</a:t>
            </a:r>
          </a:p>
          <a:p>
            <a:pPr marL="628650" lvl="1" indent="-171450">
              <a:buFontTx/>
              <a:buChar char="-"/>
            </a:pPr>
            <a:r>
              <a:rPr lang="en-US"/>
              <a:t>Automatically Next Business day order</a:t>
            </a:r>
          </a:p>
          <a:p>
            <a:pPr marL="628650" lvl="1" indent="-171450">
              <a:buFontTx/>
              <a:buChar char="-"/>
            </a:pPr>
            <a:r>
              <a:rPr lang="en-US"/>
              <a:t>Flat rate</a:t>
            </a:r>
          </a:p>
          <a:p>
            <a:pPr marL="457200" lvl="1" indent="0">
              <a:buFontTx/>
              <a:buNone/>
            </a:pPr>
            <a:endParaRPr 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Saturday Delivery</a:t>
            </a:r>
          </a:p>
          <a:p>
            <a:pPr marL="628650" lvl="1" indent="-171450">
              <a:buFontTx/>
              <a:buChar char="-"/>
            </a:pPr>
            <a:r>
              <a:rPr lang="en-US"/>
              <a:t>Flat Rate</a:t>
            </a:r>
          </a:p>
          <a:p>
            <a:pPr marL="628650" lvl="1" indent="-171450">
              <a:buFontTx/>
              <a:buChar char="-"/>
            </a:pPr>
            <a:r>
              <a:rPr lang="en-US"/>
              <a:t>Area needs to qualify for Saturday delivery</a:t>
            </a:r>
          </a:p>
          <a:p>
            <a:pPr marL="628650" lvl="1" indent="-171450">
              <a:buFontTx/>
              <a:buChar char="-"/>
            </a:pPr>
            <a:r>
              <a:rPr lang="en-US"/>
              <a:t>Has to be manually applied by agent</a:t>
            </a:r>
          </a:p>
          <a:p>
            <a:pPr marL="628650" lvl="1" indent="-171450">
              <a:buFontTx/>
              <a:buChar char="-"/>
            </a:pPr>
            <a:endParaRPr lang="en-US"/>
          </a:p>
          <a:p>
            <a:pPr marL="457200" lvl="1" indent="0">
              <a:buFontTx/>
              <a:buNone/>
            </a:pPr>
            <a:endParaRPr 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6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7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9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3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9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5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3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7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13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u="non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/>
              <a:t>Out of Stock Items</a:t>
            </a:r>
          </a:p>
          <a:p>
            <a:pPr marL="628650" lvl="1" indent="-171450">
              <a:buFontTx/>
              <a:buChar char="-"/>
            </a:pPr>
            <a:r>
              <a:rPr lang="en-US" u="none"/>
              <a:t>Clients will be notified if an item is out of stock </a:t>
            </a:r>
          </a:p>
          <a:p>
            <a:pPr marL="628650" lvl="1" indent="-171450">
              <a:buFontTx/>
              <a:buChar char="-"/>
            </a:pPr>
            <a:r>
              <a:rPr lang="en-US" u="none"/>
              <a:t>ETA will be provided to client</a:t>
            </a:r>
          </a:p>
          <a:p>
            <a:pPr marL="457200" lvl="1" indent="0">
              <a:buFontTx/>
              <a:buNone/>
            </a:pPr>
            <a:endParaRPr lang="en-US" u="non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/>
              <a:t>Expedited Orders</a:t>
            </a:r>
          </a:p>
          <a:p>
            <a:pPr marL="628650" lvl="1" indent="-171450">
              <a:buFontTx/>
              <a:buChar char="-"/>
            </a:pPr>
            <a:r>
              <a:rPr lang="en-US" u="none"/>
              <a:t>As these orders are shipped using FedEx the last truck arrives by 6pm EST</a:t>
            </a:r>
          </a:p>
          <a:p>
            <a:pPr marL="628650" lvl="1" indent="-171450">
              <a:buFontTx/>
              <a:buChar char="-"/>
            </a:pPr>
            <a:r>
              <a:rPr lang="en-US" u="none"/>
              <a:t>Orders with Issues we try to have out same day if possible</a:t>
            </a:r>
            <a:endParaRPr lang="en-US" u="sng"/>
          </a:p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u="non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/>
              <a:t>Expedited Orders</a:t>
            </a:r>
          </a:p>
          <a:p>
            <a:pPr marL="628650" lvl="1" indent="-171450">
              <a:buFontTx/>
              <a:buChar char="-"/>
            </a:pPr>
            <a:r>
              <a:rPr lang="en-US" u="none"/>
              <a:t>As these orders are shipped using FedEx the last truck arrives by 6pm EST</a:t>
            </a:r>
          </a:p>
          <a:p>
            <a:pPr marL="628650" lvl="1" indent="-171450">
              <a:buFontTx/>
              <a:buChar char="-"/>
            </a:pPr>
            <a:r>
              <a:rPr lang="en-US" u="none"/>
              <a:t>Orders with Issues we try to have out same day if possible</a:t>
            </a:r>
            <a:endParaRPr lang="en-US" u="sng"/>
          </a:p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Shipping Procedures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BB81C45-B77B-4C4F-A314-21FB69200DA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6" r="12436"/>
          <a:stretch>
            <a:fillRect/>
          </a:stretch>
        </p:blipFill>
        <p:spPr>
          <a:xfrm>
            <a:off x="0" y="-26126"/>
            <a:ext cx="4023360" cy="4745736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8" y="1721851"/>
            <a:ext cx="4023360" cy="1275906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1AF8552-F847-4C4A-AD67-FDC4ED2548B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16" y="-1"/>
            <a:ext cx="3584883" cy="4719611"/>
          </a:xfrm>
        </p:spPr>
      </p:pic>
    </p:spTree>
    <p:extLst>
      <p:ext uri="{BB962C8B-B14F-4D97-AF65-F5344CB8AC3E}">
        <p14:creationId xmlns:p14="http://schemas.microsoft.com/office/powerpoint/2010/main" val="33755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General Shipping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There are exceptions to our shipping cut off time rule.</a:t>
            </a:r>
          </a:p>
          <a:p>
            <a:pPr>
              <a:buChar char="•"/>
            </a:pPr>
            <a:r>
              <a:rPr lang="en-US" dirty="0"/>
              <a:t>Rx Orders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Any Rx order with a valid Rx prior to 2pm EST should be shipped same day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RX orders without a valid Rx have an additional 24-48 hour pharmacy processing time</a:t>
            </a:r>
            <a:endParaRPr lang="en-US" dirty="0">
              <a:cs typeface="Calibri"/>
            </a:endParaRPr>
          </a:p>
          <a:p>
            <a:pPr marL="365760" lvl="1" indent="0">
              <a:buNone/>
            </a:pPr>
            <a:endParaRPr lang="en-US"/>
          </a:p>
          <a:p>
            <a:pPr lvl="1"/>
            <a:endParaRPr lang="en-US"/>
          </a:p>
          <a:p>
            <a:pPr marL="365760" lvl="1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5198297" y="1164298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Exceptions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65ECB6-3C3C-4CAF-9C71-064C18D20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6843" y="2512674"/>
            <a:ext cx="3160644" cy="34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General Shipping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There are three exceptions to our shipping cut off time rule.</a:t>
            </a:r>
          </a:p>
          <a:p>
            <a:pPr marL="45720" indent="0" algn="ctr">
              <a:buNone/>
            </a:pPr>
            <a:r>
              <a:rPr lang="en-US" dirty="0"/>
              <a:t>Out of Stock Items</a:t>
            </a:r>
            <a:endParaRPr lang="en-US" dirty="0">
              <a:cs typeface="Calibri"/>
            </a:endParaRPr>
          </a:p>
          <a:p>
            <a:pPr marL="742950" lvl="1" indent="-285750">
              <a:buChar char="•"/>
            </a:pPr>
            <a:r>
              <a:rPr lang="en-US" dirty="0"/>
              <a:t>Clients will be notified if an item is out of stock </a:t>
            </a:r>
            <a:endParaRPr lang="en-US">
              <a:cs typeface="Calibri"/>
            </a:endParaRPr>
          </a:p>
          <a:p>
            <a:pPr marL="742950" lvl="1" indent="-285750">
              <a:buChar char="•"/>
            </a:pPr>
            <a:r>
              <a:rPr lang="en-US" dirty="0"/>
              <a:t>Order will be placed on “Ship on Hold” or “Fill on Hold” depending if it is an OTC item or an RX item</a:t>
            </a:r>
            <a:endParaRPr lang="en-US" dirty="0">
              <a:cs typeface="Calibri"/>
            </a:endParaRPr>
          </a:p>
          <a:p>
            <a:pPr marL="742950" lvl="1" indent="-285750">
              <a:buChar char="•"/>
            </a:pPr>
            <a:r>
              <a:rPr lang="en-US" dirty="0"/>
              <a:t>ETA will be provided to client</a:t>
            </a:r>
            <a:endParaRPr lang="en-US" dirty="0">
              <a:cs typeface="Calibri"/>
            </a:endParaRPr>
          </a:p>
          <a:p>
            <a:pPr marL="365760" lvl="1" indent="0">
              <a:buNone/>
            </a:pPr>
            <a:endParaRPr lang="en-US"/>
          </a:p>
          <a:p>
            <a:pPr lvl="1"/>
            <a:endParaRPr lang="en-US"/>
          </a:p>
          <a:p>
            <a:pPr marL="365760" lvl="1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5138662" y="1230868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Exceptions Cont.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815D19-B589-4013-8C9A-1F042F3414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714500"/>
            <a:ext cx="4495800" cy="41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General Shipping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 err="1"/>
              <a:t>Allivet</a:t>
            </a:r>
            <a:r>
              <a:rPr lang="en-US" dirty="0"/>
              <a:t> will encounter order delays where we have no control over the situation. These cases do not happen often, but when they do, they can be caused by the following reasons:</a:t>
            </a:r>
          </a:p>
          <a:p>
            <a:pPr>
              <a:buChar char="•"/>
            </a:pPr>
            <a:r>
              <a:rPr lang="en-US" dirty="0"/>
              <a:t>Holidays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Inclement Weather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Carrier Issues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5655497" y="1176285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Delays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0E0E01-5674-4A43-876C-C23F7C453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4106" y="2307298"/>
            <a:ext cx="3723894" cy="31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General Shipping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 algn="ctr">
              <a:buNone/>
            </a:pPr>
            <a:r>
              <a:rPr lang="en-US" dirty="0"/>
              <a:t>Holidays</a:t>
            </a:r>
          </a:p>
          <a:p>
            <a:pPr>
              <a:buChar char="•"/>
            </a:pPr>
            <a:r>
              <a:rPr lang="en-US" dirty="0"/>
              <a:t>Orders placed on Holidays will be shipped the following business day.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Orders that have already been shipped from </a:t>
            </a:r>
            <a:r>
              <a:rPr lang="en-US" dirty="0" err="1"/>
              <a:t>Allivet</a:t>
            </a:r>
            <a:r>
              <a:rPr lang="en-US" dirty="0"/>
              <a:t> and encounter a holiday during transit are expected to have an additional business day in transit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We as customer service MUST do all that we can to educate the clients and advise of possible holiday delays.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5407019" y="1230868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Delays Cont.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90906D-EF1B-40EB-8A8B-EB2928111E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7648"/>
            <a:ext cx="4495800" cy="33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General Shipping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 algn="ctr">
              <a:buNone/>
            </a:pPr>
            <a:r>
              <a:rPr lang="en-US" dirty="0"/>
              <a:t>Inclement Weather</a:t>
            </a:r>
          </a:p>
          <a:p>
            <a:pPr>
              <a:buChar char="•"/>
            </a:pPr>
            <a:r>
              <a:rPr lang="en-US" dirty="0" err="1"/>
              <a:t>Allivet</a:t>
            </a:r>
            <a:r>
              <a:rPr lang="en-US" dirty="0"/>
              <a:t> can not be held responsible for weather delays, as this is beyond our control.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We try to encourage our clients to please consider the weather conditions in their area when ordering medications. 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5407019" y="1230868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Delays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4D7702-A649-4ED1-9FED-97647A9A7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502251"/>
            <a:ext cx="4572000" cy="25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39718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Packaging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 err="1"/>
              <a:t>Allivet</a:t>
            </a:r>
            <a:r>
              <a:rPr lang="en-US" dirty="0"/>
              <a:t> has many different forms of packaging. As we have both OTC items and RX items, packaging may not always arrive the same.</a:t>
            </a:r>
          </a:p>
          <a:p>
            <a:pPr>
              <a:buChar char="•"/>
            </a:pPr>
            <a:r>
              <a:rPr lang="en-US" dirty="0"/>
              <a:t>External Packaging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Internal Packaging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Rx Packaging</a:t>
            </a:r>
            <a:endParaRPr lang="en-US" dirty="0">
              <a:cs typeface="Calibr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27FD33-F552-41CE-902C-7DDA000A3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59806"/>
            <a:ext cx="44958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2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Packaging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714500"/>
            <a:ext cx="4991101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 err="1"/>
              <a:t>Allivet</a:t>
            </a:r>
            <a:r>
              <a:rPr lang="en-US" dirty="0"/>
              <a:t> has two forms of external packaging: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Boxes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Small boxes </a:t>
            </a:r>
            <a:endParaRPr lang="en-US"/>
          </a:p>
          <a:p>
            <a:pPr lvl="1">
              <a:buChar char="•"/>
            </a:pPr>
            <a:r>
              <a:rPr lang="en-US" dirty="0"/>
              <a:t>All White</a:t>
            </a:r>
            <a:endParaRPr lang="en-US" dirty="0">
              <a:cs typeface="Calibri"/>
            </a:endParaRPr>
          </a:p>
          <a:p>
            <a:pPr lvl="2">
              <a:buChar char="•"/>
            </a:pPr>
            <a:r>
              <a:rPr lang="en-US" dirty="0"/>
              <a:t>Have </a:t>
            </a:r>
            <a:r>
              <a:rPr lang="en-US" dirty="0" err="1"/>
              <a:t>Allivet</a:t>
            </a:r>
            <a:r>
              <a:rPr lang="en-US" dirty="0"/>
              <a:t> Logo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Large boxes</a:t>
            </a:r>
            <a:endParaRPr lang="en-US" dirty="0">
              <a:cs typeface="Calibri"/>
            </a:endParaRPr>
          </a:p>
          <a:p>
            <a:pPr lvl="2">
              <a:buChar char="•"/>
            </a:pPr>
            <a:r>
              <a:rPr lang="en-US" dirty="0"/>
              <a:t>Standard brown box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Styrofoam Box</a:t>
            </a:r>
            <a:endParaRPr lang="en-US" dirty="0">
              <a:cs typeface="Calibri"/>
            </a:endParaRPr>
          </a:p>
          <a:p>
            <a:pPr lvl="2">
              <a:buChar char="•"/>
            </a:pPr>
            <a:r>
              <a:rPr lang="en-US" dirty="0"/>
              <a:t>Cold shipped items only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Padded Envelopes 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4CA1-ED2F-4570-872C-8BA8F7CFE435}"/>
              </a:ext>
            </a:extLst>
          </p:cNvPr>
          <p:cNvSpPr txBox="1"/>
          <p:nvPr/>
        </p:nvSpPr>
        <p:spPr>
          <a:xfrm>
            <a:off x="5557744" y="1200031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External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C855E7-977D-4E54-B4B7-F41C9AEB9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5100" y="204073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8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Packaging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Internal packaging typically depends on the contents of the order.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Paper to fill in empty space for added padding while in transit.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Paper bags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All white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 err="1"/>
              <a:t>Allivet</a:t>
            </a:r>
            <a:r>
              <a:rPr lang="en-US" dirty="0"/>
              <a:t> logo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Bubble wrap for sensitive items.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Non-sweat cold packs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Cold shipped items ONLY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4CA1-ED2F-4570-872C-8BA8F7CFE435}"/>
              </a:ext>
            </a:extLst>
          </p:cNvPr>
          <p:cNvSpPr txBox="1"/>
          <p:nvPr/>
        </p:nvSpPr>
        <p:spPr>
          <a:xfrm>
            <a:off x="5557744" y="1200031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Internal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C855E7-977D-4E54-B4B7-F41C9AEB9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5100" y="204073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Packaging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All prescription shipping depends on the product that is being shipped.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Not all items come in the original manufacturer’s packaging as shown on the website.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Many tablets and capsules are shipped in standard orange prescription vials.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Some prescriptions maybe shipped in a paper envelope.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All RX items include a label indicating the name of the medication and the associated pet.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4CA1-ED2F-4570-872C-8BA8F7CFE435}"/>
              </a:ext>
            </a:extLst>
          </p:cNvPr>
          <p:cNvSpPr txBox="1"/>
          <p:nvPr/>
        </p:nvSpPr>
        <p:spPr>
          <a:xfrm>
            <a:off x="5879292" y="1230868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RX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BE498-C6B1-4F53-8BE4-7C72FD6FA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19675" y="2190540"/>
            <a:ext cx="4548325" cy="31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Shipping SOP’s</a:t>
            </a:r>
          </a:p>
        </p:txBody>
      </p:sp>
    </p:spTree>
    <p:extLst>
      <p:ext uri="{BB962C8B-B14F-4D97-AF65-F5344CB8AC3E}">
        <p14:creationId xmlns:p14="http://schemas.microsoft.com/office/powerpoint/2010/main" val="13011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Escalation Path</a:t>
            </a:r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Escalations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714500"/>
            <a:ext cx="4991101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On occasion, packages can have issues upon arrival. Some of the issues you may encounter are:</a:t>
            </a:r>
          </a:p>
          <a:p>
            <a:pPr>
              <a:buChar char="•"/>
            </a:pPr>
            <a:r>
              <a:rPr lang="en-US" dirty="0"/>
              <a:t>Damaged Items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Cold Shipped Items Arriving Warm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Missing Items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Incorrectly Shipped Items  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4CA1-ED2F-4570-872C-8BA8F7CFE435}"/>
              </a:ext>
            </a:extLst>
          </p:cNvPr>
          <p:cNvSpPr txBox="1"/>
          <p:nvPr/>
        </p:nvSpPr>
        <p:spPr>
          <a:xfrm>
            <a:off x="5557744" y="1200031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26" name="Picture 2" descr="Image result for angry birds">
            <a:extLst>
              <a:ext uri="{FF2B5EF4-FFF2-40B4-BE49-F238E27FC236}">
                <a16:creationId xmlns:a16="http://schemas.microsoft.com/office/drawing/2014/main" id="{01B3E31E-993C-48BF-862C-9A6C406962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37" y="1787349"/>
            <a:ext cx="4495800" cy="42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4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Escalations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714500"/>
            <a:ext cx="4991101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Damaged goods can arrive to any client as a result of issues that occurred while in transit. When this issue does occur Allivet does all they can to reship the order to the client.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These reshipments are to be expedited as the pets need their medications ASAP!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You will need to notify the warehouse to add a little more packaging material as an extra precaution.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4CA1-ED2F-4570-872C-8BA8F7CFE435}"/>
              </a:ext>
            </a:extLst>
          </p:cNvPr>
          <p:cNvSpPr txBox="1"/>
          <p:nvPr/>
        </p:nvSpPr>
        <p:spPr>
          <a:xfrm>
            <a:off x="5211234" y="1230868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Damaged Items</a:t>
            </a:r>
          </a:p>
        </p:txBody>
      </p:sp>
      <p:pic>
        <p:nvPicPr>
          <p:cNvPr id="2050" name="Picture 2" descr="Image result for damaged">
            <a:extLst>
              <a:ext uri="{FF2B5EF4-FFF2-40B4-BE49-F238E27FC236}">
                <a16:creationId xmlns:a16="http://schemas.microsoft.com/office/drawing/2014/main" id="{6C2F8F92-AF6C-48B3-B0FF-C8CCC0D27F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76" y="1905803"/>
            <a:ext cx="3668398" cy="35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4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Escalations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4CA1-ED2F-4570-872C-8BA8F7CFE435}"/>
              </a:ext>
            </a:extLst>
          </p:cNvPr>
          <p:cNvSpPr txBox="1"/>
          <p:nvPr/>
        </p:nvSpPr>
        <p:spPr>
          <a:xfrm>
            <a:off x="4458488" y="1211913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Cold Shipped Items Arriving Warm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B1BA8F-1070-40D6-A850-4F724114F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50247"/>
            <a:ext cx="4495800" cy="319077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714500"/>
            <a:ext cx="4991101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Should a client advise their cold shipped items have arrived warm, depending on the item, they may need to speak with a pharmacist to determine the possible spoilage of the medication.</a:t>
            </a:r>
          </a:p>
          <a:p>
            <a:pPr>
              <a:buChar char="•"/>
            </a:pPr>
            <a:r>
              <a:rPr lang="en-US" dirty="0"/>
              <a:t>Cold ship items, including re-ships, can only be shipped Monday through Thursday.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>
                <a:cs typeface="Calibri"/>
              </a:rPr>
              <a:t>Customer's must be advised of this policy</a:t>
            </a:r>
          </a:p>
          <a:p>
            <a:pPr>
              <a:buChar char="•"/>
            </a:pPr>
            <a:r>
              <a:rPr lang="en-US" dirty="0"/>
              <a:t>Warehouse should be notified and will be required to add two more cold packs as an  extra precaution.</a:t>
            </a:r>
            <a:endParaRPr lang="en-US" dirty="0">
              <a:cs typeface="Calibri"/>
            </a:endParaRPr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Escalations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4CA1-ED2F-4570-872C-8BA8F7CFE435}"/>
              </a:ext>
            </a:extLst>
          </p:cNvPr>
          <p:cNvSpPr txBox="1"/>
          <p:nvPr/>
        </p:nvSpPr>
        <p:spPr>
          <a:xfrm>
            <a:off x="5324762" y="1211961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Missing Items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714500"/>
            <a:ext cx="4991101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In the case a client calls advising they are missing a purchased item from their package, </a:t>
            </a:r>
            <a:r>
              <a:rPr lang="en-US" dirty="0" err="1"/>
              <a:t>Allivet</a:t>
            </a:r>
            <a:r>
              <a:rPr lang="en-US" dirty="0"/>
              <a:t> will issue an immediate reshipment.</a:t>
            </a:r>
          </a:p>
          <a:p>
            <a:pPr>
              <a:buChar char="•"/>
            </a:pPr>
            <a:r>
              <a:rPr lang="en-US" dirty="0"/>
              <a:t>Only the exact item/quantity that was ordered will be reshipped.  NOT THE ENTIRE ORDER.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Notify the warehouse of the reshipment due to an item not being packaged.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Reshipments should always be expedited.</a:t>
            </a:r>
            <a:endParaRPr lang="en-US" dirty="0">
              <a:cs typeface="Calibri"/>
            </a:endParaRPr>
          </a:p>
          <a:p>
            <a:endParaRPr lang="en-US"/>
          </a:p>
          <a:p>
            <a:pPr marL="45720" indent="0">
              <a:buNone/>
            </a:pPr>
            <a:endParaRPr lang="en-US"/>
          </a:p>
        </p:txBody>
      </p:sp>
      <p:pic>
        <p:nvPicPr>
          <p:cNvPr id="3074" name="Picture 2" descr="Image result for missing item">
            <a:extLst>
              <a:ext uri="{FF2B5EF4-FFF2-40B4-BE49-F238E27FC236}">
                <a16:creationId xmlns:a16="http://schemas.microsoft.com/office/drawing/2014/main" id="{3839FBE8-76C9-4081-A035-540486D4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2" y="1900565"/>
            <a:ext cx="3641558" cy="3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9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Escalations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4CA1-ED2F-4570-872C-8BA8F7CFE435}"/>
              </a:ext>
            </a:extLst>
          </p:cNvPr>
          <p:cNvSpPr txBox="1"/>
          <p:nvPr/>
        </p:nvSpPr>
        <p:spPr>
          <a:xfrm>
            <a:off x="4733998" y="1194986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Incorrectly Shipped Items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714500"/>
            <a:ext cx="4991101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In the case that </a:t>
            </a:r>
            <a:r>
              <a:rPr lang="en-US" dirty="0" err="1"/>
              <a:t>Allivet</a:t>
            </a:r>
            <a:r>
              <a:rPr lang="en-US" dirty="0"/>
              <a:t> has shipped the incorrect item, a reshipment will need to be created with expedited shipping.</a:t>
            </a:r>
          </a:p>
          <a:p>
            <a:pPr>
              <a:buChar char="•"/>
            </a:pPr>
            <a:r>
              <a:rPr lang="en-US" dirty="0"/>
              <a:t>All incorrectly shipped items will need to be issued a Return Shipping Label (RSL)	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EXCEPTION: if the item has been opened or used we do not need to send a RSL</a:t>
            </a:r>
            <a:endParaRPr lang="en-US" dirty="0">
              <a:cs typeface="Calibri"/>
            </a:endParaRPr>
          </a:p>
          <a:p>
            <a:pPr lvl="2">
              <a:buChar char="•"/>
            </a:pPr>
            <a:r>
              <a:rPr lang="en-US" dirty="0"/>
              <a:t>Opened or used incorrect item(s) may tossed or donated.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We will need to notify the warehouse of what item was shipped vs what needed to have been shipped</a:t>
            </a:r>
            <a:endParaRPr lang="en-US" dirty="0">
              <a:cs typeface="Calibri"/>
            </a:endParaRPr>
          </a:p>
          <a:p>
            <a:pPr marL="45720" indent="0">
              <a:buNone/>
            </a:pPr>
            <a:endParaRPr lang="en-US"/>
          </a:p>
        </p:txBody>
      </p:sp>
      <p:pic>
        <p:nvPicPr>
          <p:cNvPr id="3074" name="Picture 2" descr="Image result for missing item">
            <a:extLst>
              <a:ext uri="{FF2B5EF4-FFF2-40B4-BE49-F238E27FC236}">
                <a16:creationId xmlns:a16="http://schemas.microsoft.com/office/drawing/2014/main" id="{3839FBE8-76C9-4081-A035-540486D42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2" y="1900565"/>
            <a:ext cx="3641558" cy="3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Shipping SOP’s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C285005-78A4-4060-AF4A-A9DE7B74E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531453"/>
              </p:ext>
            </p:extLst>
          </p:nvPr>
        </p:nvGraphicFramePr>
        <p:xfrm>
          <a:off x="1524000" y="2464998"/>
          <a:ext cx="9144000" cy="2865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702917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371877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4745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Shipping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Time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5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Shipping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to 10 Business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 Shipping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81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Allivet</a:t>
                      </a:r>
                      <a:r>
                        <a:rPr lang="en-US" dirty="0"/>
                        <a:t> Shipping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to 7 Business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06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Business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Business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3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Business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Business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22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Shipping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Business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11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 DELIVERY MAY VARY BY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6488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4451231" y="1165490"/>
            <a:ext cx="37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Shipping Methods &amp; Time Frames</a:t>
            </a:r>
          </a:p>
        </p:txBody>
      </p:sp>
    </p:spTree>
    <p:extLst>
      <p:ext uri="{BB962C8B-B14F-4D97-AF65-F5344CB8AC3E}">
        <p14:creationId xmlns:p14="http://schemas.microsoft.com/office/powerpoint/2010/main" val="104550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Shipping SOP’s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4AE-7EA7-4861-AEC1-CB2F7440F8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har char="•"/>
            </a:pPr>
            <a:r>
              <a:rPr lang="en-US" dirty="0"/>
              <a:t>All orders over two pounds will automatically be shipped Federal Express Ground.</a:t>
            </a:r>
          </a:p>
          <a:p>
            <a:pPr>
              <a:buChar char="•"/>
            </a:pPr>
            <a:r>
              <a:rPr lang="en-US" dirty="0">
                <a:cs typeface="Calibri"/>
              </a:rPr>
              <a:t>FedEx does not deliver to PO Boxes.  Ensure that an actual physical address is added to the account for delivery</a:t>
            </a:r>
          </a:p>
          <a:p>
            <a:pPr>
              <a:buChar char="•"/>
            </a:pPr>
            <a:r>
              <a:rPr lang="en-US" dirty="0">
                <a:cs typeface="Calibri"/>
              </a:rPr>
              <a:t>Even if the customer selects next day or second business day shipping, orders over two pounds being shipped to Florida addresses will also automatically go FedEx  Ground.  </a:t>
            </a:r>
          </a:p>
          <a:p>
            <a:pPr lvl="1">
              <a:buChar char="•"/>
            </a:pPr>
            <a:r>
              <a:rPr lang="en-US" dirty="0">
                <a:cs typeface="Calibri"/>
              </a:rPr>
              <a:t>Should a customer require a faster shipping method to Florida, reach out to supervisor to alert warehouse.</a:t>
            </a:r>
          </a:p>
          <a:p>
            <a:pPr marL="708660" lvl="1" indent="-342900"/>
            <a:endParaRPr lang="en-US" dirty="0">
              <a:cs typeface="Calibri"/>
            </a:endParaRPr>
          </a:p>
          <a:p>
            <a:pPr marL="708660" lvl="1" indent="-342900"/>
            <a:endParaRPr lang="en-US" dirty="0">
              <a:cs typeface="Calibri"/>
            </a:endParaRPr>
          </a:p>
          <a:p>
            <a:pPr marL="45720" indent="0">
              <a:buNone/>
            </a:pPr>
            <a:endParaRPr lang="en-US" dirty="0">
              <a:cs typeface="Calibri"/>
            </a:endParaRPr>
          </a:p>
          <a:p>
            <a:pPr marL="388620" indent="-342900">
              <a:buChar char="•"/>
            </a:pPr>
            <a:endParaRPr lang="en-US" dirty="0">
              <a:cs typeface="Calibri"/>
            </a:endParaRPr>
          </a:p>
          <a:p>
            <a:pPr marL="45720" indent="0">
              <a:buNone/>
            </a:pPr>
            <a:endParaRPr lang="en-US">
              <a:cs typeface="Calibri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F32872-D76C-4A3B-98B0-C8BA51763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4777" y="1992488"/>
            <a:ext cx="4113223" cy="4113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4220307" y="1230868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Shipping Methods &amp; Time Frames Cont.</a:t>
            </a:r>
          </a:p>
        </p:txBody>
      </p:sp>
    </p:spTree>
    <p:extLst>
      <p:ext uri="{BB962C8B-B14F-4D97-AF65-F5344CB8AC3E}">
        <p14:creationId xmlns:p14="http://schemas.microsoft.com/office/powerpoint/2010/main" val="36777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Shipping SOP’s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4AE-7EA7-4861-AEC1-CB2F7440F8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 algn="just">
              <a:buNone/>
            </a:pPr>
            <a:r>
              <a:rPr lang="en-US" dirty="0"/>
              <a:t>Cold shipping plays a large part of </a:t>
            </a:r>
            <a:r>
              <a:rPr lang="en-US" dirty="0" err="1"/>
              <a:t>Allivet's</a:t>
            </a:r>
            <a:r>
              <a:rPr lang="en-US" dirty="0"/>
              <a:t> shipping, as many of our liquid medications and vaccines need to stay refrigerated. </a:t>
            </a:r>
            <a:endParaRPr lang="en-US">
              <a:cs typeface="Calibri"/>
            </a:endParaRPr>
          </a:p>
          <a:p>
            <a:pPr algn="just">
              <a:buChar char="•"/>
            </a:pPr>
            <a:r>
              <a:rPr lang="en-US" dirty="0"/>
              <a:t>Cold shipments are packed in Styrofoam coolers which creates a form of insulation.</a:t>
            </a:r>
            <a:endParaRPr lang="en-US" dirty="0">
              <a:cs typeface="Calibri"/>
            </a:endParaRPr>
          </a:p>
          <a:p>
            <a:pPr algn="just">
              <a:buChar char="•"/>
            </a:pPr>
            <a:r>
              <a:rPr lang="en-US" dirty="0"/>
              <a:t>Each cold shipment is shipped with a minimum of two non-sweat cold packs.</a:t>
            </a:r>
            <a:endParaRPr lang="en-US" dirty="0">
              <a:cs typeface="Calibri"/>
            </a:endParaRPr>
          </a:p>
          <a:p>
            <a:pPr algn="just">
              <a:buChar char="•"/>
            </a:pPr>
            <a:r>
              <a:rPr lang="en-US" dirty="0"/>
              <a:t>These orders are only shipped Monday-Thursdays to be sure there is no hold or delay of arrival. 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5436157" y="1149024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Cold Shipping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8A4E00-9D44-4A8A-A89C-32C5898A7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3749" y="1714500"/>
            <a:ext cx="365425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6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Shipping SOP’s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4AE-7EA7-4861-AEC1-CB2F7440F8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" indent="0">
              <a:buNone/>
            </a:pPr>
            <a:r>
              <a:rPr lang="en-US" dirty="0" err="1"/>
              <a:t>Allivet</a:t>
            </a:r>
            <a:r>
              <a:rPr lang="en-US" dirty="0"/>
              <a:t> offers international shipping for only Over the Counter Items.  Absolutely no Rx items are shipped internationally.</a:t>
            </a:r>
          </a:p>
          <a:p>
            <a:pPr>
              <a:buChar char="•"/>
            </a:pPr>
            <a:r>
              <a:rPr lang="en-US" dirty="0"/>
              <a:t>International shipping is not guaranteed.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Once the package arrives at Customs </a:t>
            </a:r>
            <a:r>
              <a:rPr lang="en-US" dirty="0" err="1"/>
              <a:t>Allivet</a:t>
            </a:r>
            <a:r>
              <a:rPr lang="en-US" dirty="0"/>
              <a:t> is not liable or responsible for the package.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International fees vary by area and weight of the package.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Should the package not clear customs </a:t>
            </a:r>
            <a:r>
              <a:rPr lang="en-US" dirty="0" err="1"/>
              <a:t>Allivet</a:t>
            </a:r>
            <a:r>
              <a:rPr lang="en-US" dirty="0"/>
              <a:t> will issue a refund for the package once it has arrived back to us minus shipping costs.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4957137" y="1194443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International Shipping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46A27B-FB23-4164-827E-63652D58D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6934" y="2964262"/>
            <a:ext cx="4781066" cy="23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1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General Shipping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3CAF36-AE49-410B-B930-07CA3CB5B8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Along with our shipping polices we have basic shipping rules that go hand and hand with our polices.</a:t>
            </a:r>
          </a:p>
          <a:p>
            <a:pPr>
              <a:buChar char="•"/>
            </a:pPr>
            <a:r>
              <a:rPr lang="en-US" dirty="0"/>
              <a:t>Shipping Cut Off Times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Exceptions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Delays</a:t>
            </a:r>
            <a:endParaRPr lang="en-US" dirty="0">
              <a:cs typeface="Calibri"/>
            </a:endParaRPr>
          </a:p>
          <a:p>
            <a:pPr marL="45720" indent="0">
              <a:buNone/>
            </a:pPr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General Shipping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1DC6C5-355C-4D7A-98DB-776510AD03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65436"/>
            <a:ext cx="4572000" cy="35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C2242365-A546-4D65-BEBC-EAA22DB526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General Shipping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202E1-48A4-4066-AD82-25F6CC899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All orders need to be received prior to 2pm EST in order to be shipped the same day.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Exceptions: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RX Orders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Out of Stock Items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Expedited orders</a:t>
            </a:r>
            <a:endParaRPr lang="en-US" dirty="0">
              <a:cs typeface="Calibri"/>
            </a:endParaRPr>
          </a:p>
          <a:p>
            <a:pPr marL="365760" lvl="1" indent="0">
              <a:buNone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Any order placed after 2pm EST might not be shipped until the following business day.</a:t>
            </a:r>
            <a:endParaRPr lang="en-US" dirty="0">
              <a:cs typeface="Calibri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A2EAF4-8F5B-43D9-9655-E849F5FCC5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6469" y="2240728"/>
            <a:ext cx="4171531" cy="2767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4F62F-27C5-4DC2-B3CC-BD4F62E5FE61}"/>
              </a:ext>
            </a:extLst>
          </p:cNvPr>
          <p:cNvSpPr txBox="1"/>
          <p:nvPr/>
        </p:nvSpPr>
        <p:spPr>
          <a:xfrm>
            <a:off x="5198297" y="1164298"/>
            <a:ext cx="41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Cut Off Times</a:t>
            </a:r>
          </a:p>
        </p:txBody>
      </p:sp>
    </p:spTree>
    <p:extLst>
      <p:ext uri="{BB962C8B-B14F-4D97-AF65-F5344CB8AC3E}">
        <p14:creationId xmlns:p14="http://schemas.microsoft.com/office/powerpoint/2010/main" val="10717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Application>Microsoft Office PowerPoint</Application>
  <PresentationFormat>Widescreen</PresentationFormat>
  <Slides>25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Health Fitness 16x9</vt:lpstr>
      <vt:lpstr>Shipping Procedures</vt:lpstr>
      <vt:lpstr>Shipping SOP’s</vt:lpstr>
      <vt:lpstr>Shipping SOP’s</vt:lpstr>
      <vt:lpstr>Shipping SOP’s</vt:lpstr>
      <vt:lpstr>Shipping SOP’s</vt:lpstr>
      <vt:lpstr>Shipping SOP’s</vt:lpstr>
      <vt:lpstr>General Shipping</vt:lpstr>
      <vt:lpstr>General Shipping</vt:lpstr>
      <vt:lpstr>General Shipping</vt:lpstr>
      <vt:lpstr>General Shipping</vt:lpstr>
      <vt:lpstr>General Shipping</vt:lpstr>
      <vt:lpstr>General Shipping</vt:lpstr>
      <vt:lpstr>General Shipping</vt:lpstr>
      <vt:lpstr>General Shipping</vt:lpstr>
      <vt:lpstr>Packaging</vt:lpstr>
      <vt:lpstr>Packaging</vt:lpstr>
      <vt:lpstr>Packaging</vt:lpstr>
      <vt:lpstr>Packaging</vt:lpstr>
      <vt:lpstr>Packaging</vt:lpstr>
      <vt:lpstr>Escalation Path</vt:lpstr>
      <vt:lpstr>Escalations Path</vt:lpstr>
      <vt:lpstr>Escalations Path</vt:lpstr>
      <vt:lpstr>Escalations Path</vt:lpstr>
      <vt:lpstr>Escalations Path</vt:lpstr>
      <vt:lpstr>Escalations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Procedures</dc:title>
  <dc:creator>CustomerCare</dc:creator>
  <cp:revision>300</cp:revision>
  <dcterms:created xsi:type="dcterms:W3CDTF">2018-07-20T14:06:15Z</dcterms:created>
  <dcterms:modified xsi:type="dcterms:W3CDTF">2019-05-10T20:08:51Z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