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2" r:id="rId2"/>
    <p:sldId id="257" r:id="rId3"/>
    <p:sldId id="280" r:id="rId4"/>
    <p:sldId id="262" r:id="rId5"/>
    <p:sldId id="279" r:id="rId6"/>
    <p:sldId id="281" r:id="rId7"/>
    <p:sldId id="282" r:id="rId8"/>
    <p:sldId id="283" r:id="rId9"/>
    <p:sldId id="284" r:id="rId10"/>
    <p:sldId id="285" r:id="rId11"/>
    <p:sldId id="286" r:id="rId12"/>
    <p:sldId id="287" r:id="rId13"/>
    <p:sldId id="288" r:id="rId14"/>
  </p:sldIdLst>
  <p:sldSz cx="12192000" cy="6858000"/>
  <p:notesSz cx="6858000" cy="3238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63" autoAdjust="0"/>
  </p:normalViewPr>
  <p:slideViewPr>
    <p:cSldViewPr snapToGrid="0">
      <p:cViewPr varScale="1">
        <p:scale>
          <a:sx n="91" d="100"/>
          <a:sy n="91" d="100"/>
        </p:scale>
        <p:origin x="1272" y="78"/>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1EFC2E-3BF0-4DC5-9071-A38B00A380D5}" type="doc">
      <dgm:prSet loTypeId="urn:microsoft.com/office/officeart/2005/8/layout/gear1" loCatId="cycle" qsTypeId="urn:microsoft.com/office/officeart/2005/8/quickstyle/3d2" qsCatId="3D" csTypeId="urn:microsoft.com/office/officeart/2005/8/colors/colorful1" csCatId="colorful" phldr="1"/>
      <dgm:spPr/>
      <dgm:t>
        <a:bodyPr/>
        <a:lstStyle/>
        <a:p>
          <a:endParaRPr lang="en-US"/>
        </a:p>
      </dgm:t>
    </dgm:pt>
    <dgm:pt modelId="{F5A4F044-262B-446A-9F28-047DD756B456}">
      <dgm:prSet phldrT="[Text]"/>
      <dgm:spPr/>
      <dgm:t>
        <a:bodyPr/>
        <a:lstStyle/>
        <a:p>
          <a:r>
            <a:rPr lang="en-US" dirty="0"/>
            <a:t>Customer Service</a:t>
          </a:r>
        </a:p>
      </dgm:t>
    </dgm:pt>
    <dgm:pt modelId="{C19532BC-9222-4EA2-A0F3-CDAF21CF2F12}" type="parTrans" cxnId="{73B2F913-0FFA-41EA-8EFE-0D76B524F897}">
      <dgm:prSet/>
      <dgm:spPr/>
      <dgm:t>
        <a:bodyPr/>
        <a:lstStyle/>
        <a:p>
          <a:endParaRPr lang="en-US"/>
        </a:p>
      </dgm:t>
    </dgm:pt>
    <dgm:pt modelId="{662F32CB-A43F-4EA4-A7F7-4E8423FC875A}" type="sibTrans" cxnId="{73B2F913-0FFA-41EA-8EFE-0D76B524F897}">
      <dgm:prSet/>
      <dgm:spPr/>
      <dgm:t>
        <a:bodyPr/>
        <a:lstStyle/>
        <a:p>
          <a:endParaRPr lang="en-US"/>
        </a:p>
      </dgm:t>
    </dgm:pt>
    <dgm:pt modelId="{8270202B-CBF1-4616-B689-C855F27F1BA0}">
      <dgm:prSet phldrT="[Text]"/>
      <dgm:spPr/>
      <dgm:t>
        <a:bodyPr/>
        <a:lstStyle/>
        <a:p>
          <a:r>
            <a:rPr lang="en-US" dirty="0"/>
            <a:t>Pharmacy</a:t>
          </a:r>
        </a:p>
      </dgm:t>
    </dgm:pt>
    <dgm:pt modelId="{84385164-6111-4E89-B800-1676EDED8D97}" type="parTrans" cxnId="{5282C4D6-06B7-42B9-9962-D54196425160}">
      <dgm:prSet/>
      <dgm:spPr/>
      <dgm:t>
        <a:bodyPr/>
        <a:lstStyle/>
        <a:p>
          <a:endParaRPr lang="en-US"/>
        </a:p>
      </dgm:t>
    </dgm:pt>
    <dgm:pt modelId="{4390794B-0B0A-4E03-B091-E862FEBF3387}" type="sibTrans" cxnId="{5282C4D6-06B7-42B9-9962-D54196425160}">
      <dgm:prSet/>
      <dgm:spPr/>
      <dgm:t>
        <a:bodyPr/>
        <a:lstStyle/>
        <a:p>
          <a:endParaRPr lang="en-US"/>
        </a:p>
      </dgm:t>
    </dgm:pt>
    <dgm:pt modelId="{2F65CB33-0436-42FE-AC51-C61569E512FD}">
      <dgm:prSet phldrT="[Text]"/>
      <dgm:spPr/>
      <dgm:t>
        <a:bodyPr/>
        <a:lstStyle/>
        <a:p>
          <a:r>
            <a:rPr lang="en-US" dirty="0"/>
            <a:t>Shipping</a:t>
          </a:r>
        </a:p>
      </dgm:t>
    </dgm:pt>
    <dgm:pt modelId="{B51F3A00-6E17-4B52-B2E5-A3AD38256348}" type="parTrans" cxnId="{F83FF162-0997-4780-9102-AB545BDC70CE}">
      <dgm:prSet/>
      <dgm:spPr/>
      <dgm:t>
        <a:bodyPr/>
        <a:lstStyle/>
        <a:p>
          <a:endParaRPr lang="en-US"/>
        </a:p>
      </dgm:t>
    </dgm:pt>
    <dgm:pt modelId="{98D5FC06-636E-4696-8B17-F95D923E0F29}" type="sibTrans" cxnId="{F83FF162-0997-4780-9102-AB545BDC70CE}">
      <dgm:prSet/>
      <dgm:spPr/>
      <dgm:t>
        <a:bodyPr/>
        <a:lstStyle/>
        <a:p>
          <a:endParaRPr lang="en-US"/>
        </a:p>
      </dgm:t>
    </dgm:pt>
    <dgm:pt modelId="{79B362D2-F279-4DEA-B569-D07B8907A729}" type="pres">
      <dgm:prSet presAssocID="{E21EFC2E-3BF0-4DC5-9071-A38B00A380D5}" presName="composite" presStyleCnt="0">
        <dgm:presLayoutVars>
          <dgm:chMax val="3"/>
          <dgm:animLvl val="lvl"/>
          <dgm:resizeHandles val="exact"/>
        </dgm:presLayoutVars>
      </dgm:prSet>
      <dgm:spPr/>
    </dgm:pt>
    <dgm:pt modelId="{418F6807-119B-4112-BF7D-D156EF007A11}" type="pres">
      <dgm:prSet presAssocID="{F5A4F044-262B-446A-9F28-047DD756B456}" presName="gear1" presStyleLbl="node1" presStyleIdx="0" presStyleCnt="3">
        <dgm:presLayoutVars>
          <dgm:chMax val="1"/>
          <dgm:bulletEnabled val="1"/>
        </dgm:presLayoutVars>
      </dgm:prSet>
      <dgm:spPr/>
    </dgm:pt>
    <dgm:pt modelId="{787C0D36-BD9C-417D-8E6A-3C7807A63A4E}" type="pres">
      <dgm:prSet presAssocID="{F5A4F044-262B-446A-9F28-047DD756B456}" presName="gear1srcNode" presStyleLbl="node1" presStyleIdx="0" presStyleCnt="3"/>
      <dgm:spPr/>
    </dgm:pt>
    <dgm:pt modelId="{09DB7924-481D-4EA0-AAEA-3D7B7EFCDA3E}" type="pres">
      <dgm:prSet presAssocID="{F5A4F044-262B-446A-9F28-047DD756B456}" presName="gear1dstNode" presStyleLbl="node1" presStyleIdx="0" presStyleCnt="3"/>
      <dgm:spPr/>
    </dgm:pt>
    <dgm:pt modelId="{6396F5A5-5D39-4227-AB31-61C2FF21DC0F}" type="pres">
      <dgm:prSet presAssocID="{8270202B-CBF1-4616-B689-C855F27F1BA0}" presName="gear2" presStyleLbl="node1" presStyleIdx="1" presStyleCnt="3">
        <dgm:presLayoutVars>
          <dgm:chMax val="1"/>
          <dgm:bulletEnabled val="1"/>
        </dgm:presLayoutVars>
      </dgm:prSet>
      <dgm:spPr/>
    </dgm:pt>
    <dgm:pt modelId="{2E546D94-F485-40D8-82E7-087EC8DA7EC4}" type="pres">
      <dgm:prSet presAssocID="{8270202B-CBF1-4616-B689-C855F27F1BA0}" presName="gear2srcNode" presStyleLbl="node1" presStyleIdx="1" presStyleCnt="3"/>
      <dgm:spPr/>
    </dgm:pt>
    <dgm:pt modelId="{501C1755-98D2-4F14-BC71-701D4E5AE551}" type="pres">
      <dgm:prSet presAssocID="{8270202B-CBF1-4616-B689-C855F27F1BA0}" presName="gear2dstNode" presStyleLbl="node1" presStyleIdx="1" presStyleCnt="3"/>
      <dgm:spPr/>
    </dgm:pt>
    <dgm:pt modelId="{99E34CA4-34CF-4739-8474-848F626BAA61}" type="pres">
      <dgm:prSet presAssocID="{2F65CB33-0436-42FE-AC51-C61569E512FD}" presName="gear3" presStyleLbl="node1" presStyleIdx="2" presStyleCnt="3"/>
      <dgm:spPr/>
    </dgm:pt>
    <dgm:pt modelId="{2D794C84-215B-4BB9-8DF2-DB6918BE040B}" type="pres">
      <dgm:prSet presAssocID="{2F65CB33-0436-42FE-AC51-C61569E512FD}" presName="gear3tx" presStyleLbl="node1" presStyleIdx="2" presStyleCnt="3">
        <dgm:presLayoutVars>
          <dgm:chMax val="1"/>
          <dgm:bulletEnabled val="1"/>
        </dgm:presLayoutVars>
      </dgm:prSet>
      <dgm:spPr/>
    </dgm:pt>
    <dgm:pt modelId="{9B7E60B5-92CB-4AA7-8960-CAD752A6E2F6}" type="pres">
      <dgm:prSet presAssocID="{2F65CB33-0436-42FE-AC51-C61569E512FD}" presName="gear3srcNode" presStyleLbl="node1" presStyleIdx="2" presStyleCnt="3"/>
      <dgm:spPr/>
    </dgm:pt>
    <dgm:pt modelId="{9A669219-5718-445B-8079-7763AABFAC03}" type="pres">
      <dgm:prSet presAssocID="{2F65CB33-0436-42FE-AC51-C61569E512FD}" presName="gear3dstNode" presStyleLbl="node1" presStyleIdx="2" presStyleCnt="3"/>
      <dgm:spPr/>
    </dgm:pt>
    <dgm:pt modelId="{693C0D5B-979D-444D-BD88-42DBD389CF0D}" type="pres">
      <dgm:prSet presAssocID="{662F32CB-A43F-4EA4-A7F7-4E8423FC875A}" presName="connector1" presStyleLbl="sibTrans2D1" presStyleIdx="0" presStyleCnt="3"/>
      <dgm:spPr/>
    </dgm:pt>
    <dgm:pt modelId="{86C7E45A-94D7-4B32-A7B9-731220DEED00}" type="pres">
      <dgm:prSet presAssocID="{4390794B-0B0A-4E03-B091-E862FEBF3387}" presName="connector2" presStyleLbl="sibTrans2D1" presStyleIdx="1" presStyleCnt="3"/>
      <dgm:spPr/>
    </dgm:pt>
    <dgm:pt modelId="{24AD82C9-5D94-478F-B35D-889D2C6CADE1}" type="pres">
      <dgm:prSet presAssocID="{98D5FC06-636E-4696-8B17-F95D923E0F29}" presName="connector3" presStyleLbl="sibTrans2D1" presStyleIdx="2" presStyleCnt="3"/>
      <dgm:spPr/>
    </dgm:pt>
  </dgm:ptLst>
  <dgm:cxnLst>
    <dgm:cxn modelId="{8D3E5704-A61C-4F74-803D-87A1AB9C2BAA}" type="presOf" srcId="{2F65CB33-0436-42FE-AC51-C61569E512FD}" destId="{9B7E60B5-92CB-4AA7-8960-CAD752A6E2F6}" srcOrd="2" destOrd="0" presId="urn:microsoft.com/office/officeart/2005/8/layout/gear1"/>
    <dgm:cxn modelId="{73B2F913-0FFA-41EA-8EFE-0D76B524F897}" srcId="{E21EFC2E-3BF0-4DC5-9071-A38B00A380D5}" destId="{F5A4F044-262B-446A-9F28-047DD756B456}" srcOrd="0" destOrd="0" parTransId="{C19532BC-9222-4EA2-A0F3-CDAF21CF2F12}" sibTransId="{662F32CB-A43F-4EA4-A7F7-4E8423FC875A}"/>
    <dgm:cxn modelId="{56428B15-A2A0-46BD-B52B-A8EEE5AA7706}" type="presOf" srcId="{F5A4F044-262B-446A-9F28-047DD756B456}" destId="{787C0D36-BD9C-417D-8E6A-3C7807A63A4E}" srcOrd="1" destOrd="0" presId="urn:microsoft.com/office/officeart/2005/8/layout/gear1"/>
    <dgm:cxn modelId="{0B82CA60-9A7E-48D4-B07F-EA8410F4A8A5}" type="presOf" srcId="{662F32CB-A43F-4EA4-A7F7-4E8423FC875A}" destId="{693C0D5B-979D-444D-BD88-42DBD389CF0D}" srcOrd="0" destOrd="0" presId="urn:microsoft.com/office/officeart/2005/8/layout/gear1"/>
    <dgm:cxn modelId="{F83FF162-0997-4780-9102-AB545BDC70CE}" srcId="{E21EFC2E-3BF0-4DC5-9071-A38B00A380D5}" destId="{2F65CB33-0436-42FE-AC51-C61569E512FD}" srcOrd="2" destOrd="0" parTransId="{B51F3A00-6E17-4B52-B2E5-A3AD38256348}" sibTransId="{98D5FC06-636E-4696-8B17-F95D923E0F29}"/>
    <dgm:cxn modelId="{8E0FC869-7D2D-4557-8DA2-471BE576C1B8}" type="presOf" srcId="{4390794B-0B0A-4E03-B091-E862FEBF3387}" destId="{86C7E45A-94D7-4B32-A7B9-731220DEED00}" srcOrd="0" destOrd="0" presId="urn:microsoft.com/office/officeart/2005/8/layout/gear1"/>
    <dgm:cxn modelId="{621EF96C-F6E1-40A5-A895-015721E48B19}" type="presOf" srcId="{F5A4F044-262B-446A-9F28-047DD756B456}" destId="{09DB7924-481D-4EA0-AAEA-3D7B7EFCDA3E}" srcOrd="2" destOrd="0" presId="urn:microsoft.com/office/officeart/2005/8/layout/gear1"/>
    <dgm:cxn modelId="{B47D3C74-E6C2-4E5D-9983-E062AAD79938}" type="presOf" srcId="{2F65CB33-0436-42FE-AC51-C61569E512FD}" destId="{99E34CA4-34CF-4739-8474-848F626BAA61}" srcOrd="0" destOrd="0" presId="urn:microsoft.com/office/officeart/2005/8/layout/gear1"/>
    <dgm:cxn modelId="{F4D2427B-CDD6-4527-AECC-FA18F7CF7F3B}" type="presOf" srcId="{8270202B-CBF1-4616-B689-C855F27F1BA0}" destId="{6396F5A5-5D39-4227-AB31-61C2FF21DC0F}" srcOrd="0" destOrd="0" presId="urn:microsoft.com/office/officeart/2005/8/layout/gear1"/>
    <dgm:cxn modelId="{8C93B37B-27DC-4A89-96B9-E0026CF1FFD9}" type="presOf" srcId="{E21EFC2E-3BF0-4DC5-9071-A38B00A380D5}" destId="{79B362D2-F279-4DEA-B569-D07B8907A729}" srcOrd="0" destOrd="0" presId="urn:microsoft.com/office/officeart/2005/8/layout/gear1"/>
    <dgm:cxn modelId="{EDB05791-F444-4036-A6C7-90B54DFA31B3}" type="presOf" srcId="{8270202B-CBF1-4616-B689-C855F27F1BA0}" destId="{2E546D94-F485-40D8-82E7-087EC8DA7EC4}" srcOrd="1" destOrd="0" presId="urn:microsoft.com/office/officeart/2005/8/layout/gear1"/>
    <dgm:cxn modelId="{0055EFB5-1334-4741-84C3-0F026BBE8C87}" type="presOf" srcId="{98D5FC06-636E-4696-8B17-F95D923E0F29}" destId="{24AD82C9-5D94-478F-B35D-889D2C6CADE1}" srcOrd="0" destOrd="0" presId="urn:microsoft.com/office/officeart/2005/8/layout/gear1"/>
    <dgm:cxn modelId="{A16161C3-9F10-4F14-8361-86EFCC5DC8E6}" type="presOf" srcId="{8270202B-CBF1-4616-B689-C855F27F1BA0}" destId="{501C1755-98D2-4F14-BC71-701D4E5AE551}" srcOrd="2" destOrd="0" presId="urn:microsoft.com/office/officeart/2005/8/layout/gear1"/>
    <dgm:cxn modelId="{5282C4D6-06B7-42B9-9962-D54196425160}" srcId="{E21EFC2E-3BF0-4DC5-9071-A38B00A380D5}" destId="{8270202B-CBF1-4616-B689-C855F27F1BA0}" srcOrd="1" destOrd="0" parTransId="{84385164-6111-4E89-B800-1676EDED8D97}" sibTransId="{4390794B-0B0A-4E03-B091-E862FEBF3387}"/>
    <dgm:cxn modelId="{CFF484E4-AC90-441E-BD00-55F0EA672DF1}" type="presOf" srcId="{2F65CB33-0436-42FE-AC51-C61569E512FD}" destId="{2D794C84-215B-4BB9-8DF2-DB6918BE040B}" srcOrd="1" destOrd="0" presId="urn:microsoft.com/office/officeart/2005/8/layout/gear1"/>
    <dgm:cxn modelId="{647DE8EE-1201-48F0-894A-1249910B38A6}" type="presOf" srcId="{F5A4F044-262B-446A-9F28-047DD756B456}" destId="{418F6807-119B-4112-BF7D-D156EF007A11}" srcOrd="0" destOrd="0" presId="urn:microsoft.com/office/officeart/2005/8/layout/gear1"/>
    <dgm:cxn modelId="{6DBA79F1-C831-4FEE-AEE7-36D58F6F2397}" type="presOf" srcId="{2F65CB33-0436-42FE-AC51-C61569E512FD}" destId="{9A669219-5718-445B-8079-7763AABFAC03}" srcOrd="3" destOrd="0" presId="urn:microsoft.com/office/officeart/2005/8/layout/gear1"/>
    <dgm:cxn modelId="{42CF21E7-1D12-4698-AAB9-3A2EEDEBE9A6}" type="presParOf" srcId="{79B362D2-F279-4DEA-B569-D07B8907A729}" destId="{418F6807-119B-4112-BF7D-D156EF007A11}" srcOrd="0" destOrd="0" presId="urn:microsoft.com/office/officeart/2005/8/layout/gear1"/>
    <dgm:cxn modelId="{BABECC2A-E54F-4F52-A91B-15B14B55C632}" type="presParOf" srcId="{79B362D2-F279-4DEA-B569-D07B8907A729}" destId="{787C0D36-BD9C-417D-8E6A-3C7807A63A4E}" srcOrd="1" destOrd="0" presId="urn:microsoft.com/office/officeart/2005/8/layout/gear1"/>
    <dgm:cxn modelId="{9BBAD3ED-8CB6-46C2-94B5-92447B36F536}" type="presParOf" srcId="{79B362D2-F279-4DEA-B569-D07B8907A729}" destId="{09DB7924-481D-4EA0-AAEA-3D7B7EFCDA3E}" srcOrd="2" destOrd="0" presId="urn:microsoft.com/office/officeart/2005/8/layout/gear1"/>
    <dgm:cxn modelId="{B5217639-F7C0-46DA-9D0D-BBD80D722D90}" type="presParOf" srcId="{79B362D2-F279-4DEA-B569-D07B8907A729}" destId="{6396F5A5-5D39-4227-AB31-61C2FF21DC0F}" srcOrd="3" destOrd="0" presId="urn:microsoft.com/office/officeart/2005/8/layout/gear1"/>
    <dgm:cxn modelId="{F400DCF6-52CE-433D-A119-A4C9D9C18284}" type="presParOf" srcId="{79B362D2-F279-4DEA-B569-D07B8907A729}" destId="{2E546D94-F485-40D8-82E7-087EC8DA7EC4}" srcOrd="4" destOrd="0" presId="urn:microsoft.com/office/officeart/2005/8/layout/gear1"/>
    <dgm:cxn modelId="{D6EC79C8-CF09-4124-9E68-440407838107}" type="presParOf" srcId="{79B362D2-F279-4DEA-B569-D07B8907A729}" destId="{501C1755-98D2-4F14-BC71-701D4E5AE551}" srcOrd="5" destOrd="0" presId="urn:microsoft.com/office/officeart/2005/8/layout/gear1"/>
    <dgm:cxn modelId="{F7164853-7FC7-4151-99DD-9C2D269DAF2D}" type="presParOf" srcId="{79B362D2-F279-4DEA-B569-D07B8907A729}" destId="{99E34CA4-34CF-4739-8474-848F626BAA61}" srcOrd="6" destOrd="0" presId="urn:microsoft.com/office/officeart/2005/8/layout/gear1"/>
    <dgm:cxn modelId="{64FDE41A-0CBB-4394-BB0C-0D2A1D6DA6D0}" type="presParOf" srcId="{79B362D2-F279-4DEA-B569-D07B8907A729}" destId="{2D794C84-215B-4BB9-8DF2-DB6918BE040B}" srcOrd="7" destOrd="0" presId="urn:microsoft.com/office/officeart/2005/8/layout/gear1"/>
    <dgm:cxn modelId="{5BD79BC3-8E5C-4976-828F-AE7BFCAF29AA}" type="presParOf" srcId="{79B362D2-F279-4DEA-B569-D07B8907A729}" destId="{9B7E60B5-92CB-4AA7-8960-CAD752A6E2F6}" srcOrd="8" destOrd="0" presId="urn:microsoft.com/office/officeart/2005/8/layout/gear1"/>
    <dgm:cxn modelId="{31592156-E88F-402C-AD4F-4A9AB590FBFA}" type="presParOf" srcId="{79B362D2-F279-4DEA-B569-D07B8907A729}" destId="{9A669219-5718-445B-8079-7763AABFAC03}" srcOrd="9" destOrd="0" presId="urn:microsoft.com/office/officeart/2005/8/layout/gear1"/>
    <dgm:cxn modelId="{5F7B985E-56E5-459A-8A11-4EBECE4CA31E}" type="presParOf" srcId="{79B362D2-F279-4DEA-B569-D07B8907A729}" destId="{693C0D5B-979D-444D-BD88-42DBD389CF0D}" srcOrd="10" destOrd="0" presId="urn:microsoft.com/office/officeart/2005/8/layout/gear1"/>
    <dgm:cxn modelId="{483698C6-111D-4454-B989-2E64009474F0}" type="presParOf" srcId="{79B362D2-F279-4DEA-B569-D07B8907A729}" destId="{86C7E45A-94D7-4B32-A7B9-731220DEED00}" srcOrd="11" destOrd="0" presId="urn:microsoft.com/office/officeart/2005/8/layout/gear1"/>
    <dgm:cxn modelId="{FD7D245E-D6A2-47B0-AC05-BA3F18CF53F0}" type="presParOf" srcId="{79B362D2-F279-4DEA-B569-D07B8907A729}" destId="{24AD82C9-5D94-478F-B35D-889D2C6CADE1}"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F6807-119B-4112-BF7D-D156EF007A11}">
      <dsp:nvSpPr>
        <dsp:cNvPr id="0" name=""/>
        <dsp:cNvSpPr/>
      </dsp:nvSpPr>
      <dsp:spPr>
        <a:xfrm>
          <a:off x="2024776" y="2008108"/>
          <a:ext cx="2454354" cy="2454354"/>
        </a:xfrm>
        <a:prstGeom prst="gear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Customer Service</a:t>
          </a:r>
        </a:p>
      </dsp:txBody>
      <dsp:txXfrm>
        <a:off x="2518210" y="2583029"/>
        <a:ext cx="1467486" cy="1261588"/>
      </dsp:txXfrm>
    </dsp:sp>
    <dsp:sp modelId="{6396F5A5-5D39-4227-AB31-61C2FF21DC0F}">
      <dsp:nvSpPr>
        <dsp:cNvPr id="0" name=""/>
        <dsp:cNvSpPr/>
      </dsp:nvSpPr>
      <dsp:spPr>
        <a:xfrm>
          <a:off x="596788" y="1427988"/>
          <a:ext cx="1784985" cy="1784985"/>
        </a:xfrm>
        <a:prstGeom prst="gear6">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Pharmacy</a:t>
          </a:r>
        </a:p>
      </dsp:txBody>
      <dsp:txXfrm>
        <a:off x="1046163" y="1880079"/>
        <a:ext cx="886235" cy="880803"/>
      </dsp:txXfrm>
    </dsp:sp>
    <dsp:sp modelId="{99E34CA4-34CF-4739-8474-848F626BAA61}">
      <dsp:nvSpPr>
        <dsp:cNvPr id="0" name=""/>
        <dsp:cNvSpPr/>
      </dsp:nvSpPr>
      <dsp:spPr>
        <a:xfrm rot="20700000">
          <a:off x="1596562" y="196530"/>
          <a:ext cx="1748921" cy="1748921"/>
        </a:xfrm>
        <a:prstGeom prst="gear6">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Shipping</a:t>
          </a:r>
        </a:p>
      </dsp:txBody>
      <dsp:txXfrm rot="-20700000">
        <a:off x="1980152" y="580120"/>
        <a:ext cx="981741" cy="981741"/>
      </dsp:txXfrm>
    </dsp:sp>
    <dsp:sp modelId="{693C0D5B-979D-444D-BD88-42DBD389CF0D}">
      <dsp:nvSpPr>
        <dsp:cNvPr id="0" name=""/>
        <dsp:cNvSpPr/>
      </dsp:nvSpPr>
      <dsp:spPr>
        <a:xfrm>
          <a:off x="1839004" y="1636070"/>
          <a:ext cx="3141573" cy="3141573"/>
        </a:xfrm>
        <a:prstGeom prst="circularArrow">
          <a:avLst>
            <a:gd name="adj1" fmla="val 4688"/>
            <a:gd name="adj2" fmla="val 299029"/>
            <a:gd name="adj3" fmla="val 2522244"/>
            <a:gd name="adj4" fmla="val 15848245"/>
            <a:gd name="adj5" fmla="val 5469"/>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6C7E45A-94D7-4B32-A7B9-731220DEED00}">
      <dsp:nvSpPr>
        <dsp:cNvPr id="0" name=""/>
        <dsp:cNvSpPr/>
      </dsp:nvSpPr>
      <dsp:spPr>
        <a:xfrm>
          <a:off x="280671" y="1031887"/>
          <a:ext cx="2282549" cy="2282549"/>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4AD82C9-5D94-478F-B35D-889D2C6CADE1}">
      <dsp:nvSpPr>
        <dsp:cNvPr id="0" name=""/>
        <dsp:cNvSpPr/>
      </dsp:nvSpPr>
      <dsp:spPr>
        <a:xfrm>
          <a:off x="1192019" y="-187699"/>
          <a:ext cx="2461048" cy="2461048"/>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5/20/2019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5/20/2019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   Change picture to 27 Years &amp; Counting</a:t>
            </a:r>
          </a:p>
          <a:p>
            <a:r>
              <a:rPr lang="en-US" dirty="0">
                <a:cs typeface="Calibri"/>
              </a:rPr>
              <a:t>...</a:t>
            </a:r>
          </a:p>
        </p:txBody>
      </p:sp>
      <p:sp>
        <p:nvSpPr>
          <p:cNvPr id="4" name="Slide Number Placeholder 3"/>
          <p:cNvSpPr>
            <a:spLocks noGrp="1"/>
          </p:cNvSpPr>
          <p:nvPr>
            <p:ph type="sldNum" sz="quarter" idx="5"/>
          </p:nvPr>
        </p:nvSpPr>
        <p:spPr/>
        <p:txBody>
          <a:bodyPr/>
          <a:lstStyle/>
          <a:p>
            <a:fld id="{FC8BD8E7-1312-41F3-99C4-6DA5AF891969}" type="slidenum">
              <a:rPr lang="en-US" smtClean="0"/>
              <a:t>2</a:t>
            </a:fld>
            <a:endParaRPr lang="en-US"/>
          </a:p>
        </p:txBody>
      </p:sp>
    </p:spTree>
    <p:extLst>
      <p:ext uri="{BB962C8B-B14F-4D97-AF65-F5344CB8AC3E}">
        <p14:creationId xmlns:p14="http://schemas.microsoft.com/office/powerpoint/2010/main" val="262618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Customer Service</a:t>
            </a:r>
          </a:p>
          <a:p>
            <a:r>
              <a:rPr lang="en-US" sz="1200" kern="1200" dirty="0">
                <a:solidFill>
                  <a:schemeClr val="tx1"/>
                </a:solidFill>
                <a:effectLst/>
                <a:latin typeface="+mn-lt"/>
                <a:ea typeface="+mn-ea"/>
                <a:cs typeface="+mn-cs"/>
              </a:rPr>
              <a:t>All customer service agents perform a variety of customer service and related duties. Agents are expected to consistently demonstrate a sense of urgency in responding to our clients. As a member of the Allivet team each agent should enthusiastically provide the highest level of service to customers in conformance with </a:t>
            </a:r>
            <a:r>
              <a:rPr lang="en-US" sz="1200" kern="1200" dirty="0" err="1">
                <a:solidFill>
                  <a:schemeClr val="tx1"/>
                </a:solidFill>
                <a:effectLst/>
                <a:latin typeface="+mn-lt"/>
                <a:ea typeface="+mn-ea"/>
                <a:cs typeface="+mn-cs"/>
              </a:rPr>
              <a:t>Allivet’s</a:t>
            </a:r>
            <a:r>
              <a:rPr lang="en-US" sz="1200" kern="1200" dirty="0">
                <a:solidFill>
                  <a:schemeClr val="tx1"/>
                </a:solidFill>
                <a:effectLst/>
                <a:latin typeface="+mn-lt"/>
                <a:ea typeface="+mn-ea"/>
                <a:cs typeface="+mn-cs"/>
              </a:rPr>
              <a:t> policies and procedures.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Utilizing the </a:t>
            </a:r>
            <a:r>
              <a:rPr lang="en-US" sz="1200" kern="1200" dirty="0" err="1">
                <a:solidFill>
                  <a:schemeClr val="tx1"/>
                </a:solidFill>
                <a:effectLst/>
                <a:latin typeface="+mn-lt"/>
                <a:ea typeface="+mn-ea"/>
                <a:cs typeface="+mn-cs"/>
              </a:rPr>
              <a:t>Allivet’s</a:t>
            </a:r>
            <a:r>
              <a:rPr lang="en-US" sz="1200" kern="1200" dirty="0">
                <a:solidFill>
                  <a:schemeClr val="tx1"/>
                </a:solidFill>
                <a:effectLst/>
                <a:latin typeface="+mn-lt"/>
                <a:ea typeface="+mn-ea"/>
                <a:cs typeface="+mn-cs"/>
              </a:rPr>
              <a:t> approach; makes clients feel welcomed, engaged and significant.  Agents will need to advise clients with questions to determine the right product, and refer clients to the correct department should they not be able to provide a proper response. By guiding clients to the proper channels and outlets in order to resolve an issue, or be able to resolve any issue and answer any question builds long lasting relationships with our clients by consistently following through to ensure the client’s needs are fully met. </a:t>
            </a:r>
          </a:p>
          <a:p>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Pharmacy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effectLst/>
                <a:latin typeface="+mn-lt"/>
                <a:ea typeface="+mn-ea"/>
                <a:cs typeface="+mn-cs"/>
              </a:rPr>
              <a:t>Allivet takes pride in their pharmacy as we strive to uphold the highest pharmacy standards. The pharmacy team consists of both licensed on staff pharmacists who provide client consultations, and licensed pharmacy technicians.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effectLst/>
                <a:latin typeface="+mn-lt"/>
                <a:ea typeface="+mn-ea"/>
                <a:cs typeface="+mn-cs"/>
              </a:rPr>
              <a:t>Our pharmacy prepares medications by working closely with our clients orders to interpret their veterinarians authorization of said medication.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Shipping</a:t>
            </a:r>
          </a:p>
          <a:p>
            <a:r>
              <a:rPr lang="en-US" sz="1200" b="0" i="0" kern="1200" dirty="0">
                <a:solidFill>
                  <a:schemeClr val="tx1"/>
                </a:solidFill>
                <a:effectLst/>
                <a:latin typeface="+mn-lt"/>
                <a:ea typeface="+mn-ea"/>
                <a:cs typeface="+mn-cs"/>
              </a:rPr>
              <a:t>Our shipping department takes care of a variety of activities such as order verification and processing, picking, packing,</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shipping, receiving, storage, inventory management and record keeping.</a:t>
            </a:r>
            <a:endParaRPr lang="en-US" dirty="0"/>
          </a:p>
        </p:txBody>
      </p:sp>
      <p:sp>
        <p:nvSpPr>
          <p:cNvPr id="4" name="Slide Number Placeholder 3"/>
          <p:cNvSpPr>
            <a:spLocks noGrp="1"/>
          </p:cNvSpPr>
          <p:nvPr>
            <p:ph type="sldNum" sz="quarter" idx="10"/>
          </p:nvPr>
        </p:nvSpPr>
        <p:spPr/>
        <p:txBody>
          <a:bodyPr/>
          <a:lstStyle/>
          <a:p>
            <a:fld id="{FC8BD8E7-1312-41F3-99C4-6DA5AF891969}" type="slidenum">
              <a:rPr lang="en-US" smtClean="0"/>
              <a:t>5</a:t>
            </a:fld>
            <a:endParaRPr lang="en-US"/>
          </a:p>
        </p:txBody>
      </p:sp>
    </p:spTree>
    <p:extLst>
      <p:ext uri="{BB962C8B-B14F-4D97-AF65-F5344CB8AC3E}">
        <p14:creationId xmlns:p14="http://schemas.microsoft.com/office/powerpoint/2010/main" val="2661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Customer Service Abilities/Responsibilities</a:t>
            </a:r>
          </a:p>
          <a:p>
            <a:endParaRPr lang="en-US" dirty="0"/>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Provide the highest level of customer service in a positive, courteous and enthusiastic manner to employees and customers.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our culture in all branch activities.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Greets all customers promptly and shows a genuine interest in meeting their needs.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Maintains customer as first priority in all interactions.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Processes all customers efficiently and in accordance with standard operating procedures.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Manages activities to ensure maximum customer service at all times.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Communicates effectively both in writing and verbally with current and potential clients.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Maintains a strong working knowledge and adheres to all Allivet Policies and Procedures, as well as all pharmacy policies, procedures, systems and programs used to serve customers and maintain efficient order records.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Utilizes </a:t>
            </a:r>
            <a:r>
              <a:rPr lang="en-US" sz="1200" kern="1200" dirty="0" err="1">
                <a:solidFill>
                  <a:schemeClr val="tx1"/>
                </a:solidFill>
                <a:effectLst/>
                <a:latin typeface="+mn-lt"/>
                <a:ea typeface="+mn-ea"/>
                <a:cs typeface="+mn-cs"/>
              </a:rPr>
              <a:t>Allivet’s</a:t>
            </a:r>
            <a:r>
              <a:rPr lang="en-US" sz="1200" kern="1200" dirty="0">
                <a:solidFill>
                  <a:schemeClr val="tx1"/>
                </a:solidFill>
                <a:effectLst/>
                <a:latin typeface="+mn-lt"/>
                <a:ea typeface="+mn-ea"/>
                <a:cs typeface="+mn-cs"/>
              </a:rPr>
              <a:t> approach to identify client’s problems and determine solutions.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Asks the right questions to determine additional needs and which product solution is right for them.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Counsels customers within scope of authority.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Responds to questions on complicated accounts.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Refers more complex customer matters to branch management. </a:t>
            </a:r>
          </a:p>
          <a:p>
            <a:endParaRPr lang="en-US" dirty="0"/>
          </a:p>
        </p:txBody>
      </p:sp>
      <p:sp>
        <p:nvSpPr>
          <p:cNvPr id="4" name="Slide Number Placeholder 3"/>
          <p:cNvSpPr>
            <a:spLocks noGrp="1"/>
          </p:cNvSpPr>
          <p:nvPr>
            <p:ph type="sldNum" sz="quarter" idx="10"/>
          </p:nvPr>
        </p:nvSpPr>
        <p:spPr/>
        <p:txBody>
          <a:bodyPr/>
          <a:lstStyle/>
          <a:p>
            <a:fld id="{FC8BD8E7-1312-41F3-99C4-6DA5AF891969}" type="slidenum">
              <a:rPr lang="en-US" smtClean="0"/>
              <a:t>6</a:t>
            </a:fld>
            <a:endParaRPr lang="en-US"/>
          </a:p>
        </p:txBody>
      </p:sp>
    </p:spTree>
    <p:extLst>
      <p:ext uri="{BB962C8B-B14F-4D97-AF65-F5344CB8AC3E}">
        <p14:creationId xmlns:p14="http://schemas.microsoft.com/office/powerpoint/2010/main" val="347742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BD8E7-1312-41F3-99C4-6DA5AF891969}" type="slidenum">
              <a:rPr lang="en-US" smtClean="0"/>
              <a:t>8</a:t>
            </a:fld>
            <a:endParaRPr lang="en-US"/>
          </a:p>
        </p:txBody>
      </p:sp>
    </p:spTree>
    <p:extLst>
      <p:ext uri="{BB962C8B-B14F-4D97-AF65-F5344CB8AC3E}">
        <p14:creationId xmlns:p14="http://schemas.microsoft.com/office/powerpoint/2010/main" val="349803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only carry prescription items.</a:t>
            </a:r>
          </a:p>
          <a:p>
            <a:endParaRPr lang="en-US" dirty="0"/>
          </a:p>
          <a:p>
            <a:r>
              <a:rPr lang="en-US" dirty="0"/>
              <a:t>Many of our products are over the counter (OTC) items meaning they can be purchased without as prescription.</a:t>
            </a:r>
          </a:p>
          <a:p>
            <a:r>
              <a:rPr lang="en-US" dirty="0"/>
              <a:t>Any prescription medication will require veterinary authorization prior to shipment.</a:t>
            </a:r>
          </a:p>
        </p:txBody>
      </p:sp>
      <p:sp>
        <p:nvSpPr>
          <p:cNvPr id="4" name="Slide Number Placeholder 3"/>
          <p:cNvSpPr>
            <a:spLocks noGrp="1"/>
          </p:cNvSpPr>
          <p:nvPr>
            <p:ph type="sldNum" sz="quarter" idx="10"/>
          </p:nvPr>
        </p:nvSpPr>
        <p:spPr/>
        <p:txBody>
          <a:bodyPr/>
          <a:lstStyle/>
          <a:p>
            <a:fld id="{FC8BD8E7-1312-41F3-99C4-6DA5AF891969}" type="slidenum">
              <a:rPr lang="en-US" smtClean="0"/>
              <a:t>9</a:t>
            </a:fld>
            <a:endParaRPr lang="en-US"/>
          </a:p>
        </p:txBody>
      </p:sp>
    </p:spTree>
    <p:extLst>
      <p:ext uri="{BB962C8B-B14F-4D97-AF65-F5344CB8AC3E}">
        <p14:creationId xmlns:p14="http://schemas.microsoft.com/office/powerpoint/2010/main" val="2799767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our clients come to us via Google Ads, and Email promotions.</a:t>
            </a:r>
          </a:p>
        </p:txBody>
      </p:sp>
      <p:sp>
        <p:nvSpPr>
          <p:cNvPr id="4" name="Slide Number Placeholder 3"/>
          <p:cNvSpPr>
            <a:spLocks noGrp="1"/>
          </p:cNvSpPr>
          <p:nvPr>
            <p:ph type="sldNum" sz="quarter" idx="10"/>
          </p:nvPr>
        </p:nvSpPr>
        <p:spPr/>
        <p:txBody>
          <a:bodyPr/>
          <a:lstStyle/>
          <a:p>
            <a:fld id="{FC8BD8E7-1312-41F3-99C4-6DA5AF891969}" type="slidenum">
              <a:rPr lang="en-US" smtClean="0"/>
              <a:t>11</a:t>
            </a:fld>
            <a:endParaRPr lang="en-US"/>
          </a:p>
        </p:txBody>
      </p:sp>
    </p:spTree>
    <p:extLst>
      <p:ext uri="{BB962C8B-B14F-4D97-AF65-F5344CB8AC3E}">
        <p14:creationId xmlns:p14="http://schemas.microsoft.com/office/powerpoint/2010/main" val="20756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our clients are recommended by either their veterinary offices, or though our established clients.</a:t>
            </a:r>
          </a:p>
          <a:p>
            <a:endParaRPr lang="en-US" dirty="0"/>
          </a:p>
          <a:p>
            <a:pPr marL="171450" indent="-171450">
              <a:buFont typeface="Arial" panose="020B0604020202020204" pitchFamily="34" charset="0"/>
              <a:buChar char="•"/>
            </a:pPr>
            <a:r>
              <a:rPr lang="en-US" dirty="0"/>
              <a:t>We have such a strong word of mouth business due tour high customer service standards.</a:t>
            </a:r>
          </a:p>
        </p:txBody>
      </p:sp>
      <p:sp>
        <p:nvSpPr>
          <p:cNvPr id="4" name="Slide Number Placeholder 3"/>
          <p:cNvSpPr>
            <a:spLocks noGrp="1"/>
          </p:cNvSpPr>
          <p:nvPr>
            <p:ph type="sldNum" sz="quarter" idx="10"/>
          </p:nvPr>
        </p:nvSpPr>
        <p:spPr/>
        <p:txBody>
          <a:bodyPr/>
          <a:lstStyle/>
          <a:p>
            <a:fld id="{FC8BD8E7-1312-41F3-99C4-6DA5AF891969}" type="slidenum">
              <a:rPr lang="en-US" smtClean="0"/>
              <a:t>12</a:t>
            </a:fld>
            <a:endParaRPr lang="en-US"/>
          </a:p>
        </p:txBody>
      </p:sp>
    </p:spTree>
    <p:extLst>
      <p:ext uri="{BB962C8B-B14F-4D97-AF65-F5344CB8AC3E}">
        <p14:creationId xmlns:p14="http://schemas.microsoft.com/office/powerpoint/2010/main" val="1264456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Media plays a very important roll in today’s world.</a:t>
            </a:r>
          </a:p>
          <a:p>
            <a:endParaRPr lang="en-US" dirty="0"/>
          </a:p>
          <a:p>
            <a:r>
              <a:rPr lang="en-US" dirty="0"/>
              <a:t>Many of our clients will find us via social media ads, or after being recommended by friends will look into our social media pages to see what our clients are saying.</a:t>
            </a:r>
          </a:p>
          <a:p>
            <a:endParaRPr lang="en-US" dirty="0"/>
          </a:p>
          <a:p>
            <a:pPr marL="171450" indent="-171450">
              <a:buFont typeface="Arial" panose="020B0604020202020204" pitchFamily="34" charset="0"/>
              <a:buChar char="•"/>
            </a:pPr>
            <a:r>
              <a:rPr lang="en-US" dirty="0"/>
              <a:t>We have a strong social media presence </a:t>
            </a:r>
          </a:p>
          <a:p>
            <a:pPr marL="171450" indent="-171450">
              <a:buFont typeface="Arial" panose="020B0604020202020204" pitchFamily="34" charset="0"/>
              <a:buChar char="•"/>
            </a:pPr>
            <a:r>
              <a:rPr lang="en-US" dirty="0"/>
              <a:t>We also have a specified team of people who handle our social media presence. </a:t>
            </a:r>
          </a:p>
          <a:p>
            <a:endParaRPr lang="en-US" dirty="0"/>
          </a:p>
        </p:txBody>
      </p:sp>
      <p:sp>
        <p:nvSpPr>
          <p:cNvPr id="4" name="Slide Number Placeholder 3"/>
          <p:cNvSpPr>
            <a:spLocks noGrp="1"/>
          </p:cNvSpPr>
          <p:nvPr>
            <p:ph type="sldNum" sz="quarter" idx="10"/>
          </p:nvPr>
        </p:nvSpPr>
        <p:spPr/>
        <p:txBody>
          <a:bodyPr/>
          <a:lstStyle/>
          <a:p>
            <a:fld id="{FC8BD8E7-1312-41F3-99C4-6DA5AF891969}" type="slidenum">
              <a:rPr lang="en-US" smtClean="0"/>
              <a:t>13</a:t>
            </a:fld>
            <a:endParaRPr lang="en-US"/>
          </a:p>
        </p:txBody>
      </p:sp>
    </p:spTree>
    <p:extLst>
      <p:ext uri="{BB962C8B-B14F-4D97-AF65-F5344CB8AC3E}">
        <p14:creationId xmlns:p14="http://schemas.microsoft.com/office/powerpoint/2010/main" val="832258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5/20/2019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5/20/2019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5/20/2019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5/20/2019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5/20/2019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5/20/2019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5/20/2019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5/20/2019</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Who we are</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How do they find us</a:t>
            </a:r>
          </a:p>
        </p:txBody>
      </p:sp>
    </p:spTree>
    <p:extLst>
      <p:ext uri="{BB962C8B-B14F-4D97-AF65-F5344CB8AC3E}">
        <p14:creationId xmlns:p14="http://schemas.microsoft.com/office/powerpoint/2010/main" val="12311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Online Ads</a:t>
            </a:r>
          </a:p>
        </p:txBody>
      </p:sp>
      <p:pic>
        <p:nvPicPr>
          <p:cNvPr id="5" name="Picture 4">
            <a:extLst>
              <a:ext uri="{FF2B5EF4-FFF2-40B4-BE49-F238E27FC236}">
                <a16:creationId xmlns:a16="http://schemas.microsoft.com/office/drawing/2014/main" id="{C07B7ACC-FDB7-42A3-BB56-5FBF16C9168B}"/>
              </a:ext>
            </a:extLst>
          </p:cNvPr>
          <p:cNvPicPr>
            <a:picLocks noChangeAspect="1"/>
          </p:cNvPicPr>
          <p:nvPr/>
        </p:nvPicPr>
        <p:blipFill>
          <a:blip r:embed="rId3"/>
          <a:stretch>
            <a:fillRect/>
          </a:stretch>
        </p:blipFill>
        <p:spPr>
          <a:xfrm>
            <a:off x="4913276" y="1747513"/>
            <a:ext cx="2365447" cy="4156341"/>
          </a:xfrm>
          <a:prstGeom prst="rect">
            <a:avLst/>
          </a:prstGeom>
        </p:spPr>
      </p:pic>
      <p:pic>
        <p:nvPicPr>
          <p:cNvPr id="7" name="Picture 6">
            <a:extLst>
              <a:ext uri="{FF2B5EF4-FFF2-40B4-BE49-F238E27FC236}">
                <a16:creationId xmlns:a16="http://schemas.microsoft.com/office/drawing/2014/main" id="{195D4A8F-3A43-4D53-9112-CC952FA5D34E}"/>
              </a:ext>
            </a:extLst>
          </p:cNvPr>
          <p:cNvPicPr>
            <a:picLocks noChangeAspect="1"/>
          </p:cNvPicPr>
          <p:nvPr/>
        </p:nvPicPr>
        <p:blipFill>
          <a:blip r:embed="rId4"/>
          <a:stretch>
            <a:fillRect/>
          </a:stretch>
        </p:blipFill>
        <p:spPr>
          <a:xfrm>
            <a:off x="7880229" y="2065343"/>
            <a:ext cx="3531682" cy="3520680"/>
          </a:xfrm>
          <a:prstGeom prst="rect">
            <a:avLst/>
          </a:prstGeom>
        </p:spPr>
      </p:pic>
      <p:pic>
        <p:nvPicPr>
          <p:cNvPr id="8" name="Picture 7">
            <a:extLst>
              <a:ext uri="{FF2B5EF4-FFF2-40B4-BE49-F238E27FC236}">
                <a16:creationId xmlns:a16="http://schemas.microsoft.com/office/drawing/2014/main" id="{FC8FCD5E-1096-4A4B-B106-D1118C74FC91}"/>
              </a:ext>
            </a:extLst>
          </p:cNvPr>
          <p:cNvPicPr>
            <a:picLocks noChangeAspect="1"/>
          </p:cNvPicPr>
          <p:nvPr/>
        </p:nvPicPr>
        <p:blipFill>
          <a:blip r:embed="rId5"/>
          <a:stretch>
            <a:fillRect/>
          </a:stretch>
        </p:blipFill>
        <p:spPr>
          <a:xfrm>
            <a:off x="489865" y="3142998"/>
            <a:ext cx="4049506" cy="1621026"/>
          </a:xfrm>
          <a:prstGeom prst="rect">
            <a:avLst/>
          </a:prstGeom>
        </p:spPr>
      </p:pic>
    </p:spTree>
    <p:extLst>
      <p:ext uri="{BB962C8B-B14F-4D97-AF65-F5344CB8AC3E}">
        <p14:creationId xmlns:p14="http://schemas.microsoft.com/office/powerpoint/2010/main" val="27623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Recommendations</a:t>
            </a:r>
          </a:p>
        </p:txBody>
      </p:sp>
      <p:pic>
        <p:nvPicPr>
          <p:cNvPr id="3" name="Picture 2">
            <a:extLst>
              <a:ext uri="{FF2B5EF4-FFF2-40B4-BE49-F238E27FC236}">
                <a16:creationId xmlns:a16="http://schemas.microsoft.com/office/drawing/2014/main" id="{47FC6BAD-D947-40B7-8C9F-D038514A3226}"/>
              </a:ext>
            </a:extLst>
          </p:cNvPr>
          <p:cNvPicPr>
            <a:picLocks noChangeAspect="1"/>
          </p:cNvPicPr>
          <p:nvPr/>
        </p:nvPicPr>
        <p:blipFill>
          <a:blip r:embed="rId3"/>
          <a:stretch>
            <a:fillRect/>
          </a:stretch>
        </p:blipFill>
        <p:spPr>
          <a:xfrm>
            <a:off x="1524000" y="2208752"/>
            <a:ext cx="4505191" cy="3263455"/>
          </a:xfrm>
          <a:prstGeom prst="rect">
            <a:avLst/>
          </a:prstGeom>
        </p:spPr>
      </p:pic>
      <p:pic>
        <p:nvPicPr>
          <p:cNvPr id="4" name="Picture 3">
            <a:extLst>
              <a:ext uri="{FF2B5EF4-FFF2-40B4-BE49-F238E27FC236}">
                <a16:creationId xmlns:a16="http://schemas.microsoft.com/office/drawing/2014/main" id="{6FBA5606-637F-41A9-850F-970CFCEEB2B2}"/>
              </a:ext>
            </a:extLst>
          </p:cNvPr>
          <p:cNvPicPr>
            <a:picLocks noChangeAspect="1"/>
          </p:cNvPicPr>
          <p:nvPr/>
        </p:nvPicPr>
        <p:blipFill>
          <a:blip r:embed="rId4"/>
          <a:stretch>
            <a:fillRect/>
          </a:stretch>
        </p:blipFill>
        <p:spPr>
          <a:xfrm>
            <a:off x="6359060" y="4434840"/>
            <a:ext cx="4112343" cy="1700784"/>
          </a:xfrm>
          <a:prstGeom prst="rect">
            <a:avLst/>
          </a:prstGeom>
        </p:spPr>
      </p:pic>
      <p:pic>
        <p:nvPicPr>
          <p:cNvPr id="8" name="Picture 7">
            <a:extLst>
              <a:ext uri="{FF2B5EF4-FFF2-40B4-BE49-F238E27FC236}">
                <a16:creationId xmlns:a16="http://schemas.microsoft.com/office/drawing/2014/main" id="{022FE285-06FD-483A-A74D-6FBE04199E99}"/>
              </a:ext>
            </a:extLst>
          </p:cNvPr>
          <p:cNvPicPr>
            <a:picLocks noChangeAspect="1"/>
          </p:cNvPicPr>
          <p:nvPr/>
        </p:nvPicPr>
        <p:blipFill>
          <a:blip r:embed="rId5"/>
          <a:stretch>
            <a:fillRect/>
          </a:stretch>
        </p:blipFill>
        <p:spPr>
          <a:xfrm>
            <a:off x="7034022" y="2208752"/>
            <a:ext cx="2722626" cy="2021026"/>
          </a:xfrm>
          <a:prstGeom prst="rect">
            <a:avLst/>
          </a:prstGeom>
        </p:spPr>
      </p:pic>
    </p:spTree>
    <p:extLst>
      <p:ext uri="{BB962C8B-B14F-4D97-AF65-F5344CB8AC3E}">
        <p14:creationId xmlns:p14="http://schemas.microsoft.com/office/powerpoint/2010/main" val="49799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6509C2-DC71-43F3-B032-2B9F53FAA4BF}"/>
              </a:ext>
            </a:extLst>
          </p:cNvPr>
          <p:cNvPicPr>
            <a:picLocks noChangeAspect="1"/>
          </p:cNvPicPr>
          <p:nvPr/>
        </p:nvPicPr>
        <p:blipFill>
          <a:blip r:embed="rId3"/>
          <a:stretch>
            <a:fillRect/>
          </a:stretch>
        </p:blipFill>
        <p:spPr>
          <a:xfrm>
            <a:off x="6744426" y="1708404"/>
            <a:ext cx="3038475" cy="1504950"/>
          </a:xfrm>
          <a:prstGeom prst="rect">
            <a:avLst/>
          </a:prstGeom>
        </p:spPr>
      </p:pic>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Social Media</a:t>
            </a:r>
          </a:p>
        </p:txBody>
      </p:sp>
      <p:pic>
        <p:nvPicPr>
          <p:cNvPr id="5" name="Picture 4">
            <a:extLst>
              <a:ext uri="{FF2B5EF4-FFF2-40B4-BE49-F238E27FC236}">
                <a16:creationId xmlns:a16="http://schemas.microsoft.com/office/drawing/2014/main" id="{99E4A47F-5F2B-4113-97B6-9C6061848924}"/>
              </a:ext>
            </a:extLst>
          </p:cNvPr>
          <p:cNvPicPr>
            <a:picLocks noChangeAspect="1"/>
          </p:cNvPicPr>
          <p:nvPr/>
        </p:nvPicPr>
        <p:blipFill>
          <a:blip r:embed="rId4"/>
          <a:stretch>
            <a:fillRect/>
          </a:stretch>
        </p:blipFill>
        <p:spPr>
          <a:xfrm>
            <a:off x="316992" y="1708404"/>
            <a:ext cx="2838450" cy="1885950"/>
          </a:xfrm>
          <a:prstGeom prst="rect">
            <a:avLst/>
          </a:prstGeom>
        </p:spPr>
      </p:pic>
      <p:pic>
        <p:nvPicPr>
          <p:cNvPr id="7" name="Picture 6">
            <a:extLst>
              <a:ext uri="{FF2B5EF4-FFF2-40B4-BE49-F238E27FC236}">
                <a16:creationId xmlns:a16="http://schemas.microsoft.com/office/drawing/2014/main" id="{4DAC0615-8B9C-4BD7-AA2D-83B6AF003178}"/>
              </a:ext>
            </a:extLst>
          </p:cNvPr>
          <p:cNvPicPr>
            <a:picLocks noChangeAspect="1"/>
          </p:cNvPicPr>
          <p:nvPr/>
        </p:nvPicPr>
        <p:blipFill>
          <a:blip r:embed="rId5"/>
          <a:stretch>
            <a:fillRect/>
          </a:stretch>
        </p:blipFill>
        <p:spPr>
          <a:xfrm>
            <a:off x="2692516" y="2808468"/>
            <a:ext cx="4534293" cy="3759328"/>
          </a:xfrm>
          <a:prstGeom prst="rect">
            <a:avLst/>
          </a:prstGeom>
        </p:spPr>
      </p:pic>
      <p:pic>
        <p:nvPicPr>
          <p:cNvPr id="9" name="Picture 8">
            <a:extLst>
              <a:ext uri="{FF2B5EF4-FFF2-40B4-BE49-F238E27FC236}">
                <a16:creationId xmlns:a16="http://schemas.microsoft.com/office/drawing/2014/main" id="{4CDF2300-8730-4D24-8C3C-7D7DB83F7F68}"/>
              </a:ext>
            </a:extLst>
          </p:cNvPr>
          <p:cNvPicPr>
            <a:picLocks noChangeAspect="1"/>
          </p:cNvPicPr>
          <p:nvPr/>
        </p:nvPicPr>
        <p:blipFill>
          <a:blip r:embed="rId6"/>
          <a:stretch>
            <a:fillRect/>
          </a:stretch>
        </p:blipFill>
        <p:spPr>
          <a:xfrm>
            <a:off x="9018502" y="2543175"/>
            <a:ext cx="2256580" cy="4024621"/>
          </a:xfrm>
          <a:prstGeom prst="rect">
            <a:avLst/>
          </a:prstGeom>
        </p:spPr>
      </p:pic>
    </p:spTree>
    <p:extLst>
      <p:ext uri="{BB962C8B-B14F-4D97-AF65-F5344CB8AC3E}">
        <p14:creationId xmlns:p14="http://schemas.microsoft.com/office/powerpoint/2010/main" val="89755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Company Overview</a:t>
            </a:r>
          </a:p>
        </p:txBody>
      </p:sp>
      <p:sp>
        <p:nvSpPr>
          <p:cNvPr id="3" name="Content Placeholder 2"/>
          <p:cNvSpPr>
            <a:spLocks noGrp="1"/>
          </p:cNvSpPr>
          <p:nvPr>
            <p:ph sz="half" idx="1"/>
          </p:nvPr>
        </p:nvSpPr>
        <p:spPr/>
        <p:txBody>
          <a:bodyPr vert="horz" lIns="91440" tIns="45720" rIns="91440" bIns="45720" rtlCol="0" anchor="t">
            <a:normAutofit/>
          </a:bodyPr>
          <a:lstStyle/>
          <a:p>
            <a:pPr algn="just">
              <a:buChar char="•"/>
            </a:pPr>
            <a:r>
              <a:rPr lang="en-US" dirty="0">
                <a:solidFill>
                  <a:srgbClr val="000000"/>
                </a:solidFill>
                <a:latin typeface="Calibri"/>
                <a:cs typeface="Calibri"/>
              </a:rPr>
              <a:t>Welcome to </a:t>
            </a:r>
            <a:r>
              <a:rPr lang="en-US" err="1">
                <a:solidFill>
                  <a:srgbClr val="000000"/>
                </a:solidFill>
                <a:latin typeface="Calibri"/>
                <a:cs typeface="Calibri"/>
              </a:rPr>
              <a:t>Allivet</a:t>
            </a:r>
            <a:r>
              <a:rPr lang="en-US" dirty="0">
                <a:solidFill>
                  <a:srgbClr val="000000"/>
                </a:solidFill>
                <a:latin typeface="Calibri"/>
                <a:cs typeface="Calibri"/>
              </a:rPr>
              <a:t>, your most trusted pet pharmacy since 1992! Licensed in all 50 states, we have been the select provider of quality pet medication, and veterinary supplies for more than 25 years</a:t>
            </a:r>
            <a:endParaRPr lang="en-US">
              <a:cs typeface="Calibri"/>
            </a:endParaRPr>
          </a:p>
          <a:p>
            <a:pPr algn="just">
              <a:buChar char="•"/>
            </a:pPr>
            <a:r>
              <a:rPr lang="en-US" dirty="0"/>
              <a:t>Our mission is to provide the highest quality pet medications and products to our clients. We strive to uphold the lowest prices while upholding the highest pharmacy standards in the industry.</a:t>
            </a:r>
            <a:endParaRPr lang="en-US" dirty="0">
              <a:solidFill>
                <a:srgbClr val="000000"/>
              </a:solidFill>
              <a:latin typeface="gothic"/>
            </a:endParaRPr>
          </a:p>
        </p:txBody>
      </p:sp>
      <p:pic>
        <p:nvPicPr>
          <p:cNvPr id="7" name="Content Placeholder 6">
            <a:extLst>
              <a:ext uri="{FF2B5EF4-FFF2-40B4-BE49-F238E27FC236}">
                <a16:creationId xmlns:a16="http://schemas.microsoft.com/office/drawing/2014/main" id="{DD5E2E26-1BF4-4D0B-8ACC-A6A3808B47F4}"/>
              </a:ext>
            </a:extLst>
          </p:cNvPr>
          <p:cNvPicPr>
            <a:picLocks noGrp="1" noChangeAspect="1"/>
          </p:cNvPicPr>
          <p:nvPr>
            <p:ph sz="half" idx="2"/>
          </p:nvPr>
        </p:nvPicPr>
        <p:blipFill>
          <a:blip r:embed="rId3"/>
          <a:stretch>
            <a:fillRect/>
          </a:stretch>
        </p:blipFill>
        <p:spPr>
          <a:xfrm>
            <a:off x="6403523" y="2476259"/>
            <a:ext cx="5448298" cy="3592784"/>
          </a:xfrm>
          <a:prstGeom prst="rect">
            <a:avLst/>
          </a:prstGeom>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Our Teams</a:t>
            </a:r>
          </a:p>
        </p:txBody>
      </p:sp>
    </p:spTree>
    <p:extLst>
      <p:ext uri="{BB962C8B-B14F-4D97-AF65-F5344CB8AC3E}">
        <p14:creationId xmlns:p14="http://schemas.microsoft.com/office/powerpoint/2010/main" val="168446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module</a:t>
            </a:r>
          </a:p>
        </p:txBody>
      </p:sp>
      <p:pic>
        <p:nvPicPr>
          <p:cNvPr id="8" name="Picture Placeholder 7"/>
          <p:cNvPicPr>
            <a:picLocks noGrp="1" noChangeAspect="1"/>
          </p:cNvPicPr>
          <p:nvPr>
            <p:ph type="pic" idx="11"/>
          </p:nvPr>
        </p:nvPicPr>
        <p:blipFill>
          <a:blip r:embed="rId2">
            <a:extLst>
              <a:ext uri="{28A0092B-C50C-407E-A947-70E740481C1C}">
                <a14:useLocalDpi xmlns:a14="http://schemas.microsoft.com/office/drawing/2010/main" val="0"/>
              </a:ext>
            </a:extLst>
          </a:blip>
          <a:stretch>
            <a:fillRect/>
          </a:stretch>
        </p:blipFill>
        <p:spPr>
          <a:xfrm>
            <a:off x="4303558" y="1721851"/>
            <a:ext cx="4023360" cy="1275906"/>
          </a:xfrm>
        </p:spPr>
      </p:pic>
      <p:pic>
        <p:nvPicPr>
          <p:cNvPr id="10" name="Picture Placeholder 9">
            <a:extLst>
              <a:ext uri="{FF2B5EF4-FFF2-40B4-BE49-F238E27FC236}">
                <a16:creationId xmlns:a16="http://schemas.microsoft.com/office/drawing/2014/main" id="{CBB81C45-B77B-4C4F-A314-21FB69200DA1}"/>
              </a:ext>
            </a:extLst>
          </p:cNvPr>
          <p:cNvPicPr>
            <a:picLocks noGrp="1" noChangeAspect="1"/>
          </p:cNvPicPr>
          <p:nvPr>
            <p:ph type="pic" idx="10"/>
          </p:nvPr>
        </p:nvPicPr>
        <p:blipFill>
          <a:blip r:embed="rId3">
            <a:extLst>
              <a:ext uri="{28A0092B-C50C-407E-A947-70E740481C1C}">
                <a14:useLocalDpi xmlns:a14="http://schemas.microsoft.com/office/drawing/2010/main" val="0"/>
              </a:ext>
            </a:extLst>
          </a:blip>
          <a:srcRect l="12436" r="12436"/>
          <a:stretch>
            <a:fillRect/>
          </a:stretch>
        </p:blipFill>
        <p:spPr>
          <a:xfrm>
            <a:off x="1" y="1"/>
            <a:ext cx="4023360" cy="4745736"/>
          </a:xfrm>
        </p:spPr>
      </p:pic>
      <p:pic>
        <p:nvPicPr>
          <p:cNvPr id="16" name="Picture Placeholder 15">
            <a:extLst>
              <a:ext uri="{FF2B5EF4-FFF2-40B4-BE49-F238E27FC236}">
                <a16:creationId xmlns:a16="http://schemas.microsoft.com/office/drawing/2014/main" id="{D1AF8552-F847-4C4A-AD67-FDC4ED2548B3}"/>
              </a:ext>
            </a:extLst>
          </p:cNvPr>
          <p:cNvPicPr>
            <a:picLocks noGrp="1" noChangeAspect="1"/>
          </p:cNvPicPr>
          <p:nvPr>
            <p:ph type="pic" idx="12"/>
          </p:nvPr>
        </p:nvPicPr>
        <p:blipFill>
          <a:blip r:embed="rId4" cstate="print">
            <a:extLst>
              <a:ext uri="{28A0092B-C50C-407E-A947-70E740481C1C}">
                <a14:useLocalDpi xmlns:a14="http://schemas.microsoft.com/office/drawing/2010/main" val="0"/>
              </a:ext>
            </a:extLst>
          </a:blip>
          <a:stretch>
            <a:fillRect/>
          </a:stretch>
        </p:blipFill>
        <p:spPr>
          <a:xfrm>
            <a:off x="8607116" y="-1"/>
            <a:ext cx="3584883" cy="4719611"/>
          </a:xfr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Department Structure</a:t>
            </a:r>
          </a:p>
        </p:txBody>
      </p:sp>
      <p:graphicFrame>
        <p:nvGraphicFramePr>
          <p:cNvPr id="6" name="Content Placeholder 5">
            <a:extLst>
              <a:ext uri="{FF2B5EF4-FFF2-40B4-BE49-F238E27FC236}">
                <a16:creationId xmlns:a16="http://schemas.microsoft.com/office/drawing/2014/main" id="{C2C3E201-D408-4222-938E-A75C2CB085CC}"/>
              </a:ext>
            </a:extLst>
          </p:cNvPr>
          <p:cNvGraphicFramePr>
            <a:graphicFrameLocks noGrp="1"/>
          </p:cNvGraphicFramePr>
          <p:nvPr>
            <p:ph sz="half" idx="2"/>
            <p:extLst>
              <p:ext uri="{D42A27DB-BD31-4B8C-83A1-F6EECF244321}">
                <p14:modId xmlns:p14="http://schemas.microsoft.com/office/powerpoint/2010/main" val="1893395564"/>
              </p:ext>
            </p:extLst>
          </p:nvPr>
        </p:nvGraphicFramePr>
        <p:xfrm>
          <a:off x="3505200" y="1765300"/>
          <a:ext cx="4495800"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433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Your Role</a:t>
            </a:r>
          </a:p>
        </p:txBody>
      </p:sp>
      <p:sp>
        <p:nvSpPr>
          <p:cNvPr id="3" name="Content Placeholder 2">
            <a:extLst>
              <a:ext uri="{FF2B5EF4-FFF2-40B4-BE49-F238E27FC236}">
                <a16:creationId xmlns:a16="http://schemas.microsoft.com/office/drawing/2014/main" id="{E209AC81-51CB-47C8-9AEE-A8D6606735F0}"/>
              </a:ext>
            </a:extLst>
          </p:cNvPr>
          <p:cNvSpPr>
            <a:spLocks noGrp="1"/>
          </p:cNvSpPr>
          <p:nvPr>
            <p:ph sz="half" idx="1"/>
          </p:nvPr>
        </p:nvSpPr>
        <p:spPr/>
        <p:txBody>
          <a:bodyPr vert="horz" lIns="91440" tIns="45720" rIns="91440" bIns="45720" rtlCol="0" anchor="t">
            <a:normAutofit/>
          </a:bodyPr>
          <a:lstStyle/>
          <a:p>
            <a:pPr marL="45720" indent="0">
              <a:buNone/>
            </a:pPr>
            <a:r>
              <a:rPr lang="en-US" dirty="0"/>
              <a:t>In joining the Customer Service Department there are a few things you will need to know:</a:t>
            </a:r>
          </a:p>
          <a:p>
            <a:pPr>
              <a:buChar char="•"/>
            </a:pPr>
            <a:r>
              <a:rPr lang="en-US" dirty="0"/>
              <a:t>Agents will need to address customers questions and concerns.</a:t>
            </a:r>
            <a:endParaRPr lang="en-US" dirty="0">
              <a:cs typeface="Calibri"/>
            </a:endParaRPr>
          </a:p>
          <a:p>
            <a:pPr>
              <a:buChar char="•"/>
            </a:pPr>
            <a:r>
              <a:rPr lang="en-US" dirty="0"/>
              <a:t>Agents will work with different departments within the company to resolve customer needs.</a:t>
            </a:r>
            <a:endParaRPr lang="en-US" dirty="0">
              <a:cs typeface="Calibri"/>
            </a:endParaRPr>
          </a:p>
          <a:p>
            <a:pPr>
              <a:buChar char="•"/>
            </a:pPr>
            <a:r>
              <a:rPr lang="en-US" dirty="0"/>
              <a:t>Agents will strive to live up to </a:t>
            </a:r>
            <a:r>
              <a:rPr lang="en-US" err="1"/>
              <a:t>Allivet’s</a:t>
            </a:r>
            <a:r>
              <a:rPr lang="en-US" dirty="0"/>
              <a:t> high customer experience standards on every contact. </a:t>
            </a:r>
            <a:endParaRPr lang="en-US" dirty="0">
              <a:cs typeface="Calibri"/>
            </a:endParaRPr>
          </a:p>
        </p:txBody>
      </p:sp>
      <p:pic>
        <p:nvPicPr>
          <p:cNvPr id="16" name="Content Placeholder 15">
            <a:extLst>
              <a:ext uri="{FF2B5EF4-FFF2-40B4-BE49-F238E27FC236}">
                <a16:creationId xmlns:a16="http://schemas.microsoft.com/office/drawing/2014/main" id="{C947A1FB-923A-4298-B82C-B6CFB4199DFD}"/>
              </a:ext>
            </a:extLst>
          </p:cNvPr>
          <p:cNvPicPr>
            <a:picLocks noGrp="1" noChangeAspect="1"/>
          </p:cNvPicPr>
          <p:nvPr>
            <p:ph sz="half" idx="2"/>
          </p:nvPr>
        </p:nvPicPr>
        <p:blipFill>
          <a:blip r:embed="rId3"/>
          <a:stretch>
            <a:fillRect/>
          </a:stretch>
        </p:blipFill>
        <p:spPr>
          <a:xfrm>
            <a:off x="6172200" y="1714500"/>
            <a:ext cx="4959626" cy="4462272"/>
          </a:xfrm>
          <a:prstGeom prst="rect">
            <a:avLst/>
          </a:prstGeom>
        </p:spPr>
      </p:pic>
    </p:spTree>
    <p:extLst>
      <p:ext uri="{BB962C8B-B14F-4D97-AF65-F5344CB8AC3E}">
        <p14:creationId xmlns:p14="http://schemas.microsoft.com/office/powerpoint/2010/main" val="163704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We do</a:t>
            </a:r>
          </a:p>
        </p:txBody>
      </p:sp>
    </p:spTree>
    <p:extLst>
      <p:ext uri="{BB962C8B-B14F-4D97-AF65-F5344CB8AC3E}">
        <p14:creationId xmlns:p14="http://schemas.microsoft.com/office/powerpoint/2010/main" val="298842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65F32D-14D6-4DF9-9DBD-5BEAE33A8032}"/>
              </a:ext>
            </a:extLst>
          </p:cNvPr>
          <p:cNvPicPr>
            <a:picLocks noChangeAspect="1"/>
          </p:cNvPicPr>
          <p:nvPr/>
        </p:nvPicPr>
        <p:blipFill>
          <a:blip r:embed="rId3"/>
          <a:stretch>
            <a:fillRect/>
          </a:stretch>
        </p:blipFill>
        <p:spPr>
          <a:xfrm>
            <a:off x="6334657" y="3550218"/>
            <a:ext cx="5767755" cy="2539605"/>
          </a:xfrm>
          <a:prstGeom prst="rect">
            <a:avLst/>
          </a:prstGeom>
        </p:spPr>
      </p:pic>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What is a pet pharmacy?</a:t>
            </a:r>
          </a:p>
        </p:txBody>
      </p:sp>
      <p:sp>
        <p:nvSpPr>
          <p:cNvPr id="3" name="Content Placeholder 2"/>
          <p:cNvSpPr>
            <a:spLocks noGrp="1"/>
          </p:cNvSpPr>
          <p:nvPr>
            <p:ph sz="half" idx="1"/>
          </p:nvPr>
        </p:nvSpPr>
        <p:spPr>
          <a:xfrm>
            <a:off x="1524000" y="1750015"/>
            <a:ext cx="4495800" cy="4462272"/>
          </a:xfrm>
        </p:spPr>
        <p:txBody>
          <a:bodyPr vert="horz" lIns="91440" tIns="45720" rIns="91440" bIns="45720" rtlCol="0" anchor="t">
            <a:normAutofit/>
          </a:bodyPr>
          <a:lstStyle/>
          <a:p>
            <a:pPr>
              <a:buChar char="•"/>
            </a:pPr>
            <a:r>
              <a:rPr lang="en-US" dirty="0">
                <a:solidFill>
                  <a:srgbClr val="000000"/>
                </a:solidFill>
                <a:latin typeface="gothic"/>
              </a:rPr>
              <a:t>Pharmacy: A store where medical drugs are dispensed and sold.</a:t>
            </a:r>
            <a:endParaRPr lang="en-US"/>
          </a:p>
          <a:p>
            <a:pPr>
              <a:buChar char="•"/>
            </a:pPr>
            <a:r>
              <a:rPr lang="en-US" dirty="0">
                <a:solidFill>
                  <a:srgbClr val="000000"/>
                </a:solidFill>
                <a:latin typeface="gothic"/>
              </a:rPr>
              <a:t>Pet Pharmacy: Will ONLY dispense and sell medical drugs for animal use.</a:t>
            </a:r>
          </a:p>
          <a:p>
            <a:pPr>
              <a:buChar char="•"/>
            </a:pPr>
            <a:r>
              <a:rPr lang="en-US" dirty="0">
                <a:solidFill>
                  <a:srgbClr val="000000"/>
                </a:solidFill>
                <a:latin typeface="gothic"/>
              </a:rPr>
              <a:t>There are no licensed veterinarians on staff. Only licensed pharmacists and pharmacy technicians. </a:t>
            </a:r>
          </a:p>
          <a:p>
            <a:pPr>
              <a:buChar char="•"/>
            </a:pPr>
            <a:r>
              <a:rPr lang="en-US" dirty="0">
                <a:solidFill>
                  <a:srgbClr val="000000"/>
                </a:solidFill>
                <a:latin typeface="gothic"/>
              </a:rPr>
              <a:t>We do not prescribe or recommend and medical drug or over the counter supplement to our customers.         </a:t>
            </a:r>
          </a:p>
        </p:txBody>
      </p:sp>
    </p:spTree>
    <p:extLst>
      <p:ext uri="{BB962C8B-B14F-4D97-AF65-F5344CB8AC3E}">
        <p14:creationId xmlns:p14="http://schemas.microsoft.com/office/powerpoint/2010/main" val="229966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Image result for pet supplements">
            <a:extLst>
              <a:ext uri="{FF2B5EF4-FFF2-40B4-BE49-F238E27FC236}">
                <a16:creationId xmlns:a16="http://schemas.microsoft.com/office/drawing/2014/main" id="{7B84251B-DF45-4EF0-930E-C057586066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9166" y="4974432"/>
            <a:ext cx="2404298" cy="160286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et Grooming">
            <a:extLst>
              <a:ext uri="{FF2B5EF4-FFF2-40B4-BE49-F238E27FC236}">
                <a16:creationId xmlns:a16="http://schemas.microsoft.com/office/drawing/2014/main" id="{A5C246B3-46DF-4681-A696-AE65DBD5B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7256" y="4901016"/>
            <a:ext cx="2491348" cy="16476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chor="ctr"/>
          <a:lstStyle/>
          <a:p>
            <a:pPr algn="ctr"/>
            <a:r>
              <a:rPr lang="en-US" dirty="0"/>
              <a:t>Product Offerings</a:t>
            </a:r>
          </a:p>
        </p:txBody>
      </p:sp>
      <p:sp>
        <p:nvSpPr>
          <p:cNvPr id="3" name="Content Placeholder 2"/>
          <p:cNvSpPr>
            <a:spLocks noGrp="1"/>
          </p:cNvSpPr>
          <p:nvPr>
            <p:ph sz="half" idx="1"/>
          </p:nvPr>
        </p:nvSpPr>
        <p:spPr>
          <a:xfrm>
            <a:off x="1524000" y="1714500"/>
            <a:ext cx="4495800" cy="3378708"/>
          </a:xfrm>
        </p:spPr>
        <p:txBody>
          <a:bodyPr vert="horz" lIns="91440" tIns="45720" rIns="91440" bIns="45720" rtlCol="0" anchor="t">
            <a:normAutofit/>
          </a:bodyPr>
          <a:lstStyle/>
          <a:p>
            <a:pPr marL="45720" indent="0">
              <a:buNone/>
            </a:pPr>
            <a:r>
              <a:rPr lang="en-US" dirty="0">
                <a:solidFill>
                  <a:srgbClr val="000000"/>
                </a:solidFill>
                <a:latin typeface="gothic"/>
              </a:rPr>
              <a:t>We carry a variety of products: </a:t>
            </a:r>
            <a:endParaRPr lang="en-US">
              <a:solidFill>
                <a:srgbClr val="000000"/>
              </a:solidFill>
              <a:latin typeface="gothic"/>
            </a:endParaRPr>
          </a:p>
          <a:p>
            <a:pPr>
              <a:buChar char="•"/>
            </a:pPr>
            <a:r>
              <a:rPr lang="en-US" dirty="0">
                <a:solidFill>
                  <a:srgbClr val="000000"/>
                </a:solidFill>
                <a:latin typeface="gothic"/>
              </a:rPr>
              <a:t>Prescription Medications</a:t>
            </a:r>
          </a:p>
          <a:p>
            <a:pPr>
              <a:buChar char="•"/>
            </a:pPr>
            <a:r>
              <a:rPr lang="en-US" dirty="0">
                <a:solidFill>
                  <a:srgbClr val="000000"/>
                </a:solidFill>
                <a:latin typeface="gothic"/>
              </a:rPr>
              <a:t>Pet Food</a:t>
            </a:r>
          </a:p>
          <a:p>
            <a:pPr>
              <a:buChar char="•"/>
            </a:pPr>
            <a:r>
              <a:rPr lang="en-US" dirty="0">
                <a:solidFill>
                  <a:srgbClr val="000000"/>
                </a:solidFill>
                <a:latin typeface="gothic"/>
              </a:rPr>
              <a:t>Vaccines</a:t>
            </a:r>
          </a:p>
          <a:p>
            <a:pPr>
              <a:buChar char="•"/>
            </a:pPr>
            <a:r>
              <a:rPr lang="en-US" dirty="0">
                <a:solidFill>
                  <a:srgbClr val="000000"/>
                </a:solidFill>
                <a:latin typeface="gothic"/>
              </a:rPr>
              <a:t>Grooming Products</a:t>
            </a:r>
          </a:p>
          <a:p>
            <a:pPr>
              <a:buChar char="•"/>
            </a:pPr>
            <a:r>
              <a:rPr lang="en-US" dirty="0">
                <a:solidFill>
                  <a:srgbClr val="000000"/>
                </a:solidFill>
                <a:latin typeface="gothic"/>
              </a:rPr>
              <a:t>Vitamins/Supplements</a:t>
            </a:r>
          </a:p>
        </p:txBody>
      </p:sp>
      <p:pic>
        <p:nvPicPr>
          <p:cNvPr id="4098" name="Picture 2" descr="Image result for pet vaccines">
            <a:extLst>
              <a:ext uri="{FF2B5EF4-FFF2-40B4-BE49-F238E27FC236}">
                <a16:creationId xmlns:a16="http://schemas.microsoft.com/office/drawing/2014/main" id="{25AE24BD-E057-41E7-BB05-AB8FB829794E}"/>
              </a:ext>
            </a:extLst>
          </p:cNvPr>
          <p:cNvPicPr>
            <a:picLocks noGrp="1" noChangeAspect="1" noChangeArrowheads="1"/>
          </p:cNvPicPr>
          <p:nvPr>
            <p:ph sz="half" idx="2"/>
          </p:nvPr>
        </p:nvPicPr>
        <p:blipFill>
          <a:blip r:embed="rId5" cstate="print">
            <a:extLst>
              <a:ext uri="{28A0092B-C50C-407E-A947-70E740481C1C}">
                <a14:useLocalDpi xmlns:a14="http://schemas.microsoft.com/office/drawing/2010/main" val="0"/>
              </a:ext>
            </a:extLst>
          </a:blip>
          <a:srcRect/>
          <a:stretch>
            <a:fillRect/>
          </a:stretch>
        </p:blipFill>
        <p:spPr bwMode="auto">
          <a:xfrm>
            <a:off x="7423976" y="3429000"/>
            <a:ext cx="2122322" cy="21180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et RX">
            <a:extLst>
              <a:ext uri="{FF2B5EF4-FFF2-40B4-BE49-F238E27FC236}">
                <a16:creationId xmlns:a16="http://schemas.microsoft.com/office/drawing/2014/main" id="{62D30C8C-D312-4D24-8266-FFBCF7A7D4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3414" y="1714500"/>
            <a:ext cx="20955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dog/cat Food">
            <a:extLst>
              <a:ext uri="{FF2B5EF4-FFF2-40B4-BE49-F238E27FC236}">
                <a16:creationId xmlns:a16="http://schemas.microsoft.com/office/drawing/2014/main" id="{E890EFA5-5DA4-4DF0-B6EE-1B4C4D3BC8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18571" y="1642872"/>
            <a:ext cx="2122322" cy="218160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Image result for pet supplements">
            <a:extLst>
              <a:ext uri="{FF2B5EF4-FFF2-40B4-BE49-F238E27FC236}">
                <a16:creationId xmlns:a16="http://schemas.microsoft.com/office/drawing/2014/main" id="{BCA2BBC8-DED1-4E71-8489-1E08082F233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111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TotalTime>
  <Words>827</Words>
  <Application>Microsoft Office PowerPoint</Application>
  <PresentationFormat>Widescreen</PresentationFormat>
  <Paragraphs>80</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Health Fitness 16x9</vt:lpstr>
      <vt:lpstr>Who we are</vt:lpstr>
      <vt:lpstr>Company Overview</vt:lpstr>
      <vt:lpstr>Our Teams</vt:lpstr>
      <vt:lpstr>Welcome module</vt:lpstr>
      <vt:lpstr>Department Structure</vt:lpstr>
      <vt:lpstr>Your Role</vt:lpstr>
      <vt:lpstr>What We do</vt:lpstr>
      <vt:lpstr>What is a pet pharmacy?</vt:lpstr>
      <vt:lpstr>Product Offerings</vt:lpstr>
      <vt:lpstr>How do they find us</vt:lpstr>
      <vt:lpstr>Online Ads</vt:lpstr>
      <vt:lpstr>Recommendations</vt:lpstr>
      <vt:lpstr>Social Media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CustomerCare</dc:creator>
  <cp:lastModifiedBy>CustomerCare</cp:lastModifiedBy>
  <cp:revision>103</cp:revision>
  <dcterms:created xsi:type="dcterms:W3CDTF">2018-07-12T18:33:07Z</dcterms:created>
  <dcterms:modified xsi:type="dcterms:W3CDTF">2019-05-20T21:07:12Z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