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82D320-ECFC-A4FE-2E32-74963BC35587}" v="8" dt="2025-05-27T03:28:13.839"/>
    <p1510:client id="{D4C1DBB5-8F54-6A9C-7466-E303AB06455A}" v="2139" dt="2025-05-27T03:27:14.6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456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javaid.nabi/all-you-need-to-know-about-llm-text-generation-03b138e0ed19" TargetMode="External"/><Relationship Id="rId4" Type="http://schemas.openxmlformats.org/officeDocument/2006/relationships/hyperlink" Target="https://michiganaiblog.github.io/2018/07/23/Word-Embeddings-and-how-they-vary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ackademic.com/mastering-retrieval-augmented-generation-rag-architecture-unleash-the-power-of-large-language-a1d2be5f348c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docs/tutorials/rag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gchain.com/docs/tutorials/rag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/>
              <a:t>Project TLDR: Standalone Desktop Application for Question Answering and Summarization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dirty="0"/>
              <a:t>Manu Hegde</a:t>
            </a:r>
            <a:endParaRPr lang="en-US" sz="11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100" dirty="0"/>
              <a:t>University of Washington</a:t>
            </a:r>
            <a:endParaRPr lang="en-US" sz="11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100" dirty="0"/>
              <a:t>2025</a:t>
            </a:r>
            <a:endParaRPr lang="en-US" sz="1100">
              <a:ea typeface="Calibri"/>
              <a:cs typeface="Calibri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B60694-4BD4-47F0-0407-EE147E0A5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3DBA1-9884-2ED3-31CA-9E73CD390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609600"/>
            <a:ext cx="3588597" cy="1330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ea typeface="Calibri"/>
                <a:cs typeface="Calibri"/>
              </a:rPr>
              <a:t>LLM and Transformers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AD3E7-822E-17F7-F4F7-08F21A870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75" y="2194102"/>
            <a:ext cx="3328527" cy="390858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Most modern Large Language Models (LLMs) are based on transformer architecture originally Introduced in paper called "Attention is all you need" paper * in 2017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The transformer architecture, which consists of encoder and decoder blocks and perform autoregressive decoding (one output token at a time)</a:t>
            </a:r>
          </a:p>
          <a:p>
            <a:pPr>
              <a:lnSpc>
                <a:spcPct val="90000"/>
              </a:lnSpc>
            </a:pPr>
            <a:r>
              <a:rPr lang="en-US" sz="1700">
                <a:ea typeface="+mn-lt"/>
                <a:cs typeface="+mn-lt"/>
              </a:rPr>
              <a:t>Most modern LLMs, like GPT and LLaMA, use </a:t>
            </a:r>
            <a:r>
              <a:rPr lang="en-US" sz="1700" b="1">
                <a:ea typeface="+mn-lt"/>
                <a:cs typeface="+mn-lt"/>
              </a:rPr>
              <a:t>decoder-only</a:t>
            </a:r>
            <a:r>
              <a:rPr lang="en-US" sz="1700">
                <a:ea typeface="+mn-lt"/>
                <a:cs typeface="+mn-lt"/>
              </a:rPr>
              <a:t> transformers optimized for text generation.</a:t>
            </a:r>
            <a:endParaRPr lang="en-US" sz="17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700">
              <a:ea typeface="Calibri"/>
              <a:cs typeface="Calibri"/>
            </a:endParaRPr>
          </a:p>
        </p:txBody>
      </p:sp>
      <p:pic>
        <p:nvPicPr>
          <p:cNvPr id="5" name="Picture 4" descr="A diagram of a program&#10;&#10;AI-generated content may be incorrect.">
            <a:extLst>
              <a:ext uri="{FF2B5EF4-FFF2-40B4-BE49-F238E27FC236}">
                <a16:creationId xmlns:a16="http://schemas.microsoft.com/office/drawing/2014/main" id="{7464D251-DE27-93E8-D0AD-F36B7CBD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457" y="837003"/>
            <a:ext cx="3553238" cy="52062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42E46E0-9BD7-4F76-12DF-08DCEEAA7439}"/>
              </a:ext>
            </a:extLst>
          </p:cNvPr>
          <p:cNvSpPr txBox="1"/>
          <p:nvPr/>
        </p:nvSpPr>
        <p:spPr>
          <a:xfrm>
            <a:off x="455814" y="6123336"/>
            <a:ext cx="732430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b="1" dirty="0">
                <a:solidFill>
                  <a:srgbClr val="0E0E0E"/>
                </a:solidFill>
                <a:latin typeface="Helvetica Neue"/>
                <a:ea typeface="Calibri"/>
                <a:cs typeface="Calibri"/>
              </a:rPr>
              <a:t>* </a:t>
            </a:r>
            <a:r>
              <a:rPr lang="en-US" sz="1200" dirty="0">
                <a:solidFill>
                  <a:srgbClr val="0E0E0E"/>
                </a:solidFill>
                <a:latin typeface="Arial"/>
                <a:ea typeface="Calibri"/>
                <a:cs typeface="Calibri"/>
              </a:rPr>
              <a:t>Vaswani et al., 2017 - </a:t>
            </a:r>
            <a:r>
              <a:rPr lang="en-US" sz="1200" i="1" dirty="0">
                <a:solidFill>
                  <a:srgbClr val="0E0E0E"/>
                </a:solidFill>
                <a:latin typeface="Arial"/>
                <a:ea typeface="Calibri"/>
                <a:cs typeface="Calibri"/>
              </a:rPr>
              <a:t>Attention</a:t>
            </a:r>
            <a:r>
              <a:rPr lang="en-US" sz="1200" i="1" dirty="0">
                <a:solidFill>
                  <a:srgbClr val="0E0E0E"/>
                </a:solidFill>
                <a:latin typeface="Arial"/>
                <a:ea typeface="+mn-lt"/>
                <a:cs typeface="+mn-lt"/>
              </a:rPr>
              <a:t> is All You Need, </a:t>
            </a:r>
            <a:r>
              <a:rPr lang="en-US" sz="1200" dirty="0">
                <a:solidFill>
                  <a:srgbClr val="0E0E0E"/>
                </a:solidFill>
                <a:latin typeface="Arial"/>
                <a:ea typeface="+mn-lt"/>
                <a:cs typeface="+mn-lt"/>
              </a:rPr>
              <a:t>Google Research &amp; Google Brain, </a:t>
            </a:r>
            <a:r>
              <a:rPr lang="en-US" sz="1200" dirty="0">
                <a:solidFill>
                  <a:srgbClr val="0E0E0E"/>
                </a:solidFill>
                <a:latin typeface="Arial"/>
                <a:ea typeface="+mn-lt"/>
                <a:cs typeface="+mn-lt"/>
                <a:hlinkClick r:id="rId3"/>
              </a:rPr>
              <a:t>arXiv:1706.03762</a:t>
            </a:r>
            <a:endParaRPr lang="en-US" sz="1200">
              <a:latin typeface="Arial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1889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B34B25-BDB1-9CD6-BFF9-F56AF28B1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54CAA1-6072-79AA-6351-55A431C78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F99B4A4-6F41-8ACF-25CF-38EDB4E69C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74026-E4F5-066E-7DE0-037BCE40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532" y="-165652"/>
            <a:ext cx="3588597" cy="13308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ea typeface="Calibri"/>
                <a:cs typeface="Calibri"/>
              </a:rPr>
              <a:t>Core Concepts in LLM Inference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56AF9-07C1-FBC1-179D-8B4973751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5" y="287626"/>
            <a:ext cx="5740170" cy="599231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1400" b="1" dirty="0">
              <a:ea typeface="Calibri"/>
              <a:cs typeface="Calibri"/>
            </a:endParaRPr>
          </a:p>
          <a:p>
            <a:r>
              <a:rPr lang="en-US" sz="1400" b="1" dirty="0">
                <a:ea typeface="+mn-lt"/>
                <a:cs typeface="+mn-lt"/>
              </a:rPr>
              <a:t>Tokenization</a:t>
            </a:r>
            <a:endParaRPr lang="en-US" sz="14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Converts raw input text into discrete units (tokens) using </a:t>
            </a:r>
            <a:r>
              <a:rPr lang="en-US" sz="1400" err="1">
                <a:ea typeface="+mn-lt"/>
                <a:cs typeface="+mn-lt"/>
              </a:rPr>
              <a:t>subword</a:t>
            </a:r>
            <a:r>
              <a:rPr lang="en-US" sz="1400" dirty="0">
                <a:ea typeface="+mn-lt"/>
                <a:cs typeface="+mn-lt"/>
              </a:rPr>
              <a:t> or byte-pair encoding (BPE).</a:t>
            </a:r>
            <a:endParaRPr lang="en-US" sz="14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Example: “transformers are cool” → ["transform", "</a:t>
            </a:r>
            <a:r>
              <a:rPr lang="en-US" sz="1400" err="1">
                <a:ea typeface="+mn-lt"/>
                <a:cs typeface="+mn-lt"/>
              </a:rPr>
              <a:t>ers</a:t>
            </a:r>
            <a:r>
              <a:rPr lang="en-US" sz="1400" dirty="0">
                <a:ea typeface="+mn-lt"/>
                <a:cs typeface="+mn-lt"/>
              </a:rPr>
              <a:t>", "are", "cool"].</a:t>
            </a:r>
            <a:br>
              <a:rPr lang="en-US" sz="1400" dirty="0">
                <a:ea typeface="+mn-lt"/>
                <a:cs typeface="+mn-lt"/>
              </a:rPr>
            </a:br>
            <a:endParaRPr lang="en-US" sz="1400" dirty="0">
              <a:ea typeface="Calibri"/>
              <a:cs typeface="Calibri"/>
            </a:endParaRPr>
          </a:p>
          <a:p>
            <a:r>
              <a:rPr lang="en-US" sz="1400" b="1" dirty="0">
                <a:ea typeface="+mn-lt"/>
                <a:cs typeface="+mn-lt"/>
              </a:rPr>
              <a:t>Embeddings: </a:t>
            </a:r>
            <a:r>
              <a:rPr lang="en-US" sz="1400" dirty="0">
                <a:ea typeface="+mn-lt"/>
                <a:cs typeface="+mn-lt"/>
              </a:rPr>
              <a:t>Embeddings are dense vector representations of text that capture semantic meaning, enabling efficient similarity search and comparison in high-dimensional space.</a:t>
            </a:r>
            <a:br>
              <a:rPr lang="en-US" sz="1400" dirty="0"/>
            </a:br>
            <a:endParaRPr lang="en-US" sz="1400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Autoregressive Decoding</a:t>
            </a:r>
            <a:endParaRPr lang="en-US" sz="14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Generates text one token at a time.</a:t>
            </a:r>
            <a:endParaRPr lang="en-US" sz="14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Each new token is predicted based on all previously generated tokens.</a:t>
            </a:r>
            <a:endParaRPr lang="en-US" sz="14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Common in decoder-only models like GPT and </a:t>
            </a:r>
            <a:r>
              <a:rPr lang="en-US" sz="1400" err="1">
                <a:ea typeface="+mn-lt"/>
                <a:cs typeface="+mn-lt"/>
              </a:rPr>
              <a:t>LLaMA</a:t>
            </a:r>
            <a:r>
              <a:rPr lang="en-US" sz="1400" dirty="0">
                <a:ea typeface="+mn-lt"/>
                <a:cs typeface="+mn-lt"/>
              </a:rPr>
              <a:t>.</a:t>
            </a:r>
            <a:br>
              <a:rPr lang="en-US" sz="1400" dirty="0">
                <a:ea typeface="+mn-lt"/>
                <a:cs typeface="+mn-lt"/>
              </a:rPr>
            </a:br>
            <a:endParaRPr lang="en-US" sz="1400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Sampling</a:t>
            </a:r>
            <a:endParaRPr lang="en-US" sz="1400" dirty="0">
              <a:ea typeface="+mn-lt"/>
              <a:cs typeface="+mn-lt"/>
            </a:endParaRPr>
          </a:p>
          <a:p>
            <a:pPr lvl="1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The LLM outputs a probability distribution</a:t>
            </a:r>
            <a:endParaRPr lang="en-US" sz="14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A sampler samples an output token from the distribution</a:t>
            </a:r>
          </a:p>
          <a:p>
            <a:endParaRPr lang="en-US" sz="1400" b="1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KV Cache (Key-Value Cache)</a:t>
            </a:r>
            <a:endParaRPr lang="en-US" sz="14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Caches attention keys and values for previously seen tokens.</a:t>
            </a:r>
            <a:endParaRPr lang="en-US" sz="1400" dirty="0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Prevents re-computation during each decoding step, significantly boosting speed and reducing memory usage.</a:t>
            </a:r>
            <a:endParaRPr lang="en-US" sz="1400" dirty="0">
              <a:ea typeface="Calibri"/>
              <a:cs typeface="Calibri"/>
            </a:endParaRPr>
          </a:p>
          <a:p>
            <a:pPr lvl="1">
              <a:buChar char="•"/>
            </a:pPr>
            <a:endParaRPr lang="en-US" sz="1400" dirty="0">
              <a:ea typeface="+mn-lt"/>
              <a:cs typeface="+mn-lt"/>
            </a:endParaRPr>
          </a:p>
        </p:txBody>
      </p:sp>
      <p:pic>
        <p:nvPicPr>
          <p:cNvPr id="6" name="Picture 5" descr="A diagram of a flowchart&#10;&#10;AI-generated content may be incorrect.">
            <a:extLst>
              <a:ext uri="{FF2B5EF4-FFF2-40B4-BE49-F238E27FC236}">
                <a16:creationId xmlns:a16="http://schemas.microsoft.com/office/drawing/2014/main" id="{D272D07E-AEF1-4E4E-31FC-2F306D197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99" y="578447"/>
            <a:ext cx="3521747" cy="1687739"/>
          </a:xfrm>
          <a:prstGeom prst="rect">
            <a:avLst/>
          </a:prstGeom>
        </p:spPr>
      </p:pic>
      <p:pic>
        <p:nvPicPr>
          <p:cNvPr id="7" name="Picture 6" descr="A diagram of a person and person&#10;&#10;AI-generated content may be incorrect.">
            <a:extLst>
              <a:ext uri="{FF2B5EF4-FFF2-40B4-BE49-F238E27FC236}">
                <a16:creationId xmlns:a16="http://schemas.microsoft.com/office/drawing/2014/main" id="{24D34177-6E7C-19AC-79F6-3FB7DEEBA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43" y="3355699"/>
            <a:ext cx="2804078" cy="2343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B522F2-6543-A954-7178-DF555A09F75C}"/>
              </a:ext>
            </a:extLst>
          </p:cNvPr>
          <p:cNvSpPr txBox="1"/>
          <p:nvPr/>
        </p:nvSpPr>
        <p:spPr>
          <a:xfrm>
            <a:off x="5998764" y="226711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Auto regressive decoding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720F0B-75F7-F473-1B90-8680B8D56E79}"/>
              </a:ext>
            </a:extLst>
          </p:cNvPr>
          <p:cNvSpPr txBox="1"/>
          <p:nvPr/>
        </p:nvSpPr>
        <p:spPr>
          <a:xfrm>
            <a:off x="5999371" y="5875630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Embeddings visualization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26A2A0-A860-F8F1-4035-870AA97DAF78}"/>
              </a:ext>
            </a:extLst>
          </p:cNvPr>
          <p:cNvSpPr txBox="1"/>
          <p:nvPr/>
        </p:nvSpPr>
        <p:spPr>
          <a:xfrm>
            <a:off x="6277059" y="2545414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Auto regressive decoding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7A312A-F0CC-4B6F-0D3F-09B0EBCC0EB0}"/>
              </a:ext>
            </a:extLst>
          </p:cNvPr>
          <p:cNvSpPr txBox="1"/>
          <p:nvPr/>
        </p:nvSpPr>
        <p:spPr>
          <a:xfrm>
            <a:off x="318052" y="6589644"/>
            <a:ext cx="7573617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ea typeface="+mn-lt"/>
                <a:cs typeface="+mn-lt"/>
              </a:rPr>
              <a:t>Image credits: </a:t>
            </a:r>
            <a:r>
              <a:rPr lang="en-US" sz="1100" dirty="0">
                <a:ea typeface="+mn-lt"/>
                <a:cs typeface="+mn-lt"/>
                <a:hlinkClick r:id="rId4"/>
              </a:rPr>
              <a:t>embeddings visualization</a:t>
            </a:r>
            <a:r>
              <a:rPr lang="en-US" sz="1100">
                <a:ea typeface="+mn-lt"/>
                <a:cs typeface="+mn-lt"/>
              </a:rPr>
              <a:t>, </a:t>
            </a:r>
            <a:r>
              <a:rPr lang="en-US" sz="1100" dirty="0">
                <a:ea typeface="+mn-lt"/>
                <a:cs typeface="+mn-lt"/>
                <a:hlinkClick r:id="rId5"/>
              </a:rPr>
              <a:t>auto-regressive decoding visualization</a:t>
            </a:r>
            <a:endParaRPr lang="en-US" sz="1100">
              <a:ea typeface="+mn-lt"/>
              <a:cs typeface="+mn-lt"/>
            </a:endParaRPr>
          </a:p>
          <a:p>
            <a:endParaRPr lang="en-US" sz="11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5067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33F573-0E14-4B63-DE33-6E9E66BA3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AA987-DB57-5271-4645-A68C17CB0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lang="en-US" b="1">
                <a:ea typeface="Calibri"/>
                <a:cs typeface="Calibri"/>
              </a:rPr>
              <a:t>Apple Neural Engine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239FC-50B0-AD21-A64E-1343B8AE7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75" y="2198362"/>
            <a:ext cx="3719225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b="1" dirty="0">
                <a:ea typeface="+mn-lt"/>
                <a:cs typeface="+mn-lt"/>
              </a:rPr>
              <a:t>Apple Neural Engine (ANE)</a:t>
            </a:r>
            <a:r>
              <a:rPr lang="en-US" sz="1700" dirty="0">
                <a:ea typeface="+mn-lt"/>
                <a:cs typeface="+mn-lt"/>
              </a:rPr>
              <a:t> is a dedicated NPU in Apple silicon designed for efficient, low-power execution of machine learning tasks like matrix multiplications and convolutions.</a:t>
            </a:r>
            <a:endParaRPr lang="en-US" sz="1700" dirty="0"/>
          </a:p>
          <a:p>
            <a:r>
              <a:rPr lang="en-US" sz="1700" dirty="0">
                <a:ea typeface="+mn-lt"/>
                <a:cs typeface="+mn-lt"/>
              </a:rPr>
              <a:t>While accessible </a:t>
            </a:r>
            <a:r>
              <a:rPr lang="en-US" sz="1700" b="1" dirty="0">
                <a:ea typeface="+mn-lt"/>
                <a:cs typeface="+mn-lt"/>
              </a:rPr>
              <a:t>only through CoreML</a:t>
            </a:r>
            <a:r>
              <a:rPr lang="en-US" sz="1700" dirty="0">
                <a:ea typeface="+mn-lt"/>
                <a:cs typeface="+mn-lt"/>
              </a:rPr>
              <a:t>, the ANE offers up to </a:t>
            </a:r>
            <a:r>
              <a:rPr lang="en-US" sz="1700" b="1" dirty="0">
                <a:ea typeface="+mn-lt"/>
                <a:cs typeface="+mn-lt"/>
              </a:rPr>
              <a:t>11 TOPS</a:t>
            </a:r>
            <a:r>
              <a:rPr lang="en-US" sz="1700" dirty="0">
                <a:ea typeface="+mn-lt"/>
                <a:cs typeface="+mn-lt"/>
              </a:rPr>
              <a:t> performance at </a:t>
            </a:r>
            <a:r>
              <a:rPr lang="en-US" sz="1700" b="1" dirty="0">
                <a:ea typeface="+mn-lt"/>
                <a:cs typeface="+mn-lt"/>
              </a:rPr>
              <a:t>335 MHz </a:t>
            </a:r>
            <a:r>
              <a:rPr lang="en-US" sz="1700" dirty="0">
                <a:ea typeface="+mn-lt"/>
                <a:cs typeface="+mn-lt"/>
              </a:rPr>
              <a:t>and is ideal for offloading parallel ML workloads, freeing CPU/GPU for other tasks *.</a:t>
            </a:r>
            <a:endParaRPr lang="en-US" sz="1700" dirty="0"/>
          </a:p>
          <a:p>
            <a:pPr marL="0" indent="0">
              <a:buNone/>
            </a:pPr>
            <a:endParaRPr lang="en-US" sz="1700" b="1"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127D9-AE5A-6AE9-2E62-80F9A00F6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525" y="2276161"/>
            <a:ext cx="3591379" cy="3573421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1F644C-A2F7-7BDF-1252-7125FDB7C4B4}"/>
              </a:ext>
            </a:extLst>
          </p:cNvPr>
          <p:cNvSpPr txBox="1"/>
          <p:nvPr/>
        </p:nvSpPr>
        <p:spPr>
          <a:xfrm>
            <a:off x="725556" y="6351103"/>
            <a:ext cx="810039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* machinelearning.apple.com/research/neural-engine-transformers</a:t>
            </a:r>
            <a:endParaRPr lang="en-US" sz="14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9195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3DFD5B-D13C-437B-5111-C5B795F7B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F2E2428-58BA-458D-AA54-05502E63F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561161" cy="6857999"/>
          </a:xfrm>
          <a:custGeom>
            <a:avLst/>
            <a:gdLst>
              <a:gd name="connsiteX0" fmla="*/ 0 w 9024730"/>
              <a:gd name="connsiteY0" fmla="*/ 0 h 6857999"/>
              <a:gd name="connsiteX1" fmla="*/ 9024730 w 9024730"/>
              <a:gd name="connsiteY1" fmla="*/ 0 h 6857999"/>
              <a:gd name="connsiteX2" fmla="*/ 9024730 w 9024730"/>
              <a:gd name="connsiteY2" fmla="*/ 2 h 6857999"/>
              <a:gd name="connsiteX3" fmla="*/ 8447016 w 9024730"/>
              <a:gd name="connsiteY3" fmla="*/ 2 h 6857999"/>
              <a:gd name="connsiteX4" fmla="*/ 8441214 w 9024730"/>
              <a:gd name="connsiteY4" fmla="*/ 14562 h 6857999"/>
              <a:gd name="connsiteX5" fmla="*/ 8445389 w 9024730"/>
              <a:gd name="connsiteY5" fmla="*/ 59077 h 6857999"/>
              <a:gd name="connsiteX6" fmla="*/ 8437086 w 9024730"/>
              <a:gd name="connsiteY6" fmla="*/ 107668 h 6857999"/>
              <a:gd name="connsiteX7" fmla="*/ 8458599 w 9024730"/>
              <a:gd name="connsiteY7" fmla="*/ 246136 h 6857999"/>
              <a:gd name="connsiteX8" fmla="*/ 8433237 w 9024730"/>
              <a:gd name="connsiteY8" fmla="*/ 372908 h 6857999"/>
              <a:gd name="connsiteX9" fmla="*/ 8430194 w 9024730"/>
              <a:gd name="connsiteY9" fmla="*/ 450607 h 6857999"/>
              <a:gd name="connsiteX10" fmla="*/ 8443315 w 9024730"/>
              <a:gd name="connsiteY10" fmla="*/ 812800 h 6857999"/>
              <a:gd name="connsiteX11" fmla="*/ 8453042 w 9024730"/>
              <a:gd name="connsiteY11" fmla="*/ 912727 h 6857999"/>
              <a:gd name="connsiteX12" fmla="*/ 8451649 w 9024730"/>
              <a:gd name="connsiteY12" fmla="*/ 989950 h 6857999"/>
              <a:gd name="connsiteX13" fmla="*/ 8455592 w 9024730"/>
              <a:gd name="connsiteY13" fmla="*/ 1141745 h 6857999"/>
              <a:gd name="connsiteX14" fmla="*/ 8470203 w 9024730"/>
              <a:gd name="connsiteY14" fmla="*/ 1265454 h 6857999"/>
              <a:gd name="connsiteX15" fmla="*/ 8499638 w 9024730"/>
              <a:gd name="connsiteY15" fmla="*/ 1385480 h 6857999"/>
              <a:gd name="connsiteX16" fmla="*/ 8518660 w 9024730"/>
              <a:gd name="connsiteY16" fmla="*/ 1458060 h 6857999"/>
              <a:gd name="connsiteX17" fmla="*/ 8539125 w 9024730"/>
              <a:gd name="connsiteY17" fmla="*/ 1513175 h 6857999"/>
              <a:gd name="connsiteX18" fmla="*/ 8570281 w 9024730"/>
              <a:gd name="connsiteY18" fmla="*/ 1570809 h 6857999"/>
              <a:gd name="connsiteX19" fmla="*/ 8605212 w 9024730"/>
              <a:gd name="connsiteY19" fmla="*/ 1638391 h 6857999"/>
              <a:gd name="connsiteX20" fmla="*/ 8626457 w 9024730"/>
              <a:gd name="connsiteY20" fmla="*/ 1742490 h 6857999"/>
              <a:gd name="connsiteX21" fmla="*/ 8654861 w 9024730"/>
              <a:gd name="connsiteY21" fmla="*/ 1818229 h 6857999"/>
              <a:gd name="connsiteX22" fmla="*/ 8648005 w 9024730"/>
              <a:gd name="connsiteY22" fmla="*/ 1862723 h 6857999"/>
              <a:gd name="connsiteX23" fmla="*/ 8654469 w 9024730"/>
              <a:gd name="connsiteY23" fmla="*/ 1917476 h 6857999"/>
              <a:gd name="connsiteX24" fmla="*/ 8649702 w 9024730"/>
              <a:gd name="connsiteY24" fmla="*/ 1972204 h 6857999"/>
              <a:gd name="connsiteX25" fmla="*/ 8656357 w 9024730"/>
              <a:gd name="connsiteY25" fmla="*/ 2054291 h 6857999"/>
              <a:gd name="connsiteX26" fmla="*/ 8648660 w 9024730"/>
              <a:gd name="connsiteY26" fmla="*/ 2227417 h 6857999"/>
              <a:gd name="connsiteX27" fmla="*/ 8607609 w 9024730"/>
              <a:gd name="connsiteY27" fmla="*/ 2510933 h 6857999"/>
              <a:gd name="connsiteX28" fmla="*/ 8608432 w 9024730"/>
              <a:gd name="connsiteY28" fmla="*/ 2741866 h 6857999"/>
              <a:gd name="connsiteX29" fmla="*/ 8619112 w 9024730"/>
              <a:gd name="connsiteY29" fmla="*/ 2864935 h 6857999"/>
              <a:gd name="connsiteX30" fmla="*/ 8627742 w 9024730"/>
              <a:gd name="connsiteY30" fmla="*/ 2950807 h 6857999"/>
              <a:gd name="connsiteX31" fmla="*/ 8611822 w 9024730"/>
              <a:gd name="connsiteY31" fmla="*/ 2978246 h 6857999"/>
              <a:gd name="connsiteX32" fmla="*/ 8608239 w 9024730"/>
              <a:gd name="connsiteY32" fmla="*/ 2995916 h 6857999"/>
              <a:gd name="connsiteX33" fmla="*/ 8598647 w 9024730"/>
              <a:gd name="connsiteY33" fmla="*/ 2998648 h 6857999"/>
              <a:gd name="connsiteX34" fmla="*/ 8587108 w 9024730"/>
              <a:gd name="connsiteY34" fmla="*/ 3023630 h 6857999"/>
              <a:gd name="connsiteX35" fmla="*/ 8577885 w 9024730"/>
              <a:gd name="connsiteY35" fmla="*/ 3096975 h 6857999"/>
              <a:gd name="connsiteX36" fmla="*/ 8557492 w 9024730"/>
              <a:gd name="connsiteY36" fmla="*/ 3216657 h 6857999"/>
              <a:gd name="connsiteX37" fmla="*/ 8560894 w 9024730"/>
              <a:gd name="connsiteY37" fmla="*/ 3310980 h 6857999"/>
              <a:gd name="connsiteX38" fmla="*/ 8547852 w 9024730"/>
              <a:gd name="connsiteY38" fmla="*/ 3344725 h 6857999"/>
              <a:gd name="connsiteX39" fmla="*/ 8535427 w 9024730"/>
              <a:gd name="connsiteY39" fmla="*/ 3393250 h 6857999"/>
              <a:gd name="connsiteX40" fmla="*/ 8520092 w 9024730"/>
              <a:gd name="connsiteY40" fmla="*/ 3514536 h 6857999"/>
              <a:gd name="connsiteX41" fmla="*/ 8497231 w 9024730"/>
              <a:gd name="connsiteY41" fmla="*/ 3686149 h 6857999"/>
              <a:gd name="connsiteX42" fmla="*/ 8489799 w 9024730"/>
              <a:gd name="connsiteY42" fmla="*/ 3692208 h 6857999"/>
              <a:gd name="connsiteX43" fmla="*/ 8475804 w 9024730"/>
              <a:gd name="connsiteY43" fmla="*/ 3776022 h 6857999"/>
              <a:gd name="connsiteX44" fmla="*/ 8471279 w 9024730"/>
              <a:gd name="connsiteY44" fmla="*/ 3977138 h 6857999"/>
              <a:gd name="connsiteX45" fmla="*/ 8408913 w 9024730"/>
              <a:gd name="connsiteY45" fmla="*/ 4222149 h 6857999"/>
              <a:gd name="connsiteX46" fmla="*/ 8402112 w 9024730"/>
              <a:gd name="connsiteY46" fmla="*/ 4364683 h 6857999"/>
              <a:gd name="connsiteX47" fmla="*/ 8393355 w 9024730"/>
              <a:gd name="connsiteY47" fmla="*/ 4462471 h 6857999"/>
              <a:gd name="connsiteX48" fmla="*/ 8376166 w 9024730"/>
              <a:gd name="connsiteY48" fmla="*/ 4574052 h 6857999"/>
              <a:gd name="connsiteX49" fmla="*/ 8341678 w 9024730"/>
              <a:gd name="connsiteY49" fmla="*/ 4667756 h 6857999"/>
              <a:gd name="connsiteX50" fmla="*/ 8273661 w 9024730"/>
              <a:gd name="connsiteY50" fmla="*/ 4799019 h 6857999"/>
              <a:gd name="connsiteX51" fmla="*/ 8256132 w 9024730"/>
              <a:gd name="connsiteY51" fmla="*/ 4849614 h 6857999"/>
              <a:gd name="connsiteX52" fmla="*/ 8226804 w 9024730"/>
              <a:gd name="connsiteY52" fmla="*/ 4919971 h 6857999"/>
              <a:gd name="connsiteX53" fmla="*/ 8171825 w 9024730"/>
              <a:gd name="connsiteY53" fmla="*/ 5010766 h 6857999"/>
              <a:gd name="connsiteX54" fmla="*/ 8143172 w 9024730"/>
              <a:gd name="connsiteY54" fmla="*/ 5088190 h 6857999"/>
              <a:gd name="connsiteX55" fmla="*/ 8126363 w 9024730"/>
              <a:gd name="connsiteY55" fmla="*/ 5143922 h 6857999"/>
              <a:gd name="connsiteX56" fmla="*/ 8103782 w 9024730"/>
              <a:gd name="connsiteY56" fmla="*/ 5284346 h 6857999"/>
              <a:gd name="connsiteX57" fmla="*/ 8084361 w 9024730"/>
              <a:gd name="connsiteY57" fmla="*/ 5390948 h 6857999"/>
              <a:gd name="connsiteX58" fmla="*/ 8062552 w 9024730"/>
              <a:gd name="connsiteY58" fmla="*/ 5470854 h 6857999"/>
              <a:gd name="connsiteX59" fmla="*/ 8057342 w 9024730"/>
              <a:gd name="connsiteY59" fmla="*/ 5529643 h 6857999"/>
              <a:gd name="connsiteX60" fmla="*/ 8044923 w 9024730"/>
              <a:gd name="connsiteY60" fmla="*/ 5597292 h 6857999"/>
              <a:gd name="connsiteX61" fmla="*/ 8035233 w 9024730"/>
              <a:gd name="connsiteY61" fmla="*/ 5608899 h 6857999"/>
              <a:gd name="connsiteX62" fmla="*/ 8018178 w 9024730"/>
              <a:gd name="connsiteY62" fmla="*/ 5684911 h 6857999"/>
              <a:gd name="connsiteX63" fmla="*/ 8018018 w 9024730"/>
              <a:gd name="connsiteY63" fmla="*/ 5755776 h 6857999"/>
              <a:gd name="connsiteX64" fmla="*/ 8008640 w 9024730"/>
              <a:gd name="connsiteY64" fmla="*/ 5889599 h 6857999"/>
              <a:gd name="connsiteX65" fmla="*/ 8013542 w 9024730"/>
              <a:gd name="connsiteY65" fmla="*/ 5989744 h 6857999"/>
              <a:gd name="connsiteX66" fmla="*/ 7980757 w 9024730"/>
              <a:gd name="connsiteY66" fmla="*/ 6084926 h 6857999"/>
              <a:gd name="connsiteX67" fmla="*/ 7975907 w 9024730"/>
              <a:gd name="connsiteY67" fmla="*/ 6346549 h 6857999"/>
              <a:gd name="connsiteX68" fmla="*/ 7974221 w 9024730"/>
              <a:gd name="connsiteY68" fmla="*/ 6527527 h 6857999"/>
              <a:gd name="connsiteX69" fmla="*/ 7979135 w 9024730"/>
              <a:gd name="connsiteY69" fmla="*/ 6627129 h 6857999"/>
              <a:gd name="connsiteX70" fmla="*/ 7979404 w 9024730"/>
              <a:gd name="connsiteY70" fmla="*/ 6694819 h 6857999"/>
              <a:gd name="connsiteX71" fmla="*/ 8009526 w 9024730"/>
              <a:gd name="connsiteY71" fmla="*/ 6765445 h 6857999"/>
              <a:gd name="connsiteX72" fmla="*/ 8018211 w 9024730"/>
              <a:gd name="connsiteY72" fmla="*/ 6844697 h 6857999"/>
              <a:gd name="connsiteX73" fmla="*/ 8019608 w 9024730"/>
              <a:gd name="connsiteY73" fmla="*/ 6857999 h 6857999"/>
              <a:gd name="connsiteX74" fmla="*/ 0 w 9024730"/>
              <a:gd name="connsiteY7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9024730" h="6857999">
                <a:moveTo>
                  <a:pt x="0" y="0"/>
                </a:moveTo>
                <a:lnTo>
                  <a:pt x="9024730" y="0"/>
                </a:lnTo>
                <a:lnTo>
                  <a:pt x="9024730" y="2"/>
                </a:lnTo>
                <a:lnTo>
                  <a:pt x="8447016" y="2"/>
                </a:lnTo>
                <a:lnTo>
                  <a:pt x="8441214" y="14562"/>
                </a:lnTo>
                <a:lnTo>
                  <a:pt x="8445389" y="59077"/>
                </a:lnTo>
                <a:cubicBezTo>
                  <a:pt x="8445971" y="76949"/>
                  <a:pt x="8436504" y="89796"/>
                  <a:pt x="8437086" y="107668"/>
                </a:cubicBezTo>
                <a:cubicBezTo>
                  <a:pt x="8417947" y="138162"/>
                  <a:pt x="8459241" y="201929"/>
                  <a:pt x="8458599" y="246136"/>
                </a:cubicBezTo>
                <a:cubicBezTo>
                  <a:pt x="8457958" y="290343"/>
                  <a:pt x="8471649" y="364179"/>
                  <a:pt x="8433237" y="372908"/>
                </a:cubicBezTo>
                <a:cubicBezTo>
                  <a:pt x="8426916" y="431308"/>
                  <a:pt x="8438389" y="357606"/>
                  <a:pt x="8430194" y="450607"/>
                </a:cubicBezTo>
                <a:cubicBezTo>
                  <a:pt x="8466727" y="551950"/>
                  <a:pt x="8430182" y="787036"/>
                  <a:pt x="8443315" y="812800"/>
                </a:cubicBezTo>
                <a:cubicBezTo>
                  <a:pt x="8478999" y="860799"/>
                  <a:pt x="8435788" y="854953"/>
                  <a:pt x="8453042" y="912727"/>
                </a:cubicBezTo>
                <a:cubicBezTo>
                  <a:pt x="8462900" y="945986"/>
                  <a:pt x="8451223" y="951781"/>
                  <a:pt x="8451649" y="989950"/>
                </a:cubicBezTo>
                <a:cubicBezTo>
                  <a:pt x="8452074" y="1028120"/>
                  <a:pt x="8452500" y="1095828"/>
                  <a:pt x="8455592" y="1141745"/>
                </a:cubicBezTo>
                <a:cubicBezTo>
                  <a:pt x="8458684" y="1187662"/>
                  <a:pt x="8470047" y="1234783"/>
                  <a:pt x="8470203" y="1265454"/>
                </a:cubicBezTo>
                <a:cubicBezTo>
                  <a:pt x="8458947" y="1304052"/>
                  <a:pt x="8496012" y="1370755"/>
                  <a:pt x="8499638" y="1385480"/>
                </a:cubicBezTo>
                <a:cubicBezTo>
                  <a:pt x="8514485" y="1422714"/>
                  <a:pt x="8525070" y="1428103"/>
                  <a:pt x="8518660" y="1458060"/>
                </a:cubicBezTo>
                <a:cubicBezTo>
                  <a:pt x="8518783" y="1468057"/>
                  <a:pt x="8539003" y="1503177"/>
                  <a:pt x="8539125" y="1513175"/>
                </a:cubicBezTo>
                <a:lnTo>
                  <a:pt x="8570281" y="1570809"/>
                </a:lnTo>
                <a:cubicBezTo>
                  <a:pt x="8597636" y="1617136"/>
                  <a:pt x="8594573" y="1601443"/>
                  <a:pt x="8605212" y="1638391"/>
                </a:cubicBezTo>
                <a:cubicBezTo>
                  <a:pt x="8629645" y="1719640"/>
                  <a:pt x="8613884" y="1715203"/>
                  <a:pt x="8626457" y="1742490"/>
                </a:cubicBezTo>
                <a:lnTo>
                  <a:pt x="8654861" y="1818229"/>
                </a:lnTo>
                <a:cubicBezTo>
                  <a:pt x="8657202" y="1824059"/>
                  <a:pt x="8651899" y="1851211"/>
                  <a:pt x="8648005" y="1862723"/>
                </a:cubicBezTo>
                <a:lnTo>
                  <a:pt x="8654469" y="1917476"/>
                </a:lnTo>
                <a:lnTo>
                  <a:pt x="8649702" y="1972204"/>
                </a:lnTo>
                <a:cubicBezTo>
                  <a:pt x="8652251" y="1979569"/>
                  <a:pt x="8651461" y="2048203"/>
                  <a:pt x="8656357" y="2054291"/>
                </a:cubicBezTo>
                <a:cubicBezTo>
                  <a:pt x="8672645" y="2141657"/>
                  <a:pt x="8632397" y="2189849"/>
                  <a:pt x="8648660" y="2227417"/>
                </a:cubicBezTo>
                <a:cubicBezTo>
                  <a:pt x="8639941" y="2317591"/>
                  <a:pt x="8613796" y="2407644"/>
                  <a:pt x="8607609" y="2510933"/>
                </a:cubicBezTo>
                <a:cubicBezTo>
                  <a:pt x="8633490" y="2597916"/>
                  <a:pt x="8602674" y="2649734"/>
                  <a:pt x="8608432" y="2741866"/>
                </a:cubicBezTo>
                <a:cubicBezTo>
                  <a:pt x="8630300" y="2779815"/>
                  <a:pt x="8631929" y="2817058"/>
                  <a:pt x="8619112" y="2864935"/>
                </a:cubicBezTo>
                <a:cubicBezTo>
                  <a:pt x="8655820" y="2860552"/>
                  <a:pt x="8588374" y="2937673"/>
                  <a:pt x="8627742" y="2950807"/>
                </a:cubicBezTo>
                <a:lnTo>
                  <a:pt x="8611822" y="2978246"/>
                </a:lnTo>
                <a:lnTo>
                  <a:pt x="8608239" y="2995916"/>
                </a:lnTo>
                <a:lnTo>
                  <a:pt x="8598647" y="2998648"/>
                </a:lnTo>
                <a:lnTo>
                  <a:pt x="8587108" y="3023630"/>
                </a:lnTo>
                <a:cubicBezTo>
                  <a:pt x="8584111" y="3033333"/>
                  <a:pt x="8577413" y="3084375"/>
                  <a:pt x="8577885" y="3096975"/>
                </a:cubicBezTo>
                <a:cubicBezTo>
                  <a:pt x="8594321" y="3142205"/>
                  <a:pt x="8535131" y="3160433"/>
                  <a:pt x="8557492" y="3216657"/>
                </a:cubicBezTo>
                <a:cubicBezTo>
                  <a:pt x="8562518" y="3237178"/>
                  <a:pt x="8573573" y="3299737"/>
                  <a:pt x="8560894" y="3310980"/>
                </a:cubicBezTo>
                <a:cubicBezTo>
                  <a:pt x="8557601" y="3323902"/>
                  <a:pt x="8561083" y="3339340"/>
                  <a:pt x="8547852" y="3344725"/>
                </a:cubicBezTo>
                <a:cubicBezTo>
                  <a:pt x="8531788" y="3353908"/>
                  <a:pt x="8553430" y="3400659"/>
                  <a:pt x="8535427" y="3393250"/>
                </a:cubicBezTo>
                <a:cubicBezTo>
                  <a:pt x="8550195" y="3426421"/>
                  <a:pt x="8529553" y="3487753"/>
                  <a:pt x="8520092" y="3514536"/>
                </a:cubicBezTo>
                <a:cubicBezTo>
                  <a:pt x="8513726" y="3563353"/>
                  <a:pt x="8500070" y="3650327"/>
                  <a:pt x="8497231" y="3686149"/>
                </a:cubicBezTo>
                <a:cubicBezTo>
                  <a:pt x="8494574" y="3687657"/>
                  <a:pt x="8493370" y="3677229"/>
                  <a:pt x="8489799" y="3692208"/>
                </a:cubicBezTo>
                <a:cubicBezTo>
                  <a:pt x="8486228" y="3707187"/>
                  <a:pt x="8465938" y="3757479"/>
                  <a:pt x="8475804" y="3776022"/>
                </a:cubicBezTo>
                <a:cubicBezTo>
                  <a:pt x="8441061" y="3875691"/>
                  <a:pt x="8487451" y="3939839"/>
                  <a:pt x="8471279" y="3977138"/>
                </a:cubicBezTo>
                <a:cubicBezTo>
                  <a:pt x="8465599" y="4067300"/>
                  <a:pt x="8419685" y="4164564"/>
                  <a:pt x="8408913" y="4222149"/>
                </a:cubicBezTo>
                <a:cubicBezTo>
                  <a:pt x="8403583" y="4287917"/>
                  <a:pt x="8398240" y="4339232"/>
                  <a:pt x="8402112" y="4364683"/>
                </a:cubicBezTo>
                <a:lnTo>
                  <a:pt x="8393355" y="4462471"/>
                </a:lnTo>
                <a:cubicBezTo>
                  <a:pt x="8396004" y="4503329"/>
                  <a:pt x="8376320" y="4548111"/>
                  <a:pt x="8376166" y="4574052"/>
                </a:cubicBezTo>
                <a:cubicBezTo>
                  <a:pt x="8369380" y="4670665"/>
                  <a:pt x="8352302" y="4649921"/>
                  <a:pt x="8341678" y="4667756"/>
                </a:cubicBezTo>
                <a:cubicBezTo>
                  <a:pt x="8320864" y="4705850"/>
                  <a:pt x="8290794" y="4758928"/>
                  <a:pt x="8273661" y="4799019"/>
                </a:cubicBezTo>
                <a:cubicBezTo>
                  <a:pt x="8254323" y="4834076"/>
                  <a:pt x="8262378" y="4811645"/>
                  <a:pt x="8256132" y="4849614"/>
                </a:cubicBezTo>
                <a:cubicBezTo>
                  <a:pt x="8239320" y="4853334"/>
                  <a:pt x="8207060" y="4883089"/>
                  <a:pt x="8226804" y="4919971"/>
                </a:cubicBezTo>
                <a:lnTo>
                  <a:pt x="8171825" y="5010766"/>
                </a:lnTo>
                <a:cubicBezTo>
                  <a:pt x="8150097" y="4983259"/>
                  <a:pt x="8165842" y="5107656"/>
                  <a:pt x="8143172" y="5088190"/>
                </a:cubicBezTo>
                <a:cubicBezTo>
                  <a:pt x="8128060" y="5102008"/>
                  <a:pt x="8138350" y="5118851"/>
                  <a:pt x="8126363" y="5143922"/>
                </a:cubicBezTo>
                <a:cubicBezTo>
                  <a:pt x="8116335" y="5192745"/>
                  <a:pt x="8111851" y="5226225"/>
                  <a:pt x="8103782" y="5284346"/>
                </a:cubicBezTo>
                <a:cubicBezTo>
                  <a:pt x="8101016" y="5338386"/>
                  <a:pt x="8095811" y="5337325"/>
                  <a:pt x="8084361" y="5390948"/>
                </a:cubicBezTo>
                <a:cubicBezTo>
                  <a:pt x="8082912" y="5429655"/>
                  <a:pt x="8063705" y="5449508"/>
                  <a:pt x="8062552" y="5470854"/>
                </a:cubicBezTo>
                <a:cubicBezTo>
                  <a:pt x="8086776" y="5526328"/>
                  <a:pt x="8037513" y="5496377"/>
                  <a:pt x="8057342" y="5529643"/>
                </a:cubicBezTo>
                <a:cubicBezTo>
                  <a:pt x="8050653" y="5550879"/>
                  <a:pt x="8055939" y="5587444"/>
                  <a:pt x="8044923" y="5597292"/>
                </a:cubicBezTo>
                <a:lnTo>
                  <a:pt x="8035233" y="5608899"/>
                </a:lnTo>
                <a:cubicBezTo>
                  <a:pt x="8030775" y="5623501"/>
                  <a:pt x="8021047" y="5660431"/>
                  <a:pt x="8018178" y="5684911"/>
                </a:cubicBezTo>
                <a:cubicBezTo>
                  <a:pt x="8005590" y="5692608"/>
                  <a:pt x="8011744" y="5734344"/>
                  <a:pt x="8018018" y="5755776"/>
                </a:cubicBezTo>
                <a:cubicBezTo>
                  <a:pt x="8019409" y="5792777"/>
                  <a:pt x="7989082" y="5848613"/>
                  <a:pt x="8008640" y="5889599"/>
                </a:cubicBezTo>
                <a:cubicBezTo>
                  <a:pt x="8011480" y="5932097"/>
                  <a:pt x="8009486" y="5940901"/>
                  <a:pt x="8013542" y="5989744"/>
                </a:cubicBezTo>
                <a:cubicBezTo>
                  <a:pt x="8022089" y="6020787"/>
                  <a:pt x="7982918" y="6024963"/>
                  <a:pt x="7980757" y="6084926"/>
                </a:cubicBezTo>
                <a:cubicBezTo>
                  <a:pt x="7974117" y="6134231"/>
                  <a:pt x="7999371" y="6240432"/>
                  <a:pt x="7975907" y="6346549"/>
                </a:cubicBezTo>
                <a:cubicBezTo>
                  <a:pt x="7987225" y="6409741"/>
                  <a:pt x="7980509" y="6468689"/>
                  <a:pt x="7974221" y="6527527"/>
                </a:cubicBezTo>
                <a:cubicBezTo>
                  <a:pt x="7955361" y="6585667"/>
                  <a:pt x="7987786" y="6579284"/>
                  <a:pt x="7979135" y="6627129"/>
                </a:cubicBezTo>
                <a:cubicBezTo>
                  <a:pt x="7983057" y="6635153"/>
                  <a:pt x="7984986" y="6697665"/>
                  <a:pt x="7979404" y="6694819"/>
                </a:cubicBezTo>
                <a:cubicBezTo>
                  <a:pt x="7981755" y="6716947"/>
                  <a:pt x="8003903" y="6732844"/>
                  <a:pt x="8009526" y="6765445"/>
                </a:cubicBezTo>
                <a:cubicBezTo>
                  <a:pt x="8011113" y="6776325"/>
                  <a:pt x="8014662" y="6810511"/>
                  <a:pt x="8018211" y="6844697"/>
                </a:cubicBezTo>
                <a:lnTo>
                  <a:pt x="8019608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9698E6-AC49-1529-D49A-A5417AB0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609600"/>
            <a:ext cx="5160770" cy="1322887"/>
          </a:xfrm>
        </p:spPr>
        <p:txBody>
          <a:bodyPr>
            <a:normAutofit/>
          </a:bodyPr>
          <a:lstStyle/>
          <a:p>
            <a:r>
              <a:rPr lang="en-US" b="1" dirty="0" err="1">
                <a:ea typeface="Calibri"/>
                <a:cs typeface="Calibri"/>
              </a:rPr>
              <a:t>Tinygrad</a:t>
            </a:r>
            <a:r>
              <a:rPr lang="en-US" b="1" dirty="0">
                <a:ea typeface="Calibri"/>
                <a:cs typeface="Calibri"/>
              </a:rPr>
              <a:t>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60BEE-8D69-2E99-F6ED-688D18038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75" y="2194102"/>
            <a:ext cx="4930463" cy="390858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700" b="1">
                <a:ea typeface="+mn-lt"/>
                <a:cs typeface="+mn-lt"/>
              </a:rPr>
              <a:t>tinygrad</a:t>
            </a:r>
            <a:r>
              <a:rPr lang="en-US" sz="1700" dirty="0">
                <a:ea typeface="+mn-lt"/>
                <a:cs typeface="+mn-lt"/>
              </a:rPr>
              <a:t> is a minimalist machine learning framework often used for educational and low-level system research</a:t>
            </a:r>
          </a:p>
          <a:p>
            <a:r>
              <a:rPr lang="en-US" sz="1700" dirty="0">
                <a:ea typeface="+mn-lt"/>
                <a:cs typeface="+mn-lt"/>
              </a:rPr>
              <a:t>Made reverse engineering efforts to unlock low-level access to Apple’s Neural Engine (ANE), which is typically restricted via CoreML APIs only.</a:t>
            </a:r>
            <a:endParaRPr lang="en-US" sz="1700"/>
          </a:p>
          <a:p>
            <a:r>
              <a:rPr lang="en-US" sz="1700" dirty="0">
                <a:ea typeface="+mn-lt"/>
                <a:cs typeface="+mn-lt"/>
              </a:rPr>
              <a:t>It shed light on Apple’s proprietary </a:t>
            </a:r>
            <a:r>
              <a:rPr lang="en-US" sz="1700">
                <a:ea typeface="+mn-lt"/>
                <a:cs typeface="+mn-lt"/>
              </a:rPr>
              <a:t>hwx</a:t>
            </a:r>
            <a:r>
              <a:rPr lang="en-US" sz="1700" dirty="0">
                <a:ea typeface="+mn-lt"/>
                <a:cs typeface="+mn-lt"/>
              </a:rPr>
              <a:t> file format and the execution pipeline used to dispatch ML workloads to the ANE.</a:t>
            </a:r>
            <a:endParaRPr lang="en-US" sz="1700"/>
          </a:p>
          <a:p>
            <a:r>
              <a:rPr lang="en-US" sz="1700" dirty="0">
                <a:ea typeface="+mn-lt"/>
                <a:cs typeface="+mn-lt"/>
              </a:rPr>
              <a:t>This project derives inspiration from </a:t>
            </a:r>
            <a:r>
              <a:rPr lang="en-US" sz="1700">
                <a:ea typeface="+mn-lt"/>
                <a:cs typeface="+mn-lt"/>
              </a:rPr>
              <a:t>tinygrad's</a:t>
            </a:r>
            <a:r>
              <a:rPr lang="en-US" sz="1700" dirty="0">
                <a:ea typeface="+mn-lt"/>
                <a:cs typeface="+mn-lt"/>
              </a:rPr>
              <a:t> unconventional use of CoreML</a:t>
            </a:r>
            <a:endParaRPr lang="en-US" sz="1700">
              <a:ea typeface="Calibri"/>
              <a:cs typeface="Calibri"/>
            </a:endParaRPr>
          </a:p>
        </p:txBody>
      </p:sp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ACF9E824-EBFA-8317-C02C-3860F5BB4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985" y="2966790"/>
            <a:ext cx="2180230" cy="953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15CB17-C952-5E6C-9C37-EB2118007885}"/>
              </a:ext>
            </a:extLst>
          </p:cNvPr>
          <p:cNvSpPr txBox="1"/>
          <p:nvPr/>
        </p:nvSpPr>
        <p:spPr>
          <a:xfrm>
            <a:off x="855329" y="6291208"/>
            <a:ext cx="84697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>
                <a:ea typeface="+mn-lt"/>
                <a:cs typeface="+mn-lt"/>
              </a:rPr>
              <a:t>* github.com/tinygrad/tinygrad</a:t>
            </a:r>
            <a:endParaRPr lang="en-US" sz="1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6684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AD0DDB-84C4-1F89-3CF9-129DC5C1B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A5343-1FEA-8471-0D08-2C9ABABA1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ea typeface="Calibri"/>
                <a:cs typeface="Calibri"/>
              </a:rPr>
              <a:t>Retrieval Augmented Generation (RAG)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B11AC-04DD-D78E-7EC1-1C046FA92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25" y="2068589"/>
            <a:ext cx="4378072" cy="43769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>
                <a:ea typeface="Calibri"/>
                <a:cs typeface="Calibri"/>
              </a:rPr>
              <a:t>What is RAG?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ea typeface="+mn-lt"/>
                <a:cs typeface="+mn-lt"/>
              </a:rPr>
              <a:t>It is a hybrid approach that combines retrieval of relevant documents with language generation to produce more grounded, factual, and context-aware responses.</a:t>
            </a:r>
            <a:endParaRPr lang="en-US" sz="1400" dirty="0">
              <a:ea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400" b="1" dirty="0">
                <a:ea typeface="+mn-lt"/>
                <a:cs typeface="+mn-lt"/>
              </a:rPr>
              <a:t>Embedding: </a:t>
            </a:r>
            <a:r>
              <a:rPr lang="en-US" sz="1400" dirty="0">
                <a:ea typeface="+mn-lt"/>
                <a:cs typeface="+mn-lt"/>
              </a:rPr>
              <a:t>Index the source documents by converting them to embedding vectors</a:t>
            </a:r>
          </a:p>
          <a:p>
            <a:pPr lvl="1">
              <a:lnSpc>
                <a:spcPct val="90000"/>
              </a:lnSpc>
            </a:pPr>
            <a:r>
              <a:rPr lang="en-US" sz="1400" b="1" dirty="0">
                <a:ea typeface="+mn-lt"/>
                <a:cs typeface="+mn-lt"/>
              </a:rPr>
              <a:t>Retrieval:</a:t>
            </a:r>
            <a:r>
              <a:rPr lang="en-US" sz="1400" dirty="0">
                <a:ea typeface="+mn-lt"/>
                <a:cs typeface="+mn-lt"/>
              </a:rPr>
              <a:t> Searches a knowledge base or document corpus for passages relevant to the input query.</a:t>
            </a:r>
          </a:p>
          <a:p>
            <a:pPr lvl="1">
              <a:lnSpc>
                <a:spcPct val="90000"/>
              </a:lnSpc>
            </a:pPr>
            <a:r>
              <a:rPr lang="en-US" sz="1400" b="1" dirty="0">
                <a:ea typeface="+mn-lt"/>
                <a:cs typeface="+mn-lt"/>
              </a:rPr>
              <a:t>Generation:</a:t>
            </a:r>
            <a:r>
              <a:rPr lang="en-US" sz="1400" dirty="0">
                <a:ea typeface="+mn-lt"/>
                <a:cs typeface="+mn-lt"/>
              </a:rPr>
              <a:t> Uses a language model (e.g., </a:t>
            </a:r>
            <a:r>
              <a:rPr lang="en-US" sz="1400" dirty="0" err="1">
                <a:ea typeface="+mn-lt"/>
                <a:cs typeface="+mn-lt"/>
              </a:rPr>
              <a:t>LLaMA</a:t>
            </a:r>
            <a:r>
              <a:rPr lang="en-US" sz="1400" dirty="0">
                <a:ea typeface="+mn-lt"/>
                <a:cs typeface="+mn-lt"/>
              </a:rPr>
              <a:t>, GPT) to generate a response conditioned on the retrieved content.</a:t>
            </a:r>
            <a:br>
              <a:rPr lang="en-US" sz="1400" dirty="0">
                <a:ea typeface="+mn-lt"/>
                <a:cs typeface="+mn-lt"/>
              </a:rPr>
            </a:br>
            <a:endParaRPr lang="en-US" sz="1400" dirty="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>
                <a:ea typeface="+mn-lt"/>
                <a:cs typeface="+mn-lt"/>
              </a:rPr>
              <a:t>Why Use RAG?</a:t>
            </a:r>
            <a:endParaRPr lang="en-US" sz="14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ea typeface="+mn-lt"/>
                <a:cs typeface="+mn-lt"/>
              </a:rPr>
              <a:t>Helps the language model answer based on actual documents, improving credibility, reducing hallucinations, and enabling source attribution.</a:t>
            </a:r>
          </a:p>
          <a:p>
            <a:pPr>
              <a:lnSpc>
                <a:spcPct val="90000"/>
              </a:lnSpc>
            </a:pPr>
            <a:endParaRPr lang="en-US" sz="1400" dirty="0">
              <a:ea typeface="Calibri"/>
              <a:cs typeface="Calibri"/>
            </a:endParaRPr>
          </a:p>
        </p:txBody>
      </p:sp>
      <p:pic>
        <p:nvPicPr>
          <p:cNvPr id="4" name="Picture 3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3DDC8A92-C6D3-776A-4C40-102202B9A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525" y="2980969"/>
            <a:ext cx="3591379" cy="2163805"/>
          </a:xfrm>
          <a:prstGeom prst="rect">
            <a:avLst/>
          </a:prstGeom>
        </p:spPr>
      </p:pic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59340-813F-9FDF-5145-0F7D7A004E5A}"/>
              </a:ext>
            </a:extLst>
          </p:cNvPr>
          <p:cNvSpPr txBox="1"/>
          <p:nvPr/>
        </p:nvSpPr>
        <p:spPr>
          <a:xfrm>
            <a:off x="855329" y="6291208"/>
            <a:ext cx="84697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>
                <a:ea typeface="+mn-lt"/>
                <a:cs typeface="+mn-lt"/>
              </a:rPr>
              <a:t>* </a:t>
            </a:r>
            <a:r>
              <a:rPr lang="en-US" sz="1400" dirty="0">
                <a:ea typeface="+mn-lt"/>
                <a:cs typeface="+mn-lt"/>
                <a:hlinkClick r:id="rId3"/>
              </a:rPr>
              <a:t>blog.stackademic.com/mastering-rag</a:t>
            </a:r>
            <a:endParaRPr lang="en-US" sz="1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400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4BA5ED-902A-1378-DD21-0E672321C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75EB-6C79-C66E-7DBA-25622FD16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100" b="1">
                <a:ea typeface="Calibri"/>
                <a:cs typeface="Calibri"/>
              </a:rPr>
              <a:t>Embedding Phase</a:t>
            </a:r>
            <a:endParaRPr lang="en-US" sz="3100"/>
          </a:p>
        </p:txBody>
      </p:sp>
      <p:pic>
        <p:nvPicPr>
          <p:cNvPr id="6" name="Picture 5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3F420B69-A49E-B338-DD84-7FF28BE7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323" b="8921"/>
          <a:stretch>
            <a:fillRect/>
          </a:stretch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1F4F4-AF5E-E0A8-04A3-AEBE74548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580" y="3752850"/>
            <a:ext cx="6173081" cy="284200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ea typeface="+mn-lt"/>
                <a:cs typeface="+mn-lt"/>
              </a:rPr>
              <a:t>Document Chunking:</a:t>
            </a:r>
            <a:r>
              <a:rPr lang="en-US" sz="1400" dirty="0">
                <a:ea typeface="+mn-lt"/>
                <a:cs typeface="+mn-lt"/>
              </a:rPr>
              <a:t> Large documents are split into smaller, manageable text chunks using heuristics like length, sentence boundaries, or semantic structure to fit within the LLM’s context window.</a:t>
            </a:r>
            <a:endParaRPr lang="en-US" sz="1400"/>
          </a:p>
          <a:p>
            <a:pPr>
              <a:lnSpc>
                <a:spcPct val="90000"/>
              </a:lnSpc>
            </a:pPr>
            <a:r>
              <a:rPr lang="en-US" sz="1400" b="1" dirty="0">
                <a:ea typeface="+mn-lt"/>
                <a:cs typeface="+mn-lt"/>
              </a:rPr>
              <a:t>Text Embedding:</a:t>
            </a:r>
            <a:r>
              <a:rPr lang="en-US" sz="1400" dirty="0">
                <a:ea typeface="+mn-lt"/>
                <a:cs typeface="+mn-lt"/>
              </a:rPr>
              <a:t> Each chunk is converted into a dense vector using a pre-trained embedding model (e.g., </a:t>
            </a:r>
            <a:r>
              <a:rPr lang="en-US" sz="1400" dirty="0" err="1">
                <a:ea typeface="+mn-lt"/>
                <a:cs typeface="+mn-lt"/>
              </a:rPr>
              <a:t>MiniLM</a:t>
            </a:r>
            <a:r>
              <a:rPr lang="en-US" sz="1400" dirty="0">
                <a:ea typeface="+mn-lt"/>
                <a:cs typeface="+mn-lt"/>
              </a:rPr>
              <a:t> or BERT), capturing the semantic meaning of the content.</a:t>
            </a: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b="1" dirty="0">
                <a:ea typeface="+mn-lt"/>
                <a:cs typeface="+mn-lt"/>
              </a:rPr>
              <a:t>Storage:</a:t>
            </a:r>
            <a:r>
              <a:rPr lang="en-US" sz="1400" dirty="0">
                <a:ea typeface="+mn-lt"/>
                <a:cs typeface="+mn-lt"/>
              </a:rPr>
              <a:t> The resulting embeddings are stored in a vector database or as binary </a:t>
            </a:r>
            <a:r>
              <a:rPr lang="en-US" sz="1400" dirty="0" err="1">
                <a:ea typeface="+mn-lt"/>
                <a:cs typeface="+mn-lt"/>
              </a:rPr>
              <a:t>vectordump</a:t>
            </a:r>
            <a:r>
              <a:rPr lang="en-US" sz="1400" dirty="0">
                <a:ea typeface="+mn-lt"/>
                <a:cs typeface="+mn-lt"/>
              </a:rPr>
              <a:t> files, alongside metadata like chunk text, document ID, and page number for efficient retrieval during inference.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endParaRPr lang="en-US" sz="1400" b="1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1FDAF-AFE1-0BB1-086A-84D050BE8186}"/>
              </a:ext>
            </a:extLst>
          </p:cNvPr>
          <p:cNvSpPr txBox="1"/>
          <p:nvPr/>
        </p:nvSpPr>
        <p:spPr>
          <a:xfrm>
            <a:off x="336237" y="6291208"/>
            <a:ext cx="84697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>
                <a:ea typeface="+mn-lt"/>
                <a:cs typeface="+mn-lt"/>
              </a:rPr>
              <a:t>* </a:t>
            </a:r>
            <a:r>
              <a:rPr lang="en-US" sz="1400" dirty="0">
                <a:ea typeface="+mn-lt"/>
                <a:cs typeface="+mn-lt"/>
                <a:hlinkClick r:id="rId3"/>
              </a:rPr>
              <a:t>rag-langchain</a:t>
            </a:r>
            <a:endParaRPr lang="en-US" sz="1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3327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787152-A7A8-4A2F-A36A-3B9A46F76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E0C0-A195-1E61-19EC-87590A20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9" y="3752849"/>
            <a:ext cx="2468166" cy="2452687"/>
          </a:xfrm>
        </p:spPr>
        <p:txBody>
          <a:bodyPr anchor="ctr">
            <a:normAutofit/>
          </a:bodyPr>
          <a:lstStyle/>
          <a:p>
            <a:r>
              <a:rPr lang="en-US" sz="3100" b="1" dirty="0">
                <a:ea typeface="Calibri"/>
                <a:cs typeface="Calibri"/>
              </a:rPr>
              <a:t>Retrieval &amp;</a:t>
            </a:r>
            <a:br>
              <a:rPr lang="en-US" sz="3100" b="1" dirty="0">
                <a:ea typeface="Calibri"/>
                <a:cs typeface="Calibri"/>
              </a:rPr>
            </a:br>
            <a:r>
              <a:rPr lang="en-US" sz="3100" b="1" dirty="0">
                <a:ea typeface="Calibri"/>
                <a:cs typeface="Calibri"/>
              </a:rPr>
              <a:t>Generation Phase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6230E8-9754-A1D7-BB4C-099CBEF10D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451" b="10451"/>
          <a:stretch>
            <a:fillRect/>
          </a:stretch>
        </p:blipFill>
        <p:spPr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2E453-3B39-2D65-F725-569A2B9A4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580" y="3752850"/>
            <a:ext cx="6232976" cy="28320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b="1" dirty="0">
                <a:ea typeface="+mn-lt"/>
                <a:cs typeface="+mn-lt"/>
              </a:rPr>
              <a:t>Query Embedding:</a:t>
            </a:r>
            <a:r>
              <a:rPr lang="en-US" sz="1400" dirty="0">
                <a:ea typeface="+mn-lt"/>
                <a:cs typeface="+mn-lt"/>
              </a:rPr>
              <a:t> The user’s query is embedded using the same embedding model used during the indexing phase to ensure consistency.</a:t>
            </a:r>
            <a:endParaRPr lang="en-US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Similarity Search:</a:t>
            </a:r>
            <a:r>
              <a:rPr lang="en-US" sz="1400" dirty="0">
                <a:ea typeface="+mn-lt"/>
                <a:cs typeface="+mn-lt"/>
              </a:rPr>
              <a:t> The embedded query vector is compared against the stored document embeddings using a similarity metric (e.g., cosine similarity) to retrieve the most relevant chunks.</a:t>
            </a:r>
            <a:endParaRPr lang="en-US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Context Construction:</a:t>
            </a:r>
            <a:r>
              <a:rPr lang="en-US" sz="1400" dirty="0">
                <a:ea typeface="+mn-lt"/>
                <a:cs typeface="+mn-lt"/>
              </a:rPr>
              <a:t> The retrieved text chunks are compiled into a context that is passed, along with the original query, making a combined prompt.</a:t>
            </a:r>
            <a:endParaRPr lang="en-US" dirty="0">
              <a:ea typeface="+mn-lt"/>
              <a:cs typeface="+mn-lt"/>
            </a:endParaRPr>
          </a:p>
          <a:p>
            <a:r>
              <a:rPr lang="en-US" sz="1400" b="1" dirty="0">
                <a:ea typeface="+mn-lt"/>
                <a:cs typeface="+mn-lt"/>
              </a:rPr>
              <a:t>Response Generation:</a:t>
            </a:r>
            <a:r>
              <a:rPr lang="en-US" sz="1400" dirty="0">
                <a:ea typeface="+mn-lt"/>
                <a:cs typeface="+mn-lt"/>
              </a:rPr>
              <a:t> A Decoder-only language model (e.g., </a:t>
            </a:r>
            <a:r>
              <a:rPr lang="en-US" sz="1400" dirty="0" err="1">
                <a:ea typeface="+mn-lt"/>
                <a:cs typeface="+mn-lt"/>
              </a:rPr>
              <a:t>LLaMA</a:t>
            </a:r>
            <a:r>
              <a:rPr lang="en-US" sz="1400" dirty="0">
                <a:ea typeface="+mn-lt"/>
                <a:cs typeface="+mn-lt"/>
              </a:rPr>
              <a:t>) generates the final answer based on the query and retrieved context, producing grounded and relevant responses.</a:t>
            </a:r>
            <a:endParaRPr lang="en-US">
              <a:ea typeface="+mn-lt"/>
              <a:cs typeface="+mn-lt"/>
            </a:endParaRPr>
          </a:p>
          <a:p>
            <a:pPr>
              <a:lnSpc>
                <a:spcPct val="90000"/>
              </a:lnSpc>
              <a:buNone/>
            </a:pPr>
            <a:endParaRPr lang="en-US" sz="1400" dirty="0"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3445A-42DC-E84C-2599-002CEE8AC49A}"/>
              </a:ext>
            </a:extLst>
          </p:cNvPr>
          <p:cNvSpPr txBox="1"/>
          <p:nvPr/>
        </p:nvSpPr>
        <p:spPr>
          <a:xfrm>
            <a:off x="339334" y="6433669"/>
            <a:ext cx="8469743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>
                <a:ea typeface="+mn-lt"/>
                <a:cs typeface="+mn-lt"/>
              </a:rPr>
              <a:t>* </a:t>
            </a:r>
            <a:r>
              <a:rPr lang="en-US" sz="1400" dirty="0">
                <a:ea typeface="+mn-lt"/>
                <a:cs typeface="+mn-lt"/>
                <a:hlinkClick r:id="rId3"/>
              </a:rPr>
              <a:t>rag-langchain</a:t>
            </a:r>
            <a:endParaRPr lang="en-US" sz="1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0996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C522A1-CDA7-0D21-2BC1-AC10C32B9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09AA702-9385-E55F-FFF0-407411373D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0067D53D-C6E6-6904-F5B2-5D4AFB9F6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E76DCE-881B-B75E-2E4C-F23556E6A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DB83DE-FB03-44CB-4F9D-743A9992F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913" y="2092357"/>
            <a:ext cx="8185828" cy="142501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>
              <a:lnSpc>
                <a:spcPct val="90000"/>
              </a:lnSpc>
            </a:pPr>
            <a:r>
              <a:rPr lang="en-US" sz="10000" dirty="0"/>
              <a:t>Implementation</a:t>
            </a:r>
            <a:endParaRPr lang="en-US" dirty="0"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1952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600"/>
            <a:ext cx="3588597" cy="1330840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75" y="2194102"/>
            <a:ext cx="3328527" cy="390858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b="1"/>
              <a:t>Offline QA &amp; Summarization Tool:</a:t>
            </a:r>
            <a:r>
              <a:rPr lang="en-US" sz="1300"/>
              <a:t> Standalone desktop app for querying and summarizing local documents using resource-efficient LLMs.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300"/>
          </a:p>
          <a:p>
            <a:pPr>
              <a:lnSpc>
                <a:spcPct val="90000"/>
              </a:lnSpc>
            </a:pPr>
            <a:r>
              <a:rPr lang="en-US" sz="1300" b="1"/>
              <a:t>Optimized for Apple Silicon :</a:t>
            </a:r>
            <a:r>
              <a:rPr lang="en-US" sz="1300"/>
              <a:t> Efficiently leverages on-device compute via Neural Engine (ANE) and Metal shaders, and unified memory architecture (UMA) </a:t>
            </a:r>
            <a:br>
              <a:rPr lang="en-US" sz="1300"/>
            </a:br>
            <a:endParaRPr lang="en-US" sz="1300"/>
          </a:p>
          <a:p>
            <a:pPr>
              <a:lnSpc>
                <a:spcPct val="90000"/>
              </a:lnSpc>
            </a:pPr>
            <a:r>
              <a:rPr lang="en-US" sz="1300" b="1"/>
              <a:t>Privacy &amp; Performance:</a:t>
            </a:r>
            <a:r>
              <a:rPr lang="en-US" sz="1300"/>
              <a:t> Fully local processing with no cloud dependency, preserving user privacy while using minimal system resources.</a:t>
            </a:r>
            <a:br>
              <a:rPr lang="en-US" sz="1300"/>
            </a:br>
            <a:endParaRPr lang="en-US" sz="1300"/>
          </a:p>
          <a:p>
            <a:pPr>
              <a:lnSpc>
                <a:spcPct val="90000"/>
              </a:lnSpc>
            </a:pPr>
            <a:r>
              <a:rPr lang="en-US" sz="1300" b="1"/>
              <a:t>User-Centric Approach:</a:t>
            </a:r>
            <a:r>
              <a:rPr lang="en-US" sz="1300"/>
              <a:t> Tailored for students and researchers, with a graphical UI and only uses specified sources and references original documents with page numbers.</a:t>
            </a:r>
          </a:p>
        </p:txBody>
      </p:sp>
      <p:pic>
        <p:nvPicPr>
          <p:cNvPr id="5" name="Picture 4" descr="A white circle with a blue and black logo&#10;&#10;AI-generated content may be incorrect.">
            <a:extLst>
              <a:ext uri="{FF2B5EF4-FFF2-40B4-BE49-F238E27FC236}">
                <a16:creationId xmlns:a16="http://schemas.microsoft.com/office/drawing/2014/main" id="{C9599023-2FF8-E36D-3351-88AD7561F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0457" y="1663488"/>
            <a:ext cx="3553238" cy="35532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Motivations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90" y="2431765"/>
            <a:ext cx="6207019" cy="3320031"/>
          </a:xfrm>
        </p:spPr>
        <p:txBody>
          <a:bodyPr anchor="ctr">
            <a:normAutofit/>
          </a:bodyPr>
          <a:lstStyle/>
          <a:p>
            <a:r>
              <a:rPr lang="en-US" sz="1700" b="1">
                <a:solidFill>
                  <a:schemeClr val="tx1">
                    <a:lumMod val="85000"/>
                    <a:lumOff val="15000"/>
                  </a:schemeClr>
                </a:solidFill>
              </a:rPr>
              <a:t>Inconvenient for Researchers:</a:t>
            </a: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 Repeated LLM-based Q&amp;A across multiple documents is limited or costly on cloud tools like ChatGPT.</a:t>
            </a:r>
          </a:p>
          <a:p>
            <a:r>
              <a:rPr lang="en-US" sz="1700" b="1">
                <a:solidFill>
                  <a:schemeClr val="tx1">
                    <a:lumMod val="85000"/>
                    <a:lumOff val="15000"/>
                  </a:schemeClr>
                </a:solidFill>
              </a:rPr>
              <a:t>Privacy Concerns:</a:t>
            </a: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 Cloud LLMs pose risks for sensitive or unpublished data due to potential data leakage and extraction attacks.</a:t>
            </a:r>
          </a:p>
          <a:p>
            <a:r>
              <a:rPr lang="en-US" sz="1700" b="1">
                <a:solidFill>
                  <a:schemeClr val="tx1">
                    <a:lumMod val="85000"/>
                    <a:lumOff val="15000"/>
                  </a:schemeClr>
                </a:solidFill>
              </a:rPr>
              <a:t>Hardware Opportunity:</a:t>
            </a: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 Apple Silicon (M1/M2) enables efficient on-device AI inference through its Neural Engine and unified memory.</a:t>
            </a:r>
          </a:p>
          <a:p>
            <a:r>
              <a:rPr lang="en-US" sz="1700" b="1">
                <a:solidFill>
                  <a:schemeClr val="tx1">
                    <a:lumMod val="85000"/>
                    <a:lumOff val="15000"/>
                  </a:schemeClr>
                </a:solidFill>
              </a:rPr>
              <a:t>Local and Secure:</a:t>
            </a: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 Project TLDR enables offline, source-specific interaction with academic corpora—no internet required.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D13CC36-B950-4F02-9BAF-9A7EB267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1BDED99-B35B-4FEE-A274-8E8DB6FEE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68547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 descr="Electronics protoboard">
            <a:extLst>
              <a:ext uri="{FF2B5EF4-FFF2-40B4-BE49-F238E27FC236}">
                <a16:creationId xmlns:a16="http://schemas.microsoft.com/office/drawing/2014/main" id="{0E8334B4-CB35-12E5-6D95-57F6CDF9E5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00" r="55012" b="-3"/>
          <a:stretch>
            <a:fillRect/>
          </a:stretch>
        </p:blipFill>
        <p:spPr>
          <a:xfrm>
            <a:off x="5976166" y="10"/>
            <a:ext cx="3167834" cy="6857990"/>
          </a:xfrm>
          <a:custGeom>
            <a:avLst/>
            <a:gdLst/>
            <a:ahLst/>
            <a:cxnLst/>
            <a:rect l="l" t="t" r="r" b="b"/>
            <a:pathLst>
              <a:path w="4223778" h="6865951">
                <a:moveTo>
                  <a:pt x="478794" y="0"/>
                </a:moveTo>
                <a:lnTo>
                  <a:pt x="4223778" y="0"/>
                </a:lnTo>
                <a:lnTo>
                  <a:pt x="4223778" y="6865951"/>
                </a:lnTo>
                <a:lnTo>
                  <a:pt x="52221" y="6865951"/>
                </a:lnTo>
                <a:lnTo>
                  <a:pt x="49989" y="6844695"/>
                </a:lnTo>
                <a:cubicBezTo>
                  <a:pt x="46440" y="6810509"/>
                  <a:pt x="42891" y="6776323"/>
                  <a:pt x="41304" y="6765443"/>
                </a:cubicBezTo>
                <a:cubicBezTo>
                  <a:pt x="35681" y="6732842"/>
                  <a:pt x="13533" y="6716945"/>
                  <a:pt x="11182" y="6694817"/>
                </a:cubicBezTo>
                <a:cubicBezTo>
                  <a:pt x="16764" y="6697663"/>
                  <a:pt x="14835" y="6635151"/>
                  <a:pt x="10913" y="6627127"/>
                </a:cubicBezTo>
                <a:cubicBezTo>
                  <a:pt x="19564" y="6579282"/>
                  <a:pt x="-12861" y="6585665"/>
                  <a:pt x="5999" y="6527525"/>
                </a:cubicBezTo>
                <a:cubicBezTo>
                  <a:pt x="12287" y="6468687"/>
                  <a:pt x="19003" y="6409739"/>
                  <a:pt x="7685" y="6346547"/>
                </a:cubicBezTo>
                <a:cubicBezTo>
                  <a:pt x="31149" y="6240430"/>
                  <a:pt x="5895" y="6134229"/>
                  <a:pt x="12535" y="6084924"/>
                </a:cubicBezTo>
                <a:cubicBezTo>
                  <a:pt x="14696" y="6024961"/>
                  <a:pt x="53867" y="6020785"/>
                  <a:pt x="45320" y="5989742"/>
                </a:cubicBezTo>
                <a:cubicBezTo>
                  <a:pt x="41264" y="5940899"/>
                  <a:pt x="43258" y="5932095"/>
                  <a:pt x="40418" y="5889597"/>
                </a:cubicBezTo>
                <a:cubicBezTo>
                  <a:pt x="20860" y="5848611"/>
                  <a:pt x="51187" y="5792775"/>
                  <a:pt x="49796" y="5755774"/>
                </a:cubicBezTo>
                <a:cubicBezTo>
                  <a:pt x="43522" y="5734342"/>
                  <a:pt x="37368" y="5692606"/>
                  <a:pt x="49956" y="5684909"/>
                </a:cubicBezTo>
                <a:cubicBezTo>
                  <a:pt x="52825" y="5660429"/>
                  <a:pt x="62553" y="5623499"/>
                  <a:pt x="67011" y="5608897"/>
                </a:cubicBezTo>
                <a:lnTo>
                  <a:pt x="76701" y="5597290"/>
                </a:lnTo>
                <a:cubicBezTo>
                  <a:pt x="87717" y="5587442"/>
                  <a:pt x="82431" y="5550877"/>
                  <a:pt x="89120" y="5529641"/>
                </a:cubicBezTo>
                <a:cubicBezTo>
                  <a:pt x="69291" y="5496375"/>
                  <a:pt x="118554" y="5526326"/>
                  <a:pt x="94330" y="5470852"/>
                </a:cubicBezTo>
                <a:cubicBezTo>
                  <a:pt x="95483" y="5449506"/>
                  <a:pt x="114690" y="5429653"/>
                  <a:pt x="116139" y="5390946"/>
                </a:cubicBezTo>
                <a:cubicBezTo>
                  <a:pt x="127589" y="5337323"/>
                  <a:pt x="132794" y="5338384"/>
                  <a:pt x="135560" y="5284344"/>
                </a:cubicBezTo>
                <a:cubicBezTo>
                  <a:pt x="143629" y="5226223"/>
                  <a:pt x="148113" y="5192743"/>
                  <a:pt x="158141" y="5143920"/>
                </a:cubicBezTo>
                <a:cubicBezTo>
                  <a:pt x="170128" y="5118849"/>
                  <a:pt x="159838" y="5102006"/>
                  <a:pt x="174950" y="5088188"/>
                </a:cubicBezTo>
                <a:cubicBezTo>
                  <a:pt x="197620" y="5107654"/>
                  <a:pt x="181875" y="4983257"/>
                  <a:pt x="203603" y="5010764"/>
                </a:cubicBezTo>
                <a:lnTo>
                  <a:pt x="258582" y="4919969"/>
                </a:lnTo>
                <a:cubicBezTo>
                  <a:pt x="238838" y="4883087"/>
                  <a:pt x="271098" y="4853332"/>
                  <a:pt x="287910" y="4849612"/>
                </a:cubicBezTo>
                <a:cubicBezTo>
                  <a:pt x="294156" y="4811643"/>
                  <a:pt x="286101" y="4834074"/>
                  <a:pt x="305439" y="4799017"/>
                </a:cubicBezTo>
                <a:cubicBezTo>
                  <a:pt x="322572" y="4758926"/>
                  <a:pt x="352642" y="4705848"/>
                  <a:pt x="373456" y="4667754"/>
                </a:cubicBezTo>
                <a:cubicBezTo>
                  <a:pt x="384080" y="4649919"/>
                  <a:pt x="401158" y="4670663"/>
                  <a:pt x="407944" y="4574050"/>
                </a:cubicBezTo>
                <a:cubicBezTo>
                  <a:pt x="408098" y="4548109"/>
                  <a:pt x="427782" y="4503327"/>
                  <a:pt x="425133" y="4462469"/>
                </a:cubicBezTo>
                <a:lnTo>
                  <a:pt x="433890" y="4364681"/>
                </a:lnTo>
                <a:cubicBezTo>
                  <a:pt x="430018" y="4339230"/>
                  <a:pt x="435361" y="4287915"/>
                  <a:pt x="440691" y="4222147"/>
                </a:cubicBezTo>
                <a:cubicBezTo>
                  <a:pt x="451463" y="4164562"/>
                  <a:pt x="497377" y="4067298"/>
                  <a:pt x="503057" y="3977136"/>
                </a:cubicBezTo>
                <a:cubicBezTo>
                  <a:pt x="519229" y="3939837"/>
                  <a:pt x="472839" y="3875689"/>
                  <a:pt x="507582" y="3776020"/>
                </a:cubicBezTo>
                <a:cubicBezTo>
                  <a:pt x="497716" y="3757477"/>
                  <a:pt x="518006" y="3707185"/>
                  <a:pt x="521577" y="3692206"/>
                </a:cubicBezTo>
                <a:cubicBezTo>
                  <a:pt x="525148" y="3677227"/>
                  <a:pt x="526352" y="3687655"/>
                  <a:pt x="529009" y="3686147"/>
                </a:cubicBezTo>
                <a:cubicBezTo>
                  <a:pt x="531848" y="3650325"/>
                  <a:pt x="545504" y="3563351"/>
                  <a:pt x="551870" y="3514534"/>
                </a:cubicBezTo>
                <a:cubicBezTo>
                  <a:pt x="561331" y="3487751"/>
                  <a:pt x="581973" y="3426419"/>
                  <a:pt x="567205" y="3393248"/>
                </a:cubicBezTo>
                <a:cubicBezTo>
                  <a:pt x="585208" y="3400657"/>
                  <a:pt x="563566" y="3353906"/>
                  <a:pt x="579630" y="3344723"/>
                </a:cubicBezTo>
                <a:cubicBezTo>
                  <a:pt x="592861" y="3339338"/>
                  <a:pt x="589379" y="3323900"/>
                  <a:pt x="592672" y="3310978"/>
                </a:cubicBezTo>
                <a:cubicBezTo>
                  <a:pt x="605351" y="3299735"/>
                  <a:pt x="594296" y="3237176"/>
                  <a:pt x="589270" y="3216655"/>
                </a:cubicBezTo>
                <a:cubicBezTo>
                  <a:pt x="566909" y="3160431"/>
                  <a:pt x="626099" y="3142203"/>
                  <a:pt x="609663" y="3096973"/>
                </a:cubicBezTo>
                <a:cubicBezTo>
                  <a:pt x="609191" y="3084373"/>
                  <a:pt x="615889" y="3033331"/>
                  <a:pt x="618886" y="3023628"/>
                </a:cubicBezTo>
                <a:lnTo>
                  <a:pt x="630425" y="2998646"/>
                </a:lnTo>
                <a:lnTo>
                  <a:pt x="640017" y="2995914"/>
                </a:lnTo>
                <a:lnTo>
                  <a:pt x="643600" y="2978244"/>
                </a:lnTo>
                <a:lnTo>
                  <a:pt x="659520" y="2950805"/>
                </a:lnTo>
                <a:cubicBezTo>
                  <a:pt x="620152" y="2937671"/>
                  <a:pt x="687598" y="2860550"/>
                  <a:pt x="650890" y="2864933"/>
                </a:cubicBezTo>
                <a:cubicBezTo>
                  <a:pt x="663707" y="2817056"/>
                  <a:pt x="662078" y="2779813"/>
                  <a:pt x="640210" y="2741864"/>
                </a:cubicBezTo>
                <a:cubicBezTo>
                  <a:pt x="634452" y="2649732"/>
                  <a:pt x="665268" y="2597914"/>
                  <a:pt x="639387" y="2510931"/>
                </a:cubicBezTo>
                <a:cubicBezTo>
                  <a:pt x="645574" y="2407642"/>
                  <a:pt x="671719" y="2317589"/>
                  <a:pt x="680438" y="2227415"/>
                </a:cubicBezTo>
                <a:cubicBezTo>
                  <a:pt x="664175" y="2189847"/>
                  <a:pt x="704423" y="2141655"/>
                  <a:pt x="688135" y="2054289"/>
                </a:cubicBezTo>
                <a:cubicBezTo>
                  <a:pt x="683239" y="2048201"/>
                  <a:pt x="684029" y="1979567"/>
                  <a:pt x="681480" y="1972202"/>
                </a:cubicBezTo>
                <a:lnTo>
                  <a:pt x="686247" y="1917474"/>
                </a:lnTo>
                <a:lnTo>
                  <a:pt x="679783" y="1862721"/>
                </a:lnTo>
                <a:cubicBezTo>
                  <a:pt x="683677" y="1851209"/>
                  <a:pt x="688980" y="1824057"/>
                  <a:pt x="686639" y="1818227"/>
                </a:cubicBezTo>
                <a:lnTo>
                  <a:pt x="658235" y="1742488"/>
                </a:lnTo>
                <a:cubicBezTo>
                  <a:pt x="645662" y="1715201"/>
                  <a:pt x="661423" y="1719638"/>
                  <a:pt x="636990" y="1638389"/>
                </a:cubicBezTo>
                <a:cubicBezTo>
                  <a:pt x="626351" y="1601441"/>
                  <a:pt x="629414" y="1617134"/>
                  <a:pt x="602059" y="1570807"/>
                </a:cubicBezTo>
                <a:lnTo>
                  <a:pt x="570903" y="1513173"/>
                </a:lnTo>
                <a:cubicBezTo>
                  <a:pt x="570781" y="1503175"/>
                  <a:pt x="550561" y="1468055"/>
                  <a:pt x="550438" y="1458058"/>
                </a:cubicBezTo>
                <a:cubicBezTo>
                  <a:pt x="556848" y="1428101"/>
                  <a:pt x="546263" y="1422712"/>
                  <a:pt x="531416" y="1385478"/>
                </a:cubicBezTo>
                <a:cubicBezTo>
                  <a:pt x="527790" y="1370753"/>
                  <a:pt x="490725" y="1304050"/>
                  <a:pt x="501981" y="1265452"/>
                </a:cubicBezTo>
                <a:cubicBezTo>
                  <a:pt x="501825" y="1234781"/>
                  <a:pt x="490462" y="1187660"/>
                  <a:pt x="487370" y="1141743"/>
                </a:cubicBezTo>
                <a:cubicBezTo>
                  <a:pt x="484278" y="1095826"/>
                  <a:pt x="483852" y="1028118"/>
                  <a:pt x="483427" y="989948"/>
                </a:cubicBezTo>
                <a:cubicBezTo>
                  <a:pt x="483001" y="951779"/>
                  <a:pt x="494678" y="945984"/>
                  <a:pt x="484820" y="912725"/>
                </a:cubicBezTo>
                <a:cubicBezTo>
                  <a:pt x="467566" y="854951"/>
                  <a:pt x="510777" y="860797"/>
                  <a:pt x="475093" y="812798"/>
                </a:cubicBezTo>
                <a:cubicBezTo>
                  <a:pt x="461960" y="787034"/>
                  <a:pt x="498505" y="551948"/>
                  <a:pt x="461972" y="450605"/>
                </a:cubicBezTo>
                <a:cubicBezTo>
                  <a:pt x="470167" y="357604"/>
                  <a:pt x="458694" y="431306"/>
                  <a:pt x="465015" y="372906"/>
                </a:cubicBezTo>
                <a:cubicBezTo>
                  <a:pt x="503427" y="364177"/>
                  <a:pt x="489736" y="290341"/>
                  <a:pt x="490377" y="246134"/>
                </a:cubicBezTo>
                <a:cubicBezTo>
                  <a:pt x="491019" y="201927"/>
                  <a:pt x="449725" y="138160"/>
                  <a:pt x="468864" y="107666"/>
                </a:cubicBezTo>
                <a:cubicBezTo>
                  <a:pt x="468282" y="89794"/>
                  <a:pt x="477749" y="76947"/>
                  <a:pt x="477167" y="59075"/>
                </a:cubicBezTo>
                <a:lnTo>
                  <a:pt x="472992" y="1456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600"/>
            <a:ext cx="5123391" cy="1322887"/>
          </a:xfrm>
        </p:spPr>
        <p:txBody>
          <a:bodyPr>
            <a:normAutofit/>
          </a:bodyPr>
          <a:lstStyle/>
          <a:p>
            <a:r>
              <a:rPr lang="en-US"/>
              <a:t>Our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76" y="2194102"/>
            <a:ext cx="4887162" cy="3908585"/>
          </a:xfrm>
        </p:spPr>
        <p:txBody>
          <a:bodyPr>
            <a:normAutofit/>
          </a:bodyPr>
          <a:lstStyle/>
          <a:p>
            <a:r>
              <a:rPr lang="en-US" sz="1700"/>
              <a:t>Apple Neural Engine (ANE) Utilization: Explores leveraging of the underused NPU for LLM inference, going beyond standard CoreML use cases.</a:t>
            </a:r>
          </a:p>
          <a:p>
            <a:r>
              <a:rPr lang="en-US" sz="1700"/>
              <a:t>Retrieval-Augmented Generation (RAG) without Internet : Implements a lightweight RAG pipeline that only uses on device resources.</a:t>
            </a:r>
          </a:p>
          <a:p>
            <a:r>
              <a:rPr lang="en-US" sz="1700"/>
              <a:t>Portability and Ease of use: Application size of less than 1GB that includes everything. </a:t>
            </a:r>
          </a:p>
          <a:p>
            <a:r>
              <a:rPr lang="en-US" sz="1700"/>
              <a:t>Quantized LLMs: Uses compact models (50–500MB) for efficient, on-device inference allowing for seamless multitasking.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54"/>
            <a:ext cx="9144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0" y="601744"/>
            <a:ext cx="5086350" cy="1338696"/>
          </a:xfrm>
        </p:spPr>
        <p:txBody>
          <a:bodyPr>
            <a:normAutofit/>
          </a:bodyPr>
          <a:lstStyle/>
          <a:p>
            <a:r>
              <a:rPr lang="en-US"/>
              <a:t>Related Work</a:t>
            </a:r>
          </a:p>
        </p:txBody>
      </p:sp>
      <p:pic>
        <p:nvPicPr>
          <p:cNvPr id="22" name="Picture 21" descr="Brown alpaca face">
            <a:extLst>
              <a:ext uri="{FF2B5EF4-FFF2-40B4-BE49-F238E27FC236}">
                <a16:creationId xmlns:a16="http://schemas.microsoft.com/office/drawing/2014/main" id="{12F34F86-95AE-2118-26A3-093400D6CE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604" r="34192" b="-1"/>
          <a:stretch>
            <a:fillRect/>
          </a:stretch>
        </p:blipFill>
        <p:spPr>
          <a:xfrm>
            <a:off x="20" y="10"/>
            <a:ext cx="281604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0" y="1605611"/>
            <a:ext cx="5354706" cy="4497077"/>
          </a:xfrm>
        </p:spPr>
        <p:txBody>
          <a:bodyPr anchor="t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1. </a:t>
            </a:r>
            <a:r>
              <a:rPr lang="en-US" sz="1400" b="1" dirty="0" err="1"/>
              <a:t>Ollama</a:t>
            </a:r>
            <a:r>
              <a:rPr lang="en-US" sz="1400" b="1" dirty="0"/>
              <a:t>: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Pros: </a:t>
            </a:r>
            <a:endParaRPr lang="en-US" sz="14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/>
              <a:t>Desktop app for running local LLMs</a:t>
            </a:r>
            <a:endParaRPr lang="en-US" sz="14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ea typeface="Calibri"/>
                <a:cs typeface="Calibri"/>
              </a:rPr>
              <a:t>Can download and use any LLM the user desires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/>
              <a:t>Cons:</a:t>
            </a:r>
            <a:endParaRPr lang="en-US" sz="14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/>
              <a:t>Requires manual model selection and setup</a:t>
            </a:r>
            <a:endParaRPr lang="en-US" sz="14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/>
              <a:t>Lacks streamlined RAG: users must re-attach documents repeatedly</a:t>
            </a:r>
            <a:br>
              <a:rPr lang="en-US" sz="1400" dirty="0"/>
            </a:br>
            <a:endParaRPr lang="en-US" sz="14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b="1" dirty="0"/>
              <a:t>2. </a:t>
            </a:r>
            <a:r>
              <a:rPr lang="en-US" sz="1400" b="1" dirty="0" err="1"/>
              <a:t>Llamafile</a:t>
            </a:r>
            <a:r>
              <a:rPr lang="en-US" sz="1400" b="1" dirty="0"/>
              <a:t>:</a:t>
            </a:r>
            <a:endParaRPr lang="en-US" sz="14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Pros: </a:t>
            </a:r>
            <a:endParaRPr lang="en-US" sz="14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/>
              <a:t>Packaged LLM with built-in web UI</a:t>
            </a:r>
            <a:endParaRPr lang="en-US" sz="14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>
                <a:ea typeface="Calibri"/>
                <a:cs typeface="Calibri"/>
              </a:rPr>
              <a:t>Can be bundled into single package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/>
              <a:t>Cons:</a:t>
            </a:r>
            <a:endParaRPr lang="en-US" sz="1400" dirty="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/>
              <a:t>No native support for retrieval-augmented generation (RAG)</a:t>
            </a:r>
            <a:endParaRPr lang="en-US" sz="14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1400"/>
              <a:t>Limited to basic chat use cases without document-grounded context</a:t>
            </a:r>
            <a:endParaRPr lang="en-US" sz="1400">
              <a:ea typeface="Calibri"/>
              <a:cs typeface="Calibri"/>
            </a:endParaRPr>
          </a:p>
          <a:p>
            <a:pPr>
              <a:lnSpc>
                <a:spcPct val="90000"/>
              </a:lnSpc>
            </a:pPr>
            <a:endParaRPr lang="en-US" sz="1400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400" dirty="0">
                <a:ea typeface="Calibri"/>
                <a:cs typeface="Calibri"/>
              </a:rPr>
              <a:t>Additionally, most applications focus on CPU based optimizations since they target to reach maximum number of devices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08993"/>
            <a:ext cx="6923558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0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Theoretical Background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B5E2835-4E47-45B3-9CFE-732FF7B05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A458B58-322B-09D3-BA63-20495EB51D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835" r="11708" b="-1"/>
          <a:stretch>
            <a:fillRect/>
          </a:stretch>
        </p:blipFill>
        <p:spPr>
          <a:xfrm>
            <a:off x="2432021" y="10"/>
            <a:ext cx="6711980" cy="6857990"/>
          </a:xfrm>
          <a:custGeom>
            <a:avLst/>
            <a:gdLst/>
            <a:ahLst/>
            <a:cxnLst/>
            <a:rect l="l" t="t" r="r" b="b"/>
            <a:pathLst>
              <a:path w="8949307" h="6858000">
                <a:moveTo>
                  <a:pt x="0" y="0"/>
                </a:moveTo>
                <a:lnTo>
                  <a:pt x="8949307" y="0"/>
                </a:lnTo>
                <a:lnTo>
                  <a:pt x="8949307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9" y="4741056"/>
                  <a:pt x="1212979" y="3429000"/>
                </a:cubicBezTo>
                <a:cubicBezTo>
                  <a:pt x="1212979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38" name="Freeform: Shape 37">
            <a:extLst>
              <a:ext uri="{FF2B5EF4-FFF2-40B4-BE49-F238E27FC236}">
                <a16:creationId xmlns:a16="http://schemas.microsoft.com/office/drawing/2014/main" id="{5B45AD5D-AA52-4F7B-9362-576A39AD9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1754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D5D5D5"/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AEDD7960-4866-4399-BEF6-DD1431AB4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34896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D71E33-9C01-22CE-E1D3-E891A8379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503" y="594758"/>
            <a:ext cx="2578608" cy="112572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/>
              <a:t>Apple Silicon and The M1 SOC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289EB-3B58-1F80-C049-B19B6243D417}"/>
              </a:ext>
            </a:extLst>
          </p:cNvPr>
          <p:cNvSpPr txBox="1"/>
          <p:nvPr/>
        </p:nvSpPr>
        <p:spPr>
          <a:xfrm>
            <a:off x="24" y="1714202"/>
            <a:ext cx="3096014" cy="320725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Built in with accelerators</a:t>
            </a:r>
            <a:endParaRPr lang="en-US" sz="1400" b="1">
              <a:ea typeface="Calibri"/>
              <a:cs typeface="Calibri"/>
            </a:endParaRPr>
          </a:p>
          <a:p>
            <a:pPr marL="2286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GPU</a:t>
            </a:r>
            <a:r>
              <a:rPr lang="en-US" sz="1400" dirty="0"/>
              <a:t> delivers up to 5.2 TOPS (INT8); supports general-purpose ML via Metal Shading Language</a:t>
            </a:r>
            <a:endParaRPr lang="en-US" sz="1400">
              <a:ea typeface="Calibri"/>
              <a:cs typeface="Calibri"/>
            </a:endParaRPr>
          </a:p>
          <a:p>
            <a:pPr marL="2286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NPU (ANE)</a:t>
            </a:r>
            <a:r>
              <a:rPr lang="en-US" sz="1400" dirty="0"/>
              <a:t> offers 11 TOPS (INT8) and is dedicated to ML tasks via CoreML interface</a:t>
            </a:r>
            <a:endParaRPr lang="en-US" sz="1400" dirty="0">
              <a:ea typeface="Calibri"/>
              <a:cs typeface="Calibri"/>
            </a:endParaRPr>
          </a:p>
          <a:p>
            <a:pPr marL="22860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>
              <a:ea typeface="Calibri"/>
              <a:cs typeface="Calibri"/>
            </a:endParaRPr>
          </a:p>
          <a:p>
            <a:pPr marL="2286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b="1" dirty="0">
              <a:ea typeface="Calibri"/>
              <a:cs typeface="Calibri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Unified Memory Architecture (UMA) and System-On-Chip Design: </a:t>
            </a:r>
            <a:endParaRPr lang="en-US" sz="1400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CPU, GPU, and - NPU share the same memory address space— enables cross-referencing of same data without additional copies</a:t>
            </a:r>
            <a:endParaRPr lang="en-US" sz="1400">
              <a:ea typeface="Calibri"/>
              <a:cs typeface="Calibri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High speed data links to enable low latency switch of control</a:t>
            </a:r>
            <a:endParaRPr lang="en-US" sz="140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F9ED68-6BFE-10B5-13AE-E5A82F85C075}"/>
              </a:ext>
            </a:extLst>
          </p:cNvPr>
          <p:cNvSpPr txBox="1"/>
          <p:nvPr/>
        </p:nvSpPr>
        <p:spPr>
          <a:xfrm>
            <a:off x="1277764" y="2226104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8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54DDDB-34CD-3436-DABD-50C645F71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A2E09-6628-6412-D537-50031EAF4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  <a:ea typeface="Calibri"/>
                <a:cs typeface="Calibri"/>
              </a:rPr>
              <a:t>Quantization</a:t>
            </a: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F33F7-3D61-2CB5-BF8F-C07AF75F7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713023"/>
            <a:ext cx="7624538" cy="4487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What is Quantization?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A compression technique that reduces model weight precision (e.g., from 32-bit floats to 8/4/3-bit integers)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Significantly reduces memory and compute requirements for LLM inference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Why Quantize?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Enables large models to run efficiently on edge devices (like MacBooks)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Maintains acceptable accuracy while reducing size and power usage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Benefits for Local LLM Inference: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Great trade-off between speed, size, and accuracy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Ideal for real-time, offline NLP applications on constrained hardware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1400">
              <a:solidFill>
                <a:schemeClr val="tx1">
                  <a:lumMod val="85000"/>
                  <a:lumOff val="1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20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362E8F-79CC-65CB-485A-6EE7F9524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468" y="3296652"/>
            <a:ext cx="9151584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F206D-2AAD-AC45-834F-21BEB19C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905833"/>
            <a:ext cx="3161297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Quantization formats in GGML</a:t>
            </a:r>
          </a:p>
        </p:txBody>
      </p:sp>
      <p:pic>
        <p:nvPicPr>
          <p:cNvPr id="4" name="Content Placeholder 3" descr="A table with black text&#10;&#10;AI-generated content may be incorrect.">
            <a:extLst>
              <a:ext uri="{FF2B5EF4-FFF2-40B4-BE49-F238E27FC236}">
                <a16:creationId xmlns:a16="http://schemas.microsoft.com/office/drawing/2014/main" id="{31222700-6754-30A7-D94A-925F445158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216" y="556772"/>
            <a:ext cx="7406444" cy="2462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227688-1895-596A-B0D3-34EBE96C7930}"/>
              </a:ext>
            </a:extLst>
          </p:cNvPr>
          <p:cNvSpPr txBox="1"/>
          <p:nvPr/>
        </p:nvSpPr>
        <p:spPr>
          <a:xfrm>
            <a:off x="4223084" y="3884452"/>
            <a:ext cx="4292266" cy="239871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/>
              <a:t>GGML</a:t>
            </a:r>
            <a:r>
              <a:rPr lang="en-US" sz="1400" dirty="0"/>
              <a:t> is a widely-used machine learning library designed for efficient inference on edge devices.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Rather than storing a separate scaling factor for each weight, GGML groups weights and shares quantization parameters 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grouping approach significantly reduces memory usage and enables efficient SIMD-based matrix multiplications, all while maintaining acceptable accuracy for most tasks.</a:t>
            </a:r>
          </a:p>
        </p:txBody>
      </p:sp>
    </p:spTree>
    <p:extLst>
      <p:ext uri="{BB962C8B-B14F-4D97-AF65-F5344CB8AC3E}">
        <p14:creationId xmlns:p14="http://schemas.microsoft.com/office/powerpoint/2010/main" val="338198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644</Words>
  <Application>Microsoft Office PowerPoint</Application>
  <PresentationFormat>On-screen Show (4:3)</PresentationFormat>
  <Paragraphs>52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Project TLDR: Standalone Desktop Application for Question Answering and Summarization</vt:lpstr>
      <vt:lpstr>Introduction</vt:lpstr>
      <vt:lpstr>Motivations</vt:lpstr>
      <vt:lpstr>Our Contributions</vt:lpstr>
      <vt:lpstr>Related Work</vt:lpstr>
      <vt:lpstr>Theoretical Background</vt:lpstr>
      <vt:lpstr>Apple Silicon and The M1 SOC</vt:lpstr>
      <vt:lpstr>Quantization</vt:lpstr>
      <vt:lpstr>Quantization formats in GGML</vt:lpstr>
      <vt:lpstr>LLM and Transformers</vt:lpstr>
      <vt:lpstr>Core Concepts in LLM Inference</vt:lpstr>
      <vt:lpstr>Apple Neural Engine</vt:lpstr>
      <vt:lpstr>Tinygrad Project</vt:lpstr>
      <vt:lpstr>Retrieval Augmented Generation (RAG)</vt:lpstr>
      <vt:lpstr>Embedding Phase</vt:lpstr>
      <vt:lpstr>Retrieval &amp; Generation Phase</vt:lpstr>
      <vt:lpstr>Implementation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Manu Hegde</cp:lastModifiedBy>
  <cp:revision>532</cp:revision>
  <dcterms:created xsi:type="dcterms:W3CDTF">2013-01-27T09:14:16Z</dcterms:created>
  <dcterms:modified xsi:type="dcterms:W3CDTF">2025-05-27T03:28:45Z</dcterms:modified>
  <cp:category/>
</cp:coreProperties>
</file>