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0.png" ContentType="image/png"/>
  <Override PartName="/ppt/media/image8.png" ContentType="image/png"/>
  <Override PartName="/ppt/media/image9.png" ContentType="image/png"/>
  <Override PartName="/ppt/media/image7.jpeg" ContentType="image/jpeg"/>
  <Override PartName="/ppt/media/image2.png" ContentType="image/png"/>
  <Override PartName="/ppt/media/image1.png" ContentType="image/png"/>
  <Override PartName="/ppt/media/image11.png" ContentType="image/png"/>
  <Override PartName="/ppt/media/image3.jpeg" ContentType="image/jpe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857160" y="1542960"/>
            <a:ext cx="74041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857160" y="3124800"/>
            <a:ext cx="740412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85716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465120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85716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65120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8" name="PlaceHolder 2"/>
          <p:cNvSpPr>
            <a:spLocks noGrp="1"/>
          </p:cNvSpPr>
          <p:nvPr>
            <p:ph type="body"/>
          </p:nvPr>
        </p:nvSpPr>
        <p:spPr>
          <a:xfrm>
            <a:off x="857160" y="154296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3"/>
          <p:cNvSpPr>
            <a:spLocks noGrp="1"/>
          </p:cNvSpPr>
          <p:nvPr>
            <p:ph type="body"/>
          </p:nvPr>
        </p:nvSpPr>
        <p:spPr>
          <a:xfrm>
            <a:off x="3360600" y="154296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4"/>
          <p:cNvSpPr>
            <a:spLocks noGrp="1"/>
          </p:cNvSpPr>
          <p:nvPr>
            <p:ph type="body"/>
          </p:nvPr>
        </p:nvSpPr>
        <p:spPr>
          <a:xfrm>
            <a:off x="5864040" y="154296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5"/>
          <p:cNvSpPr>
            <a:spLocks noGrp="1"/>
          </p:cNvSpPr>
          <p:nvPr>
            <p:ph type="body"/>
          </p:nvPr>
        </p:nvSpPr>
        <p:spPr>
          <a:xfrm>
            <a:off x="857160" y="312480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6"/>
          <p:cNvSpPr>
            <a:spLocks noGrp="1"/>
          </p:cNvSpPr>
          <p:nvPr>
            <p:ph type="body"/>
          </p:nvPr>
        </p:nvSpPr>
        <p:spPr>
          <a:xfrm>
            <a:off x="3360600" y="312480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7"/>
          <p:cNvSpPr>
            <a:spLocks noGrp="1"/>
          </p:cNvSpPr>
          <p:nvPr>
            <p:ph type="body"/>
          </p:nvPr>
        </p:nvSpPr>
        <p:spPr>
          <a:xfrm>
            <a:off x="5864040" y="312480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857160" y="1542960"/>
            <a:ext cx="7404120" cy="302832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857160" y="1542960"/>
            <a:ext cx="7404120" cy="3028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85716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5120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57160" y="457200"/>
            <a:ext cx="7406280" cy="471564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85716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5120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85716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 name="PlaceHolder 2"/>
          <p:cNvSpPr>
            <a:spLocks noGrp="1"/>
          </p:cNvSpPr>
          <p:nvPr>
            <p:ph type="subTitle"/>
          </p:nvPr>
        </p:nvSpPr>
        <p:spPr>
          <a:xfrm>
            <a:off x="857160" y="1542960"/>
            <a:ext cx="7404120" cy="302832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85716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5120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5120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85716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5120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857160" y="3124800"/>
            <a:ext cx="740412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857160" y="1542960"/>
            <a:ext cx="74041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857160" y="3124800"/>
            <a:ext cx="740412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85716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5120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85716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5120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857160" y="154296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360600" y="154296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864040" y="154296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857160" y="312480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360600" y="312480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864040" y="3124800"/>
            <a:ext cx="238392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857160" y="1542960"/>
            <a:ext cx="7404120" cy="3028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85716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5120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57160" y="457200"/>
            <a:ext cx="7406280" cy="471564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85716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5120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85716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857160" y="1542960"/>
            <a:ext cx="3612960" cy="30283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5120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651200" y="312480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57160" y="457200"/>
            <a:ext cx="7406280" cy="10170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85716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651200" y="1542960"/>
            <a:ext cx="3612960" cy="14443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4"/>
          <p:cNvSpPr>
            <a:spLocks noGrp="1"/>
          </p:cNvSpPr>
          <p:nvPr>
            <p:ph type="body"/>
          </p:nvPr>
        </p:nvSpPr>
        <p:spPr>
          <a:xfrm>
            <a:off x="857160" y="3124800"/>
            <a:ext cx="7404120" cy="1444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ade4"/>
        </a:solidFill>
      </p:bgPr>
    </p:bg>
    <p:spTree>
      <p:nvGrpSpPr>
        <p:cNvPr id="1" name=""/>
        <p:cNvGrpSpPr/>
        <p:nvPr/>
      </p:nvGrpSpPr>
      <p:grpSpPr>
        <a:xfrm>
          <a:off x="0" y="0"/>
          <a:ext cx="0" cy="0"/>
          <a:chOff x="0" y="0"/>
          <a:chExt cx="0" cy="0"/>
        </a:xfrm>
      </p:grpSpPr>
      <p:sp>
        <p:nvSpPr>
          <p:cNvPr id="0" name="CustomShape 1"/>
          <p:cNvSpPr/>
          <p:nvPr/>
        </p:nvSpPr>
        <p:spPr>
          <a:xfrm>
            <a:off x="173520" y="182880"/>
            <a:ext cx="8793360" cy="4783320"/>
          </a:xfrm>
          <a:prstGeom prst="rect">
            <a:avLst/>
          </a:prstGeom>
          <a:solidFill>
            <a:schemeClr val="lt1"/>
          </a:solidFill>
          <a:ln>
            <a:noFill/>
          </a:ln>
        </p:spPr>
        <p:style>
          <a:lnRef idx="0"/>
          <a:fillRef idx="0"/>
          <a:effectRef idx="0"/>
          <a:fontRef idx="minor"/>
        </p:style>
      </p:sp>
      <p:sp>
        <p:nvSpPr>
          <p:cNvPr id="1" name="CustomShape 2"/>
          <p:cNvSpPr/>
          <p:nvPr/>
        </p:nvSpPr>
        <p:spPr>
          <a:xfrm>
            <a:off x="173520" y="182880"/>
            <a:ext cx="8793360" cy="4783320"/>
          </a:xfrm>
          <a:prstGeom prst="rect">
            <a:avLst/>
          </a:prstGeom>
          <a:solidFill>
            <a:schemeClr val="accent1"/>
          </a:solidFill>
          <a:ln w="12600">
            <a:solidFill>
              <a:srgbClr val="ffffff"/>
            </a:solidFill>
            <a:round/>
          </a:ln>
        </p:spPr>
        <p:style>
          <a:lnRef idx="0"/>
          <a:fillRef idx="0"/>
          <a:effectRef idx="0"/>
          <a:fontRef idx="minor"/>
        </p:style>
      </p:sp>
      <p:sp>
        <p:nvSpPr>
          <p:cNvPr id="2" name="PlaceHolder 3"/>
          <p:cNvSpPr>
            <a:spLocks noGrp="1"/>
          </p:cNvSpPr>
          <p:nvPr>
            <p:ph type="title"/>
          </p:nvPr>
        </p:nvSpPr>
        <p:spPr>
          <a:xfrm>
            <a:off x="832320" y="661680"/>
            <a:ext cx="7474680" cy="2194200"/>
          </a:xfrm>
          <a:prstGeom prst="rect">
            <a:avLst/>
          </a:prstGeom>
        </p:spPr>
        <p:txBody>
          <a:bodyPr lIns="68400" rIns="68400" tIns="34200" bIns="34200" anchor="b">
            <a:noAutofit/>
          </a:bodyPr>
          <a:p>
            <a:r>
              <a:rPr b="0" lang="en-US" sz="5400" spc="-1" strike="noStrike">
                <a:solidFill>
                  <a:srgbClr val="000000"/>
                </a:solidFill>
                <a:latin typeface="Arial"/>
              </a:rPr>
              <a:t>Click to edit the title text format</a:t>
            </a:r>
            <a:endParaRPr b="0" lang="en-US" sz="5400" spc="-1" strike="noStrike">
              <a:solidFill>
                <a:srgbClr val="000000"/>
              </a:solidFill>
              <a:latin typeface="Arial"/>
            </a:endParaRPr>
          </a:p>
        </p:txBody>
      </p:sp>
      <p:sp>
        <p:nvSpPr>
          <p:cNvPr id="3" name="PlaceHolder 4"/>
          <p:cNvSpPr>
            <a:spLocks noGrp="1"/>
          </p:cNvSpPr>
          <p:nvPr>
            <p:ph type="dt"/>
          </p:nvPr>
        </p:nvSpPr>
        <p:spPr>
          <a:xfrm>
            <a:off x="857160" y="4667760"/>
            <a:ext cx="1746720" cy="273600"/>
          </a:xfrm>
          <a:prstGeom prst="rect">
            <a:avLst/>
          </a:prstGeom>
        </p:spPr>
        <p:txBody>
          <a:bodyPr lIns="68400" rIns="68400" tIns="34200" bIns="34200" anchor="ctr">
            <a:noAutofit/>
          </a:bodyPr>
          <a:p>
            <a:endParaRPr b="0" lang="en-US" sz="2400" spc="-1" strike="noStrike">
              <a:latin typeface="Nimbus Roman"/>
            </a:endParaRPr>
          </a:p>
        </p:txBody>
      </p:sp>
      <p:sp>
        <p:nvSpPr>
          <p:cNvPr id="4" name="PlaceHolder 5"/>
          <p:cNvSpPr>
            <a:spLocks noGrp="1"/>
          </p:cNvSpPr>
          <p:nvPr>
            <p:ph type="ftr"/>
          </p:nvPr>
        </p:nvSpPr>
        <p:spPr>
          <a:xfrm>
            <a:off x="2961720" y="4667760"/>
            <a:ext cx="3537720" cy="273600"/>
          </a:xfrm>
          <a:prstGeom prst="rect">
            <a:avLst/>
          </a:prstGeom>
        </p:spPr>
        <p:txBody>
          <a:bodyPr lIns="68400" rIns="68400" tIns="34200" bIns="34200" anchor="ctr">
            <a:noAutofit/>
          </a:bodyPr>
          <a:p>
            <a:endParaRPr b="0" lang="en-US" sz="2400" spc="-1" strike="noStrike">
              <a:latin typeface="Nimbus Roman"/>
            </a:endParaRPr>
          </a:p>
        </p:txBody>
      </p:sp>
      <p:sp>
        <p:nvSpPr>
          <p:cNvPr id="5" name="PlaceHolder 6"/>
          <p:cNvSpPr>
            <a:spLocks noGrp="1"/>
          </p:cNvSpPr>
          <p:nvPr>
            <p:ph type="sldNum"/>
          </p:nvPr>
        </p:nvSpPr>
        <p:spPr>
          <a:xfrm>
            <a:off x="6997320" y="4667760"/>
            <a:ext cx="1279440" cy="273600"/>
          </a:xfrm>
          <a:prstGeom prst="rect">
            <a:avLst/>
          </a:prstGeom>
        </p:spPr>
        <p:txBody>
          <a:bodyPr lIns="68400" rIns="68400" tIns="34200" bIns="34200" anchor="ctr">
            <a:noAutofit/>
          </a:bodyPr>
          <a:p>
            <a:pPr algn="r">
              <a:lnSpc>
                <a:spcPct val="100000"/>
              </a:lnSpc>
            </a:pPr>
            <a:fld id="{8E42BCD4-0D48-4F12-A725-44558DA8FD67}" type="slidenum">
              <a:rPr b="0" lang="en-US" sz="900" spc="-1" strike="noStrike">
                <a:solidFill>
                  <a:srgbClr val="ffffff"/>
                </a:solidFill>
                <a:latin typeface="Corbel"/>
                <a:ea typeface="Corbel"/>
              </a:rPr>
              <a:t>&lt;number&gt;</a:t>
            </a:fld>
            <a:endParaRPr b="0" lang="en-US" sz="900" spc="-1" strike="noStrike">
              <a:latin typeface="Nimbus Roman"/>
            </a:endParaRPr>
          </a:p>
        </p:txBody>
      </p:sp>
      <p:sp>
        <p:nvSpPr>
          <p:cNvPr id="6" name="CustomShape 7"/>
          <p:cNvSpPr/>
          <p:nvPr/>
        </p:nvSpPr>
        <p:spPr>
          <a:xfrm>
            <a:off x="1483920" y="2800440"/>
            <a:ext cx="6171840" cy="360"/>
          </a:xfrm>
          <a:custGeom>
            <a:avLst/>
            <a:gdLst/>
            <a:ahLst/>
            <a:rect l="l" t="t" r="r" b="b"/>
            <a:pathLst>
              <a:path w="21600" h="21600">
                <a:moveTo>
                  <a:pt x="0" y="0"/>
                </a:moveTo>
                <a:lnTo>
                  <a:pt x="21600" y="21600"/>
                </a:lnTo>
              </a:path>
            </a:pathLst>
          </a:custGeom>
          <a:noFill/>
          <a:ln w="10080">
            <a:solidFill>
              <a:srgbClr val="ffffff"/>
            </a:solidFill>
            <a:round/>
          </a:ln>
        </p:spPr>
        <p:style>
          <a:lnRef idx="0"/>
          <a:fillRef idx="0"/>
          <a:effectRef idx="0"/>
          <a:fontRef idx="minor"/>
        </p:style>
      </p:sp>
      <p:sp>
        <p:nvSpPr>
          <p:cNvPr id="7"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ade4"/>
        </a:solidFill>
      </p:bgPr>
    </p:bg>
    <p:spTree>
      <p:nvGrpSpPr>
        <p:cNvPr id="1" name=""/>
        <p:cNvGrpSpPr/>
        <p:nvPr/>
      </p:nvGrpSpPr>
      <p:grpSpPr>
        <a:xfrm>
          <a:off x="0" y="0"/>
          <a:ext cx="0" cy="0"/>
          <a:chOff x="0" y="0"/>
          <a:chExt cx="0" cy="0"/>
        </a:xfrm>
      </p:grpSpPr>
      <p:sp>
        <p:nvSpPr>
          <p:cNvPr id="44" name="CustomShape 1"/>
          <p:cNvSpPr/>
          <p:nvPr/>
        </p:nvSpPr>
        <p:spPr>
          <a:xfrm>
            <a:off x="173520" y="182880"/>
            <a:ext cx="8793360" cy="4783320"/>
          </a:xfrm>
          <a:prstGeom prst="rect">
            <a:avLst/>
          </a:prstGeom>
          <a:solidFill>
            <a:schemeClr val="lt1"/>
          </a:solidFill>
          <a:ln>
            <a:noFill/>
          </a:ln>
        </p:spPr>
        <p:style>
          <a:lnRef idx="0"/>
          <a:fillRef idx="0"/>
          <a:effectRef idx="0"/>
          <a:fontRef idx="minor"/>
        </p:style>
      </p:sp>
      <p:sp>
        <p:nvSpPr>
          <p:cNvPr id="45" name="PlaceHolder 2"/>
          <p:cNvSpPr>
            <a:spLocks noGrp="1"/>
          </p:cNvSpPr>
          <p:nvPr>
            <p:ph type="title"/>
          </p:nvPr>
        </p:nvSpPr>
        <p:spPr>
          <a:xfrm>
            <a:off x="857160" y="457200"/>
            <a:ext cx="7406280" cy="1017000"/>
          </a:xfrm>
          <a:prstGeom prst="rect">
            <a:avLst/>
          </a:prstGeom>
        </p:spPr>
        <p:txBody>
          <a:bodyPr lIns="68400" rIns="68400" tIns="34200" bIns="34200" anchor="ctr">
            <a:noAutofit/>
          </a:bodyPr>
          <a:p>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46" name="PlaceHolder 3"/>
          <p:cNvSpPr>
            <a:spLocks noGrp="1"/>
          </p:cNvSpPr>
          <p:nvPr>
            <p:ph type="body"/>
          </p:nvPr>
        </p:nvSpPr>
        <p:spPr>
          <a:xfrm>
            <a:off x="857160" y="1542960"/>
            <a:ext cx="7404120" cy="3028320"/>
          </a:xfrm>
          <a:prstGeom prst="rect">
            <a:avLst/>
          </a:prstGeom>
        </p:spPr>
        <p:txBody>
          <a:bodyPr lIns="68400" rIns="68400" tIns="34200" bIns="34200">
            <a:noAutofit/>
          </a:bodyPr>
          <a:p>
            <a:pPr marL="432000" indent="-324000">
              <a:spcBef>
                <a:spcPts val="1417"/>
              </a:spcBef>
              <a:buClr>
                <a:srgbClr val="000000"/>
              </a:buClr>
              <a:buSzPct val="45000"/>
              <a:buFont typeface="Wingdings" charset="2"/>
              <a:buChar char=""/>
            </a:pPr>
            <a:r>
              <a:rPr b="0" lang="en-US" sz="1700" spc="-1" strike="noStrike">
                <a:solidFill>
                  <a:srgbClr val="000000"/>
                </a:solidFill>
                <a:latin typeface="Arial"/>
              </a:rPr>
              <a:t>Click to edit the outline text format</a:t>
            </a:r>
            <a:endParaRPr b="0" lang="en-US" sz="1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700" spc="-1" strike="noStrike">
                <a:solidFill>
                  <a:srgbClr val="000000"/>
                </a:solidFill>
                <a:latin typeface="Arial"/>
              </a:rPr>
              <a:t>Second Outline Level</a:t>
            </a:r>
            <a:endParaRPr b="0" lang="en-US" sz="17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700" spc="-1" strike="noStrike">
                <a:solidFill>
                  <a:srgbClr val="000000"/>
                </a:solidFill>
                <a:latin typeface="Arial"/>
              </a:rPr>
              <a:t>Third Outline Level</a:t>
            </a:r>
            <a:endParaRPr b="0" lang="en-US" sz="17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700" spc="-1" strike="noStrike">
                <a:solidFill>
                  <a:srgbClr val="000000"/>
                </a:solidFill>
                <a:latin typeface="Arial"/>
              </a:rPr>
              <a:t>Fourth Outline Level</a:t>
            </a:r>
            <a:endParaRPr b="0" lang="en-US" sz="17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700" spc="-1" strike="noStrike">
                <a:solidFill>
                  <a:srgbClr val="000000"/>
                </a:solidFill>
                <a:latin typeface="Arial"/>
              </a:rPr>
              <a:t>Fifth Outline Level</a:t>
            </a:r>
            <a:endParaRPr b="0" lang="en-US" sz="17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700" spc="-1" strike="noStrike">
                <a:solidFill>
                  <a:srgbClr val="000000"/>
                </a:solidFill>
                <a:latin typeface="Arial"/>
              </a:rPr>
              <a:t>Sixth Outline Level</a:t>
            </a:r>
            <a:endParaRPr b="0" lang="en-US" sz="17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700" spc="-1" strike="noStrike">
                <a:solidFill>
                  <a:srgbClr val="000000"/>
                </a:solidFill>
                <a:latin typeface="Arial"/>
              </a:rPr>
              <a:t>Seventh Outline Level</a:t>
            </a:r>
            <a:endParaRPr b="0" lang="en-US" sz="1700" spc="-1" strike="noStrike">
              <a:solidFill>
                <a:srgbClr val="000000"/>
              </a:solidFill>
              <a:latin typeface="Arial"/>
            </a:endParaRPr>
          </a:p>
        </p:txBody>
      </p:sp>
      <p:sp>
        <p:nvSpPr>
          <p:cNvPr id="47" name="PlaceHolder 4"/>
          <p:cNvSpPr>
            <a:spLocks noGrp="1"/>
          </p:cNvSpPr>
          <p:nvPr>
            <p:ph type="dt"/>
          </p:nvPr>
        </p:nvSpPr>
        <p:spPr>
          <a:xfrm>
            <a:off x="857160" y="4667760"/>
            <a:ext cx="1746720" cy="273600"/>
          </a:xfrm>
          <a:prstGeom prst="rect">
            <a:avLst/>
          </a:prstGeom>
        </p:spPr>
        <p:txBody>
          <a:bodyPr lIns="68400" rIns="68400" tIns="34200" bIns="34200" anchor="ctr">
            <a:noAutofit/>
          </a:bodyPr>
          <a:p>
            <a:endParaRPr b="0" lang="en-US" sz="2400" spc="-1" strike="noStrike">
              <a:latin typeface="Nimbus Roman"/>
            </a:endParaRPr>
          </a:p>
        </p:txBody>
      </p:sp>
      <p:sp>
        <p:nvSpPr>
          <p:cNvPr id="48" name="PlaceHolder 5"/>
          <p:cNvSpPr>
            <a:spLocks noGrp="1"/>
          </p:cNvSpPr>
          <p:nvPr>
            <p:ph type="ftr"/>
          </p:nvPr>
        </p:nvSpPr>
        <p:spPr>
          <a:xfrm>
            <a:off x="2961720" y="4667760"/>
            <a:ext cx="3537720" cy="273600"/>
          </a:xfrm>
          <a:prstGeom prst="rect">
            <a:avLst/>
          </a:prstGeom>
        </p:spPr>
        <p:txBody>
          <a:bodyPr lIns="68400" rIns="68400" tIns="34200" bIns="34200" anchor="ctr">
            <a:noAutofit/>
          </a:bodyPr>
          <a:p>
            <a:endParaRPr b="0" lang="en-US" sz="2400" spc="-1" strike="noStrike">
              <a:latin typeface="Nimbus Roman"/>
            </a:endParaRPr>
          </a:p>
        </p:txBody>
      </p:sp>
      <p:sp>
        <p:nvSpPr>
          <p:cNvPr id="49" name="PlaceHolder 6"/>
          <p:cNvSpPr>
            <a:spLocks noGrp="1"/>
          </p:cNvSpPr>
          <p:nvPr>
            <p:ph type="sldNum"/>
          </p:nvPr>
        </p:nvSpPr>
        <p:spPr>
          <a:xfrm>
            <a:off x="6997320" y="4667760"/>
            <a:ext cx="1279440" cy="273600"/>
          </a:xfrm>
          <a:prstGeom prst="rect">
            <a:avLst/>
          </a:prstGeom>
        </p:spPr>
        <p:txBody>
          <a:bodyPr lIns="68400" rIns="68400" tIns="34200" bIns="34200" anchor="ctr">
            <a:noAutofit/>
          </a:bodyPr>
          <a:p>
            <a:pPr algn="r">
              <a:lnSpc>
                <a:spcPct val="100000"/>
              </a:lnSpc>
            </a:pPr>
            <a:fld id="{7244C759-7D65-4ECB-A65E-66960A48784C}" type="slidenum">
              <a:rPr b="0" lang="en-US" sz="900" spc="-1" strike="noStrike">
                <a:solidFill>
                  <a:srgbClr val="1cade4"/>
                </a:solidFill>
                <a:latin typeface="Corbel"/>
                <a:ea typeface="Corbel"/>
              </a:rPr>
              <a:t>&lt;number&gt;</a:t>
            </a:fld>
            <a:endParaRPr b="0" lang="en-US" sz="900" spc="-1" strike="noStrike">
              <a:latin typeface="Nimbus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2320" y="661680"/>
            <a:ext cx="7474680" cy="2194200"/>
          </a:xfrm>
          <a:prstGeom prst="rect">
            <a:avLst/>
          </a:prstGeom>
          <a:noFill/>
          <a:ln>
            <a:noFill/>
          </a:ln>
        </p:spPr>
        <p:txBody>
          <a:bodyPr lIns="68400" rIns="68400" tIns="34200" bIns="34200" anchor="b">
            <a:noAutofit/>
          </a:bodyPr>
          <a:p>
            <a:pPr algn="ctr">
              <a:lnSpc>
                <a:spcPct val="85000"/>
              </a:lnSpc>
            </a:pPr>
            <a:r>
              <a:rPr b="1" lang="en-US" sz="5400" spc="-1" strike="noStrike">
                <a:solidFill>
                  <a:srgbClr val="ffffff"/>
                </a:solidFill>
                <a:latin typeface="Corbel"/>
                <a:ea typeface="Corbel"/>
              </a:rPr>
              <a:t>Document Summarization using Neural Networks</a:t>
            </a:r>
            <a:endParaRPr b="0" lang="en-US" sz="5400" spc="-1" strike="noStrike">
              <a:solidFill>
                <a:srgbClr val="000000"/>
              </a:solidFill>
              <a:latin typeface="Arial"/>
            </a:endParaRPr>
          </a:p>
        </p:txBody>
      </p:sp>
      <p:sp>
        <p:nvSpPr>
          <p:cNvPr id="87" name="TextShape 2"/>
          <p:cNvSpPr txBox="1"/>
          <p:nvPr/>
        </p:nvSpPr>
        <p:spPr>
          <a:xfrm>
            <a:off x="1282320" y="2902320"/>
            <a:ext cx="6575760" cy="1040760"/>
          </a:xfrm>
          <a:prstGeom prst="rect">
            <a:avLst/>
          </a:prstGeom>
          <a:noFill/>
          <a:ln>
            <a:noFill/>
          </a:ln>
        </p:spPr>
        <p:txBody>
          <a:bodyPr lIns="68400" rIns="68400" tIns="34200" bIns="34200">
            <a:noAutofit/>
          </a:bodyPr>
          <a:p>
            <a:pPr algn="ctr">
              <a:lnSpc>
                <a:spcPct val="90000"/>
              </a:lnSpc>
              <a:spcBef>
                <a:spcPts val="1100"/>
              </a:spcBef>
            </a:pPr>
            <a:r>
              <a:rPr b="0" lang="en-US" sz="1700" spc="-1" strike="noStrike">
                <a:solidFill>
                  <a:srgbClr val="ffffff"/>
                </a:solidFill>
                <a:latin typeface="Corbel"/>
                <a:ea typeface="Corbel"/>
              </a:rPr>
              <a:t>HARSHAL BHATIA  1DA15CS037</a:t>
            </a:r>
            <a:endParaRPr b="0" lang="en-US" sz="1700" spc="-1" strike="noStrike">
              <a:latin typeface="Nimbus Sans"/>
            </a:endParaRPr>
          </a:p>
          <a:p>
            <a:pPr algn="ctr">
              <a:lnSpc>
                <a:spcPct val="90000"/>
              </a:lnSpc>
              <a:spcBef>
                <a:spcPts val="1100"/>
              </a:spcBef>
            </a:pPr>
            <a:r>
              <a:rPr b="0" lang="en-US" sz="1700" spc="-1" strike="noStrike">
                <a:solidFill>
                  <a:srgbClr val="ffffff"/>
                </a:solidFill>
                <a:latin typeface="Corbel"/>
                <a:ea typeface="Corbel"/>
              </a:rPr>
              <a:t>KALPITHA V BEKAL  1DA15CS046</a:t>
            </a:r>
            <a:endParaRPr b="0" lang="en-US" sz="1700" spc="-1" strike="noStrike">
              <a:latin typeface="Nimbus Sans"/>
            </a:endParaRPr>
          </a:p>
          <a:p>
            <a:pPr algn="ctr">
              <a:lnSpc>
                <a:spcPct val="90000"/>
              </a:lnSpc>
              <a:spcBef>
                <a:spcPts val="1100"/>
              </a:spcBef>
            </a:pPr>
            <a:r>
              <a:rPr b="0" lang="en-US" sz="1700" spc="-1" strike="noStrike">
                <a:solidFill>
                  <a:srgbClr val="ffffff"/>
                </a:solidFill>
                <a:latin typeface="Corbel"/>
                <a:ea typeface="Corbel"/>
              </a:rPr>
              <a:t>MANU HEGDE  1DA15CS067</a:t>
            </a:r>
            <a:endParaRPr b="0" lang="en-US" sz="1700" spc="-1" strike="noStrike">
              <a:latin typeface="Nimbus Sans"/>
            </a:endParaRPr>
          </a:p>
          <a:p>
            <a:pPr algn="ctr">
              <a:lnSpc>
                <a:spcPct val="90000"/>
              </a:lnSpc>
              <a:spcBef>
                <a:spcPts val="1100"/>
              </a:spcBef>
            </a:pPr>
            <a:r>
              <a:rPr b="0" lang="en-US" sz="1700" spc="-1" strike="noStrike">
                <a:solidFill>
                  <a:srgbClr val="ffffff"/>
                </a:solidFill>
                <a:latin typeface="Corbel"/>
                <a:ea typeface="Corbel"/>
              </a:rPr>
              <a:t>MOHAN KRISHNA S 1DA15CS069</a:t>
            </a:r>
            <a:endParaRPr b="0" lang="en-US" sz="1700" spc="-1" strike="noStrike">
              <a:latin typeface="Nimbus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57160" y="553680"/>
            <a:ext cx="7404120" cy="4018320"/>
          </a:xfrm>
          <a:prstGeom prst="rect">
            <a:avLst/>
          </a:prstGeom>
          <a:noFill/>
          <a:ln>
            <a:noFill/>
          </a:ln>
        </p:spPr>
        <p:txBody>
          <a:bodyPr lIns="68400" rIns="68400" tIns="34200" bIns="34200">
            <a:noAutofit/>
          </a:bodyPr>
          <a:p>
            <a:pPr marL="457200" indent="-355320">
              <a:lnSpc>
                <a:spcPct val="150000"/>
              </a:lnSpc>
              <a:spcBef>
                <a:spcPts val="1100"/>
              </a:spcBef>
              <a:buClr>
                <a:srgbClr val="000000"/>
              </a:buClr>
              <a:buFont typeface="Corbel"/>
              <a:buChar char="•"/>
            </a:pPr>
            <a:r>
              <a:rPr b="0" lang="en-US" sz="2000" spc="-1" strike="noStrike">
                <a:solidFill>
                  <a:srgbClr val="000000"/>
                </a:solidFill>
                <a:latin typeface="Corbel"/>
                <a:ea typeface="Corbel"/>
              </a:rPr>
              <a:t>Inability to handle new words</a:t>
            </a:r>
            <a:endParaRPr b="0" lang="en-US" sz="2000" spc="-1" strike="noStrike">
              <a:solidFill>
                <a:srgbClr val="000000"/>
              </a:solidFill>
              <a:latin typeface="Arial"/>
            </a:endParaRPr>
          </a:p>
          <a:p>
            <a:pPr marL="457200" indent="-355320">
              <a:lnSpc>
                <a:spcPct val="150000"/>
              </a:lnSpc>
              <a:buClr>
                <a:srgbClr val="000000"/>
              </a:buClr>
              <a:buFont typeface="Corbel"/>
              <a:buChar char="•"/>
            </a:pPr>
            <a:r>
              <a:rPr b="0" lang="en-US" sz="2000" spc="-1" strike="noStrike">
                <a:solidFill>
                  <a:srgbClr val="000000"/>
                </a:solidFill>
                <a:latin typeface="Corbel"/>
                <a:ea typeface="Corbel"/>
              </a:rPr>
              <a:t>Words previously not seen during training results in outputting ‘UNK’ in place of such words.</a:t>
            </a:r>
            <a:endParaRPr b="0" lang="en-US" sz="2000" spc="-1" strike="noStrike">
              <a:solidFill>
                <a:srgbClr val="000000"/>
              </a:solidFill>
              <a:latin typeface="Arial"/>
            </a:endParaRPr>
          </a:p>
          <a:p>
            <a:pPr marL="457200" indent="-355320">
              <a:lnSpc>
                <a:spcPct val="150000"/>
              </a:lnSpc>
              <a:buClr>
                <a:srgbClr val="000000"/>
              </a:buClr>
              <a:buFont typeface="Corbel"/>
              <a:buChar char="•"/>
            </a:pPr>
            <a:r>
              <a:rPr b="0" lang="en-US" sz="2000" spc="-1" strike="noStrike">
                <a:solidFill>
                  <a:srgbClr val="000000"/>
                </a:solidFill>
                <a:latin typeface="Corbel"/>
                <a:ea typeface="Corbel"/>
              </a:rPr>
              <a:t>Results in summaries that are incomplete and unable to convey the full meaning of the document.</a:t>
            </a:r>
            <a:endParaRPr b="0" lang="en-US" sz="2000" spc="-1" strike="noStrike">
              <a:solidFill>
                <a:srgbClr val="000000"/>
              </a:solidFill>
              <a:latin typeface="Arial"/>
            </a:endParaRPr>
          </a:p>
          <a:p>
            <a:pPr marL="457200" indent="-355320">
              <a:lnSpc>
                <a:spcPct val="150000"/>
              </a:lnSpc>
              <a:buClr>
                <a:srgbClr val="000000"/>
              </a:buClr>
              <a:buFont typeface="Corbel"/>
              <a:buChar char="•"/>
            </a:pPr>
            <a:r>
              <a:rPr b="0" lang="en-US" sz="2000" spc="-1" strike="noStrike">
                <a:solidFill>
                  <a:srgbClr val="000000"/>
                </a:solidFill>
                <a:latin typeface="Corbel"/>
                <a:ea typeface="Corbel"/>
              </a:rPr>
              <a:t>High possibility of misrepresentation and misunderstanding of the information.</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57160" y="594000"/>
            <a:ext cx="7404120" cy="3977280"/>
          </a:xfrm>
          <a:prstGeom prst="rect">
            <a:avLst/>
          </a:prstGeom>
          <a:noFill/>
          <a:ln>
            <a:noFill/>
          </a:ln>
        </p:spPr>
        <p:txBody>
          <a:bodyPr lIns="68400" rIns="68400" tIns="34200" bIns="34200">
            <a:noAutofit/>
          </a:bodyPr>
          <a:p>
            <a:pPr algn="ctr">
              <a:lnSpc>
                <a:spcPct val="90000"/>
              </a:lnSpc>
              <a:spcBef>
                <a:spcPts val="1100"/>
              </a:spcBef>
            </a:pPr>
            <a:r>
              <a:rPr b="1" lang="en-US" sz="2400" spc="-1" strike="noStrike">
                <a:solidFill>
                  <a:srgbClr val="000000"/>
                </a:solidFill>
                <a:latin typeface="Corbel"/>
                <a:ea typeface="Corbel"/>
              </a:rPr>
              <a:t>MODELS WITH EXPLICIT COPY MECHANISM</a:t>
            </a:r>
            <a:endParaRPr b="0" lang="en-US" sz="2400" spc="-1" strike="noStrike">
              <a:solidFill>
                <a:srgbClr val="000000"/>
              </a:solidFill>
              <a:latin typeface="Arial"/>
            </a:endParaRPr>
          </a:p>
          <a:p>
            <a:pPr marL="457200" indent="-342720">
              <a:lnSpc>
                <a:spcPct val="150000"/>
              </a:lnSpc>
              <a:spcBef>
                <a:spcPts val="1100"/>
              </a:spcBef>
              <a:buClr>
                <a:srgbClr val="000000"/>
              </a:buClr>
              <a:buFont typeface="Corbel"/>
              <a:buChar char="•"/>
            </a:pPr>
            <a:r>
              <a:rPr b="0" lang="en-US" sz="1800" spc="-1" strike="noStrike">
                <a:solidFill>
                  <a:srgbClr val="000000"/>
                </a:solidFill>
                <a:latin typeface="Corbel"/>
                <a:ea typeface="Corbel"/>
              </a:rPr>
              <a:t>Models like pointer generator networks have explicit copy mechanism</a:t>
            </a:r>
            <a:endParaRPr b="0" lang="en-US" sz="1800" spc="-1" strike="noStrike">
              <a:solidFill>
                <a:srgbClr val="000000"/>
              </a:solidFill>
              <a:latin typeface="Arial"/>
            </a:endParaRPr>
          </a:p>
          <a:p>
            <a:pPr marL="457200" indent="-342720">
              <a:lnSpc>
                <a:spcPct val="150000"/>
              </a:lnSpc>
              <a:buClr>
                <a:srgbClr val="000000"/>
              </a:buClr>
              <a:buFont typeface="Corbel"/>
              <a:buChar char="•"/>
            </a:pPr>
            <a:r>
              <a:rPr b="0" lang="en-US" sz="1800" spc="-1" strike="noStrike">
                <a:solidFill>
                  <a:srgbClr val="000000"/>
                </a:solidFill>
                <a:latin typeface="Corbel"/>
                <a:ea typeface="Corbel"/>
              </a:rPr>
              <a:t>The model tries to copy a word from source text if the decoder is unable to produce output for a portion of text that contains words not seen by the model during training.</a:t>
            </a:r>
            <a:endParaRPr b="0" lang="en-US" sz="1800" spc="-1" strike="noStrike">
              <a:solidFill>
                <a:srgbClr val="000000"/>
              </a:solidFill>
              <a:latin typeface="Arial"/>
            </a:endParaRPr>
          </a:p>
          <a:p>
            <a:pPr marL="457200" indent="-342720">
              <a:lnSpc>
                <a:spcPct val="150000"/>
              </a:lnSpc>
              <a:buClr>
                <a:srgbClr val="000000"/>
              </a:buClr>
              <a:buFont typeface="Corbel"/>
              <a:buChar char="•"/>
            </a:pPr>
            <a:r>
              <a:rPr b="0" lang="en-US" sz="1800" spc="-1" strike="noStrike">
                <a:solidFill>
                  <a:srgbClr val="000000"/>
                </a:solidFill>
                <a:latin typeface="Corbel"/>
                <a:ea typeface="Corbel"/>
              </a:rPr>
              <a:t>These models very often end up copying text from source document even when there are no unknown words.</a:t>
            </a:r>
            <a:endParaRPr b="0" lang="en-US" sz="1800" spc="-1" strike="noStrike">
              <a:solidFill>
                <a:srgbClr val="000000"/>
              </a:solidFill>
              <a:latin typeface="Arial"/>
            </a:endParaRPr>
          </a:p>
          <a:p>
            <a:pPr marL="457200" indent="-342720">
              <a:lnSpc>
                <a:spcPct val="150000"/>
              </a:lnSpc>
              <a:buClr>
                <a:srgbClr val="000000"/>
              </a:buClr>
              <a:buFont typeface="Corbel"/>
              <a:buChar char="•"/>
            </a:pPr>
            <a:r>
              <a:rPr b="0" lang="en-US" sz="1800" spc="-1" strike="noStrike">
                <a:solidFill>
                  <a:srgbClr val="000000"/>
                </a:solidFill>
                <a:latin typeface="Corbel"/>
                <a:ea typeface="Corbel"/>
              </a:rPr>
              <a:t>They also need explicit mechanisms to track coverage of source document to prevent repetition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57160" y="540000"/>
            <a:ext cx="7404120" cy="4031640"/>
          </a:xfrm>
          <a:prstGeom prst="rect">
            <a:avLst/>
          </a:prstGeom>
          <a:noFill/>
          <a:ln>
            <a:noFill/>
          </a:ln>
        </p:spPr>
        <p:txBody>
          <a:bodyPr lIns="68400" rIns="68400" tIns="34200" bIns="34200">
            <a:noAutofit/>
          </a:bodyPr>
          <a:p>
            <a:pPr marL="457200" algn="ctr">
              <a:lnSpc>
                <a:spcPct val="90000"/>
              </a:lnSpc>
              <a:spcBef>
                <a:spcPts val="1100"/>
              </a:spcBef>
            </a:pPr>
            <a:r>
              <a:rPr b="1" lang="en-US" sz="2400" spc="-1" strike="noStrike">
                <a:solidFill>
                  <a:srgbClr val="000000"/>
                </a:solidFill>
                <a:latin typeface="Corbel"/>
                <a:ea typeface="Corbel"/>
              </a:rPr>
              <a:t>TRANSFORMERS AND OTHER HYBRID MODELS</a:t>
            </a:r>
            <a:endParaRPr b="0" lang="en-US" sz="2400" spc="-1" strike="noStrike">
              <a:solidFill>
                <a:srgbClr val="000000"/>
              </a:solidFill>
              <a:latin typeface="Arial"/>
            </a:endParaRPr>
          </a:p>
          <a:p>
            <a:pPr marL="457200" indent="-342720">
              <a:lnSpc>
                <a:spcPct val="150000"/>
              </a:lnSpc>
              <a:spcBef>
                <a:spcPts val="1100"/>
              </a:spcBef>
              <a:buClr>
                <a:srgbClr val="000000"/>
              </a:buClr>
              <a:buFont typeface="Corbel"/>
              <a:buChar char="•"/>
            </a:pPr>
            <a:r>
              <a:rPr b="0" lang="en-US" sz="1800" spc="-1" strike="noStrike">
                <a:solidFill>
                  <a:srgbClr val="000000"/>
                </a:solidFill>
                <a:latin typeface="Corbel"/>
                <a:ea typeface="Corbel"/>
              </a:rPr>
              <a:t>These models try to solve the problem of copying, but do not perform well in case of context coverage</a:t>
            </a:r>
            <a:endParaRPr b="0" lang="en-US" sz="1800" spc="-1" strike="noStrike">
              <a:solidFill>
                <a:srgbClr val="000000"/>
              </a:solidFill>
              <a:latin typeface="Arial"/>
            </a:endParaRPr>
          </a:p>
          <a:p>
            <a:pPr marL="457200" indent="-342720">
              <a:lnSpc>
                <a:spcPct val="150000"/>
              </a:lnSpc>
              <a:buClr>
                <a:srgbClr val="000000"/>
              </a:buClr>
              <a:buFont typeface="Corbel"/>
              <a:buChar char="•"/>
            </a:pPr>
            <a:r>
              <a:rPr b="0" lang="en-US" sz="1800" spc="-1" strike="noStrike">
                <a:solidFill>
                  <a:srgbClr val="000000"/>
                </a:solidFill>
                <a:latin typeface="Corbel"/>
                <a:ea typeface="Corbel"/>
              </a:rPr>
              <a:t>They tend to mix up sentences of different contexts.</a:t>
            </a:r>
            <a:endParaRPr b="0" lang="en-US" sz="1800" spc="-1" strike="noStrike">
              <a:solidFill>
                <a:srgbClr val="000000"/>
              </a:solidFill>
              <a:latin typeface="Arial"/>
            </a:endParaRPr>
          </a:p>
          <a:p>
            <a:pPr marL="457200" indent="-342720">
              <a:lnSpc>
                <a:spcPct val="150000"/>
              </a:lnSpc>
              <a:buClr>
                <a:srgbClr val="000000"/>
              </a:buClr>
              <a:buFont typeface="Corbel"/>
              <a:buChar char="•"/>
            </a:pPr>
            <a:r>
              <a:rPr b="0" lang="en-US" sz="1800" spc="-1" strike="noStrike">
                <a:solidFill>
                  <a:srgbClr val="000000"/>
                </a:solidFill>
                <a:latin typeface="Corbel"/>
                <a:ea typeface="Corbel"/>
              </a:rPr>
              <a:t>Although their output is semantically correct, they can end up generating misinterpreted summaries.</a:t>
            </a:r>
            <a:endParaRPr b="0" lang="en-US" sz="1800" spc="-1" strike="noStrike">
              <a:solidFill>
                <a:srgbClr val="000000"/>
              </a:solidFill>
              <a:latin typeface="Arial"/>
            </a:endParaRPr>
          </a:p>
          <a:p>
            <a:pPr marL="457200" indent="-342720">
              <a:lnSpc>
                <a:spcPct val="150000"/>
              </a:lnSpc>
              <a:buClr>
                <a:srgbClr val="000000"/>
              </a:buClr>
              <a:buFont typeface="Corbel"/>
              <a:buChar char="•"/>
            </a:pPr>
            <a:r>
              <a:rPr b="0" lang="en-US" sz="1800" spc="-1" strike="noStrike">
                <a:solidFill>
                  <a:srgbClr val="000000"/>
                </a:solidFill>
                <a:latin typeface="Corbel"/>
                <a:ea typeface="Corbel"/>
              </a:rPr>
              <a:t>They are also one of the most computationally intensive models employed for summarization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57160" y="457200"/>
            <a:ext cx="7406280" cy="1017000"/>
          </a:xfrm>
          <a:prstGeom prst="rect">
            <a:avLst/>
          </a:prstGeom>
          <a:noFill/>
          <a:ln>
            <a:noFill/>
          </a:ln>
        </p:spPr>
        <p:txBody>
          <a:bodyPr lIns="68400" rIns="68400" tIns="34200" bIns="34200" anchor="ctr">
            <a:noAutofit/>
          </a:bodyPr>
          <a:p>
            <a:pPr algn="ctr">
              <a:lnSpc>
                <a:spcPct val="90000"/>
              </a:lnSpc>
            </a:pPr>
            <a:r>
              <a:rPr b="0" lang="en-US" sz="3300" spc="-1" strike="noStrike">
                <a:solidFill>
                  <a:srgbClr val="1cade4"/>
                </a:solidFill>
                <a:latin typeface="Corbel"/>
                <a:ea typeface="Corbel"/>
              </a:rPr>
              <a:t>PROPOSED MODEL</a:t>
            </a:r>
            <a:endParaRPr b="0" lang="en-US" sz="3300" spc="-1" strike="noStrike">
              <a:solidFill>
                <a:srgbClr val="000000"/>
              </a:solidFill>
              <a:latin typeface="Arial"/>
            </a:endParaRPr>
          </a:p>
        </p:txBody>
      </p:sp>
      <p:pic>
        <p:nvPicPr>
          <p:cNvPr id="106" name="Google Shape;157;p25" descr=""/>
          <p:cNvPicPr/>
          <p:nvPr/>
        </p:nvPicPr>
        <p:blipFill>
          <a:blip r:embed="rId1"/>
          <a:srcRect l="0" t="0" r="0" b="13547"/>
          <a:stretch/>
        </p:blipFill>
        <p:spPr>
          <a:xfrm>
            <a:off x="1434960" y="1916640"/>
            <a:ext cx="6449040" cy="18068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57160" y="567000"/>
            <a:ext cx="7404120" cy="4004640"/>
          </a:xfrm>
          <a:prstGeom prst="rect">
            <a:avLst/>
          </a:prstGeom>
          <a:noFill/>
          <a:ln>
            <a:noFill/>
          </a:ln>
        </p:spPr>
        <p:txBody>
          <a:bodyPr lIns="68400" rIns="68400" tIns="34200" bIns="34200">
            <a:noAutofit/>
          </a:bodyPr>
          <a:p>
            <a:pPr>
              <a:lnSpc>
                <a:spcPct val="90000"/>
              </a:lnSpc>
              <a:spcBef>
                <a:spcPts val="1100"/>
              </a:spcBef>
            </a:pPr>
            <a:r>
              <a:rPr b="1" lang="en-US" sz="1700" spc="-1" strike="noStrike">
                <a:solidFill>
                  <a:srgbClr val="000000"/>
                </a:solidFill>
                <a:latin typeface="Corbel"/>
                <a:ea typeface="Corbel"/>
              </a:rPr>
              <a:t>ALGORITHM</a:t>
            </a:r>
            <a:endParaRPr b="0" lang="en-US" sz="1700" spc="-1" strike="noStrike">
              <a:solidFill>
                <a:srgbClr val="000000"/>
              </a:solidFill>
              <a:latin typeface="Arial"/>
            </a:endParaRPr>
          </a:p>
          <a:p>
            <a:pPr>
              <a:lnSpc>
                <a:spcPct val="90000"/>
              </a:lnSpc>
              <a:spcBef>
                <a:spcPts val="1100"/>
              </a:spcBef>
            </a:pPr>
            <a:endParaRPr b="0" lang="en-US" sz="1700" spc="-1" strike="noStrike">
              <a:solidFill>
                <a:srgbClr val="000000"/>
              </a:solidFill>
              <a:latin typeface="Arial"/>
            </a:endParaRPr>
          </a:p>
          <a:p>
            <a:pPr>
              <a:lnSpc>
                <a:spcPct val="90000"/>
              </a:lnSpc>
              <a:spcBef>
                <a:spcPts val="1100"/>
              </a:spcBef>
            </a:pPr>
            <a:endParaRPr b="0" lang="en-US" sz="1700" spc="-1" strike="noStrike">
              <a:solidFill>
                <a:srgbClr val="000000"/>
              </a:solidFill>
              <a:latin typeface="Arial"/>
            </a:endParaRPr>
          </a:p>
        </p:txBody>
      </p:sp>
      <p:pic>
        <p:nvPicPr>
          <p:cNvPr id="108" name="Google Shape;163;p26" descr=""/>
          <p:cNvPicPr/>
          <p:nvPr/>
        </p:nvPicPr>
        <p:blipFill>
          <a:blip r:embed="rId1"/>
          <a:stretch/>
        </p:blipFill>
        <p:spPr>
          <a:xfrm>
            <a:off x="1031400" y="1089360"/>
            <a:ext cx="3466800" cy="3619080"/>
          </a:xfrm>
          <a:prstGeom prst="rect">
            <a:avLst/>
          </a:prstGeom>
          <a:ln>
            <a:noFill/>
          </a:ln>
        </p:spPr>
      </p:pic>
      <p:pic>
        <p:nvPicPr>
          <p:cNvPr id="109" name="Google Shape;164;p26" descr=""/>
          <p:cNvPicPr/>
          <p:nvPr/>
        </p:nvPicPr>
        <p:blipFill>
          <a:blip r:embed="rId2"/>
          <a:srcRect l="0" t="0" r="0" b="2083"/>
          <a:stretch/>
        </p:blipFill>
        <p:spPr>
          <a:xfrm>
            <a:off x="5065560" y="480240"/>
            <a:ext cx="3457080" cy="41778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57160" y="482040"/>
            <a:ext cx="7404120" cy="4374720"/>
          </a:xfrm>
          <a:prstGeom prst="rect">
            <a:avLst/>
          </a:prstGeom>
          <a:noFill/>
          <a:ln>
            <a:noFill/>
          </a:ln>
        </p:spPr>
        <p:txBody>
          <a:bodyPr lIns="68400" rIns="68400" tIns="34200" bIns="34200">
            <a:noAutofit/>
          </a:bodyPr>
          <a:p>
            <a:pPr>
              <a:lnSpc>
                <a:spcPct val="90000"/>
              </a:lnSpc>
              <a:spcBef>
                <a:spcPts val="1100"/>
              </a:spcBef>
            </a:pPr>
            <a:r>
              <a:rPr b="1" lang="en-US" sz="1700" spc="-1" strike="noStrike">
                <a:solidFill>
                  <a:srgbClr val="000000"/>
                </a:solidFill>
                <a:latin typeface="Corbel"/>
                <a:ea typeface="Corbel"/>
              </a:rPr>
              <a:t>WORKING OF THE ALGORITHM</a:t>
            </a:r>
            <a:endParaRPr b="0" lang="en-US" sz="17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The Algorithm operates as follows.</a:t>
            </a:r>
            <a:endParaRPr b="0" lang="en-US" sz="1400" spc="-1" strike="noStrike">
              <a:solidFill>
                <a:srgbClr val="000000"/>
              </a:solidFill>
              <a:latin typeface="Arial"/>
            </a:endParaRPr>
          </a:p>
          <a:p>
            <a:pPr algn="just">
              <a:lnSpc>
                <a:spcPct val="100000"/>
              </a:lnSpc>
            </a:pPr>
            <a:endParaRPr b="0" lang="en-US" sz="1400" spc="-1" strike="noStrike">
              <a:solidFill>
                <a:srgbClr val="000000"/>
              </a:solidFill>
              <a:latin typeface="Arial"/>
            </a:endParaRPr>
          </a:p>
          <a:p>
            <a:pPr marL="457200" indent="-317160" algn="just">
              <a:lnSpc>
                <a:spcPct val="100000"/>
              </a:lnSpc>
              <a:buClr>
                <a:srgbClr val="000000"/>
              </a:buClr>
              <a:buFont typeface="Open Sans"/>
              <a:buChar char="●"/>
            </a:pPr>
            <a:r>
              <a:rPr b="0" lang="en-US" sz="1400" spc="-1" strike="noStrike">
                <a:solidFill>
                  <a:srgbClr val="000000"/>
                </a:solidFill>
                <a:latin typeface="Open Sans"/>
                <a:ea typeface="Open Sans"/>
              </a:rPr>
              <a:t>Obtain embeddings for every sentence.</a:t>
            </a:r>
            <a:endParaRPr b="0" lang="en-US" sz="1400" spc="-1" strike="noStrike">
              <a:solidFill>
                <a:srgbClr val="000000"/>
              </a:solidFill>
              <a:latin typeface="Arial"/>
            </a:endParaRPr>
          </a:p>
          <a:p>
            <a:pPr marL="457200" indent="-317160" algn="just">
              <a:lnSpc>
                <a:spcPct val="100000"/>
              </a:lnSpc>
              <a:buClr>
                <a:srgbClr val="000000"/>
              </a:buClr>
              <a:buFont typeface="Open Sans"/>
              <a:buChar char="●"/>
            </a:pPr>
            <a:r>
              <a:rPr b="0" lang="en-US" sz="1400" spc="-1" strike="noStrike">
                <a:solidFill>
                  <a:srgbClr val="000000"/>
                </a:solidFill>
                <a:latin typeface="Open Sans"/>
                <a:ea typeface="Open Sans"/>
              </a:rPr>
              <a:t>Reduce dimensionality of embeddings using T-SNE.</a:t>
            </a:r>
            <a:endParaRPr b="0" lang="en-US" sz="1400" spc="-1" strike="noStrike">
              <a:solidFill>
                <a:srgbClr val="000000"/>
              </a:solidFill>
              <a:latin typeface="Arial"/>
            </a:endParaRPr>
          </a:p>
          <a:p>
            <a:pPr marL="457200" indent="-317160" algn="just">
              <a:lnSpc>
                <a:spcPct val="100000"/>
              </a:lnSpc>
              <a:buClr>
                <a:srgbClr val="000000"/>
              </a:buClr>
              <a:buFont typeface="Open Sans"/>
              <a:buChar char="●"/>
            </a:pPr>
            <a:r>
              <a:rPr b="0" lang="en-US" sz="1400" spc="-1" strike="noStrike">
                <a:solidFill>
                  <a:srgbClr val="000000"/>
                </a:solidFill>
                <a:latin typeface="Open Sans"/>
                <a:ea typeface="Open Sans"/>
              </a:rPr>
              <a:t>Cluster the embeddings using K-Means.</a:t>
            </a:r>
            <a:endParaRPr b="0" lang="en-US" sz="1400" spc="-1" strike="noStrike">
              <a:solidFill>
                <a:srgbClr val="000000"/>
              </a:solidFill>
              <a:latin typeface="Arial"/>
            </a:endParaRPr>
          </a:p>
          <a:p>
            <a:pPr marL="457200" indent="-317160" algn="just">
              <a:lnSpc>
                <a:spcPct val="100000"/>
              </a:lnSpc>
              <a:buClr>
                <a:srgbClr val="000000"/>
              </a:buClr>
              <a:buFont typeface="Open Sans"/>
              <a:buChar char="●"/>
            </a:pPr>
            <a:r>
              <a:rPr b="0" lang="en-US" sz="1400" spc="-1" strike="noStrike">
                <a:solidFill>
                  <a:srgbClr val="000000"/>
                </a:solidFill>
                <a:latin typeface="Open Sans"/>
                <a:ea typeface="Open Sans"/>
              </a:rPr>
              <a:t>Obtain one summary for each cluster separately.</a:t>
            </a:r>
            <a:endParaRPr b="0" lang="en-US" sz="1400" spc="-1" strike="noStrike">
              <a:solidFill>
                <a:srgbClr val="000000"/>
              </a:solidFill>
              <a:latin typeface="Arial"/>
            </a:endParaRPr>
          </a:p>
          <a:p>
            <a:pPr algn="just">
              <a:lnSpc>
                <a:spcPct val="100000"/>
              </a:lnSpc>
            </a:pPr>
            <a:endParaRPr b="0" lang="en-US" sz="1400" spc="-1" strike="noStrike">
              <a:solidFill>
                <a:srgbClr val="000000"/>
              </a:solidFill>
              <a:latin typeface="Arial"/>
            </a:endParaRPr>
          </a:p>
          <a:p>
            <a:pPr>
              <a:lnSpc>
                <a:spcPct val="100000"/>
              </a:lnSpc>
            </a:pPr>
            <a:r>
              <a:rPr b="1" i="1" lang="en-US" sz="1400" spc="-1" strike="noStrike">
                <a:solidFill>
                  <a:srgbClr val="000000"/>
                </a:solidFill>
                <a:latin typeface="Open Sans"/>
                <a:ea typeface="Open Sans"/>
              </a:rPr>
              <a:t>A. Obtain Embeddings for every Sentence</a:t>
            </a: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Skip-Thought encoder to obtain fixed length sentence embeddings, for sentences of varying length. This can step is necessary to obtain meaningful representation of a sentence in form of a vector i.e an embedding in a higher dimension, such that the sentences with similar meaning are mapped close to each other and vice versa. Also this space is such that a dot product between two sentences can be used to obtain a measure of their similarity or dissimilarity. The length of these vectors is 4800. Using Skipthought sentence embeddings can solve the misunderstanding of sentences due to UNKs, because of its vocabulary expansion capability to handle previously unknown words.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57160" y="414720"/>
            <a:ext cx="7404120" cy="4313520"/>
          </a:xfrm>
          <a:prstGeom prst="rect">
            <a:avLst/>
          </a:prstGeom>
          <a:noFill/>
          <a:ln>
            <a:noFill/>
          </a:ln>
        </p:spPr>
        <p:txBody>
          <a:bodyPr lIns="68400" rIns="68400" tIns="34200" bIns="34200">
            <a:noAutofit/>
          </a:bodyPr>
          <a:p>
            <a:pPr algn="just">
              <a:lnSpc>
                <a:spcPct val="100000"/>
              </a:lnSpc>
            </a:pPr>
            <a:r>
              <a:rPr b="1" i="1" lang="en-US" sz="1400" spc="-1" strike="noStrike">
                <a:solidFill>
                  <a:srgbClr val="000000"/>
                </a:solidFill>
                <a:latin typeface="Open Sans"/>
                <a:ea typeface="Open Sans"/>
              </a:rPr>
              <a:t>B. Reduce Dimensionality of Embeddings using T-SNE</a:t>
            </a: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T-SNE (t-Distributed Stochastic Neighbour Embedding)[9] is widely known algorithm for dimensionality reduction. The T-SNE algorithm is designed to project a set of points in higher dimension to a lower dimension, yet trying to minimize the loss in pairwise distances between all set of input points. </a:t>
            </a: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                  </a:t>
            </a: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Where  is the probability density under a Gaussian centered at .</a:t>
            </a: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Since the sentence embeddings each are of length 4800. Effectively projecting them to lower dimension without loss of information is necessary and would lead to better performance. This would result in much better result from K-Means Clustering. Hence T-SNE was chosen over other algorithms like SVD or PCA.</a:t>
            </a:r>
            <a:endParaRPr b="0" lang="en-US" sz="1400" spc="-1" strike="noStrike">
              <a:solidFill>
                <a:srgbClr val="000000"/>
              </a:solidFill>
              <a:latin typeface="Arial"/>
            </a:endParaRPr>
          </a:p>
          <a:p>
            <a:pPr algn="just">
              <a:lnSpc>
                <a:spcPct val="100000"/>
              </a:lnSpc>
            </a:pPr>
            <a:endParaRPr b="0" lang="en-US" sz="1400" spc="-1" strike="noStrike">
              <a:solidFill>
                <a:srgbClr val="000000"/>
              </a:solidFill>
              <a:latin typeface="Arial"/>
            </a:endParaRPr>
          </a:p>
          <a:p>
            <a:pPr algn="just">
              <a:lnSpc>
                <a:spcPct val="100000"/>
              </a:lnSpc>
            </a:pPr>
            <a:r>
              <a:rPr b="1" i="1" lang="en-US" sz="1400" spc="-1" strike="noStrike">
                <a:solidFill>
                  <a:srgbClr val="000000"/>
                </a:solidFill>
                <a:latin typeface="Open Sans"/>
                <a:ea typeface="Open Sans"/>
              </a:rPr>
              <a:t>C.Cluster the embeddings using K-Means</a:t>
            </a: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K Means is used for clustering the sentence embeddings. The number of clusters is directly related to the desired length of summary.  Usually this number is chosen as square root of the number of sentences in the document. This can solve the problem of loss of context as well as requirement of large computational resource for large documents. Here, each cluster is formed such that all sentences in a cluster have similar meaning or are very closely related to each other. Hence the document is effectively divided based on content similarity.</a:t>
            </a:r>
            <a:endParaRPr b="0" lang="en-US" sz="1400" spc="-1" strike="noStrike">
              <a:solidFill>
                <a:srgbClr val="000000"/>
              </a:solidFill>
              <a:latin typeface="Arial"/>
            </a:endParaRPr>
          </a:p>
          <a:p>
            <a:pPr algn="just">
              <a:lnSpc>
                <a:spcPct val="100000"/>
              </a:lnSpc>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57160" y="499680"/>
            <a:ext cx="7404120" cy="4072320"/>
          </a:xfrm>
          <a:prstGeom prst="rect">
            <a:avLst/>
          </a:prstGeom>
          <a:noFill/>
          <a:ln>
            <a:noFill/>
          </a:ln>
        </p:spPr>
        <p:txBody>
          <a:bodyPr lIns="68400" rIns="68400" tIns="34200" bIns="34200">
            <a:noAutofit/>
          </a:bodyPr>
          <a:p>
            <a:pPr>
              <a:lnSpc>
                <a:spcPct val="90000"/>
              </a:lnSpc>
              <a:spcBef>
                <a:spcPts val="1100"/>
              </a:spcBef>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a:p>
            <a:pPr algn="just">
              <a:lnSpc>
                <a:spcPct val="100000"/>
              </a:lnSpc>
            </a:pPr>
            <a:r>
              <a:rPr b="1" i="1" lang="en-US" sz="1400" spc="-1" strike="noStrike">
                <a:solidFill>
                  <a:srgbClr val="000000"/>
                </a:solidFill>
                <a:latin typeface="Open Sans"/>
                <a:ea typeface="Open Sans"/>
              </a:rPr>
              <a:t>D.Obtain one summary for each cluster separately</a:t>
            </a: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Open Sans"/>
                <a:ea typeface="Open Sans"/>
              </a:rPr>
              <a:t>Finally, set of sentences in each cluster are fed to an encoder decoder model. This helps in solving the problem of coverage tracking. Also since all sentences in a cluster have similar meaning or are closely related to each other, the encoder decoder model would process sentences of same or similar topic. This would allow for a model to be used that is computationally less intensive due to smaller input size and smaller context.</a:t>
            </a:r>
            <a:endParaRPr b="0" lang="en-US" sz="1400" spc="-1" strike="noStrike">
              <a:solidFill>
                <a:srgbClr val="000000"/>
              </a:solidFill>
              <a:latin typeface="Arial"/>
            </a:endParaRPr>
          </a:p>
        </p:txBody>
      </p:sp>
      <p:pic>
        <p:nvPicPr>
          <p:cNvPr id="113" name="Google Shape;180;p29" descr=""/>
          <p:cNvPicPr/>
          <p:nvPr/>
        </p:nvPicPr>
        <p:blipFill>
          <a:blip r:embed="rId1"/>
          <a:stretch/>
        </p:blipFill>
        <p:spPr>
          <a:xfrm>
            <a:off x="2065320" y="432000"/>
            <a:ext cx="5337000" cy="2258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57160" y="457200"/>
            <a:ext cx="7406280" cy="1017000"/>
          </a:xfrm>
          <a:prstGeom prst="rect">
            <a:avLst/>
          </a:prstGeom>
          <a:noFill/>
          <a:ln>
            <a:noFill/>
          </a:ln>
        </p:spPr>
        <p:txBody>
          <a:bodyPr lIns="68400" rIns="68400" tIns="34200" bIns="34200" anchor="ctr">
            <a:noAutofit/>
          </a:bodyPr>
          <a:p>
            <a:pPr algn="ctr">
              <a:lnSpc>
                <a:spcPct val="90000"/>
              </a:lnSpc>
            </a:pPr>
            <a:r>
              <a:rPr b="0" lang="en-US" sz="3300" spc="-1" strike="noStrike">
                <a:solidFill>
                  <a:srgbClr val="1cade4"/>
                </a:solidFill>
                <a:latin typeface="Corbel"/>
                <a:ea typeface="Corbel"/>
              </a:rPr>
              <a:t>IMPLEMENTATION</a:t>
            </a:r>
            <a:endParaRPr b="0" lang="en-US" sz="3300" spc="-1" strike="noStrike">
              <a:solidFill>
                <a:srgbClr val="000000"/>
              </a:solidFill>
              <a:latin typeface="Arial"/>
            </a:endParaRPr>
          </a:p>
        </p:txBody>
      </p:sp>
      <p:sp>
        <p:nvSpPr>
          <p:cNvPr id="115" name="TextShape 2"/>
          <p:cNvSpPr txBox="1"/>
          <p:nvPr/>
        </p:nvSpPr>
        <p:spPr>
          <a:xfrm>
            <a:off x="857160" y="1314360"/>
            <a:ext cx="7404120" cy="3028320"/>
          </a:xfrm>
          <a:prstGeom prst="rect">
            <a:avLst/>
          </a:prstGeom>
          <a:noFill/>
          <a:ln>
            <a:noFill/>
          </a:ln>
        </p:spPr>
        <p:txBody>
          <a:bodyPr lIns="68400" rIns="68400" tIns="34200" bIns="34200">
            <a:noAutofit/>
          </a:bodyPr>
          <a:p>
            <a:pPr marL="685800" indent="-456840">
              <a:lnSpc>
                <a:spcPct val="150000"/>
              </a:lnSpc>
            </a:pPr>
            <a:r>
              <a:rPr b="1" lang="en-US" sz="1400" spc="-1" strike="noStrike">
                <a:solidFill>
                  <a:srgbClr val="000000"/>
                </a:solidFill>
                <a:latin typeface="Times New Roman"/>
                <a:ea typeface="Times New Roman"/>
              </a:rPr>
              <a:t> </a:t>
            </a:r>
            <a:r>
              <a:rPr b="1" lang="en-US" sz="2400" spc="-1" strike="noStrike">
                <a:solidFill>
                  <a:srgbClr val="000000"/>
                </a:solidFill>
                <a:latin typeface="Times New Roman"/>
                <a:ea typeface="Times New Roman"/>
              </a:rPr>
              <a:t>ReactJS</a:t>
            </a:r>
            <a:endParaRPr b="0" lang="en-US" sz="2400" spc="-1" strike="noStrike">
              <a:solidFill>
                <a:srgbClr val="000000"/>
              </a:solidFill>
              <a:latin typeface="Arial"/>
            </a:endParaRPr>
          </a:p>
          <a:p>
            <a:pPr marL="685800" indent="-456840" algn="just">
              <a:lnSpc>
                <a:spcPct val="100000"/>
              </a:lnSpc>
            </a:pPr>
            <a:r>
              <a:rPr b="0" lang="en-US" sz="1400" spc="-1" strike="noStrike">
                <a:solidFill>
                  <a:srgbClr val="000000"/>
                </a:solidFill>
                <a:latin typeface="Times New Roman"/>
                <a:ea typeface="Times New Roman"/>
              </a:rPr>
              <a:t>A Javascript library for building user interfaces. React makes it painless to create interactive UIs. </a:t>
            </a:r>
            <a:endParaRPr b="0" lang="en-US" sz="1400" spc="-1" strike="noStrike">
              <a:solidFill>
                <a:srgbClr val="000000"/>
              </a:solidFill>
              <a:latin typeface="Arial"/>
            </a:endParaRPr>
          </a:p>
          <a:p>
            <a:pPr marL="685800" indent="-456840" algn="just">
              <a:lnSpc>
                <a:spcPct val="100000"/>
              </a:lnSpc>
            </a:pPr>
            <a:r>
              <a:rPr b="0" lang="en-US" sz="1400" spc="-1" strike="noStrike">
                <a:solidFill>
                  <a:srgbClr val="000000"/>
                </a:solidFill>
                <a:latin typeface="Times New Roman"/>
                <a:ea typeface="Times New Roman"/>
              </a:rPr>
              <a:t>Design simple views for each state in your application, and React will efficiently update and </a:t>
            </a:r>
            <a:endParaRPr b="0" lang="en-US" sz="1400" spc="-1" strike="noStrike">
              <a:solidFill>
                <a:srgbClr val="000000"/>
              </a:solidFill>
              <a:latin typeface="Arial"/>
            </a:endParaRPr>
          </a:p>
          <a:p>
            <a:pPr marL="685800" indent="-456840" algn="just">
              <a:lnSpc>
                <a:spcPct val="100000"/>
              </a:lnSpc>
            </a:pPr>
            <a:r>
              <a:rPr b="0" lang="en-US" sz="1400" spc="-1" strike="noStrike">
                <a:solidFill>
                  <a:srgbClr val="000000"/>
                </a:solidFill>
                <a:latin typeface="Times New Roman"/>
                <a:ea typeface="Times New Roman"/>
              </a:rPr>
              <a:t>render just the right components when your data changes. </a:t>
            </a:r>
            <a:endParaRPr b="0" lang="en-US" sz="1400" spc="-1" strike="noStrike">
              <a:solidFill>
                <a:srgbClr val="000000"/>
              </a:solidFill>
              <a:latin typeface="Arial"/>
            </a:endParaRPr>
          </a:p>
          <a:p>
            <a:pPr marL="685800" indent="-456840" algn="just">
              <a:lnSpc>
                <a:spcPct val="150000"/>
              </a:lnSpc>
            </a:pPr>
            <a:endParaRPr b="0" lang="en-US" sz="1400" spc="-1" strike="noStrike">
              <a:solidFill>
                <a:srgbClr val="000000"/>
              </a:solidFill>
              <a:latin typeface="Arial"/>
            </a:endParaRPr>
          </a:p>
        </p:txBody>
      </p:sp>
      <p:pic>
        <p:nvPicPr>
          <p:cNvPr id="116" name="Google Shape;187;p30" descr=""/>
          <p:cNvPicPr/>
          <p:nvPr/>
        </p:nvPicPr>
        <p:blipFill>
          <a:blip r:embed="rId1"/>
          <a:stretch/>
        </p:blipFill>
        <p:spPr>
          <a:xfrm>
            <a:off x="2047680" y="2767680"/>
            <a:ext cx="4885920" cy="21207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57160" y="594000"/>
            <a:ext cx="7404120" cy="3977280"/>
          </a:xfrm>
          <a:prstGeom prst="rect">
            <a:avLst/>
          </a:prstGeom>
          <a:noFill/>
          <a:ln>
            <a:noFill/>
          </a:ln>
        </p:spPr>
        <p:txBody>
          <a:bodyPr lIns="68400" rIns="68400" tIns="34200" bIns="34200">
            <a:noAutofit/>
          </a:bodyPr>
          <a:p>
            <a:endParaRPr b="0" lang="en-US" sz="1400" spc="-1" strike="noStrike">
              <a:solidFill>
                <a:srgbClr val="000000"/>
              </a:solidFill>
              <a:latin typeface="Arial"/>
            </a:endParaRPr>
          </a:p>
        </p:txBody>
      </p:sp>
      <p:pic>
        <p:nvPicPr>
          <p:cNvPr id="118" name="Google Shape;193;p31" descr=""/>
          <p:cNvPicPr/>
          <p:nvPr/>
        </p:nvPicPr>
        <p:blipFill>
          <a:blip r:embed="rId1"/>
          <a:stretch/>
        </p:blipFill>
        <p:spPr>
          <a:xfrm>
            <a:off x="354240" y="256680"/>
            <a:ext cx="8410320" cy="4508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57160" y="457200"/>
            <a:ext cx="7406280" cy="1017000"/>
          </a:xfrm>
          <a:prstGeom prst="rect">
            <a:avLst/>
          </a:prstGeom>
          <a:noFill/>
          <a:ln>
            <a:noFill/>
          </a:ln>
        </p:spPr>
        <p:txBody>
          <a:bodyPr lIns="68400" rIns="68400" tIns="34200" bIns="34200" anchor="ctr">
            <a:noAutofit/>
          </a:bodyPr>
          <a:p>
            <a:pPr algn="ctr">
              <a:lnSpc>
                <a:spcPct val="90000"/>
              </a:lnSpc>
            </a:pPr>
            <a:r>
              <a:rPr b="0" lang="en-US" sz="3300" spc="-1" strike="noStrike">
                <a:solidFill>
                  <a:srgbClr val="1cade4"/>
                </a:solidFill>
                <a:latin typeface="Corbel"/>
                <a:ea typeface="Corbel"/>
              </a:rPr>
              <a:t>INTRODUCTION</a:t>
            </a:r>
            <a:endParaRPr b="0" lang="en-US" sz="3300" spc="-1" strike="noStrike">
              <a:solidFill>
                <a:srgbClr val="000000"/>
              </a:solidFill>
              <a:latin typeface="Arial"/>
            </a:endParaRPr>
          </a:p>
        </p:txBody>
      </p:sp>
      <p:sp>
        <p:nvSpPr>
          <p:cNvPr id="89" name="TextShape 2"/>
          <p:cNvSpPr txBox="1"/>
          <p:nvPr/>
        </p:nvSpPr>
        <p:spPr>
          <a:xfrm>
            <a:off x="857160" y="1542960"/>
            <a:ext cx="7404120" cy="3028320"/>
          </a:xfrm>
          <a:prstGeom prst="rect">
            <a:avLst/>
          </a:prstGeom>
          <a:noFill/>
          <a:ln>
            <a:noFill/>
          </a:ln>
        </p:spPr>
        <p:txBody>
          <a:bodyPr lIns="68400" rIns="68400" tIns="34200" bIns="34200">
            <a:noAutofit/>
          </a:bodyPr>
          <a:p>
            <a:pPr>
              <a:lnSpc>
                <a:spcPct val="100000"/>
              </a:lnSpc>
            </a:pPr>
            <a:r>
              <a:rPr b="0" lang="en-US" sz="1400" spc="-1" strike="noStrike">
                <a:solidFill>
                  <a:srgbClr val="000000"/>
                </a:solidFill>
                <a:latin typeface="Roboto"/>
                <a:ea typeface="Roboto"/>
              </a:rPr>
              <a:t>Document summarization has been an requirement for a long time ever since the digitization of paperwork began. However the contention has always been is to handle the complexity and nuances of human language.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Roboto"/>
                <a:ea typeface="Roboto"/>
              </a:rPr>
              <a:t>For long time, approaches to document summarization depended on patterns found about language by linguistics.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Roboto"/>
                <a:ea typeface="Roboto"/>
              </a:rPr>
              <a:t>This has the drawback of intensively reliant on the given language or given dialect of a language. These systems were far away from true understanding of human language.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Roboto"/>
                <a:ea typeface="Roboto"/>
              </a:rPr>
              <a:t>In 2013, with resurgence of neural networks, new techniques were developed that allowed for understanding and interpretation of human language. This lead to  breakthroughs in translation and  NMT(Neural Machine Translation) was developed. This lead to the development of modern summarization models which can try to understand and represent human languages efficiently.</a:t>
            </a: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57160" y="553680"/>
            <a:ext cx="7404120" cy="4018320"/>
          </a:xfrm>
          <a:prstGeom prst="rect">
            <a:avLst/>
          </a:prstGeom>
          <a:noFill/>
          <a:ln>
            <a:noFill/>
          </a:ln>
        </p:spPr>
        <p:txBody>
          <a:bodyPr lIns="68400" rIns="68400" tIns="34200" bIns="34200">
            <a:noAutofit/>
          </a:bodyPr>
          <a:p>
            <a:endParaRPr b="0" lang="en-US" sz="1400" spc="-1" strike="noStrike">
              <a:solidFill>
                <a:srgbClr val="000000"/>
              </a:solidFill>
              <a:latin typeface="Arial"/>
            </a:endParaRPr>
          </a:p>
        </p:txBody>
      </p:sp>
      <p:pic>
        <p:nvPicPr>
          <p:cNvPr id="120" name="Google Shape;199;p32" descr=""/>
          <p:cNvPicPr/>
          <p:nvPr/>
        </p:nvPicPr>
        <p:blipFill>
          <a:blip r:embed="rId1"/>
          <a:stretch/>
        </p:blipFill>
        <p:spPr>
          <a:xfrm>
            <a:off x="378000" y="243000"/>
            <a:ext cx="8515080" cy="46573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57160" y="607680"/>
            <a:ext cx="7404120" cy="4073040"/>
          </a:xfrm>
          <a:prstGeom prst="rect">
            <a:avLst/>
          </a:prstGeom>
          <a:noFill/>
          <a:ln>
            <a:noFill/>
          </a:ln>
        </p:spPr>
        <p:txBody>
          <a:bodyPr lIns="68400" rIns="68400" tIns="34200" bIns="34200">
            <a:noAutofit/>
          </a:bodyPr>
          <a:p>
            <a:pPr algn="just">
              <a:lnSpc>
                <a:spcPct val="150000"/>
              </a:lnSpc>
            </a:pPr>
            <a:r>
              <a:rPr b="1" lang="en-US" sz="1700" spc="-1" strike="noStrike">
                <a:solidFill>
                  <a:srgbClr val="000000"/>
                </a:solidFill>
                <a:latin typeface="Times New Roman"/>
                <a:ea typeface="Times New Roman"/>
              </a:rPr>
              <a:t>Skip-Thought</a:t>
            </a:r>
            <a:endParaRPr b="0" lang="en-US" sz="1700" spc="-1" strike="noStrike">
              <a:solidFill>
                <a:srgbClr val="000000"/>
              </a:solidFill>
              <a:latin typeface="Arial"/>
            </a:endParaRPr>
          </a:p>
          <a:p>
            <a:pPr algn="just">
              <a:lnSpc>
                <a:spcPct val="100000"/>
              </a:lnSpc>
              <a:spcBef>
                <a:spcPts val="799"/>
              </a:spcBef>
            </a:pPr>
            <a:r>
              <a:rPr b="0" lang="en-US" sz="1200" spc="-1" strike="noStrike">
                <a:solidFill>
                  <a:srgbClr val="000000"/>
                </a:solidFill>
                <a:latin typeface="Times New Roman"/>
                <a:ea typeface="Times New Roman"/>
              </a:rPr>
              <a:t> “</a:t>
            </a:r>
            <a:r>
              <a:rPr b="0" lang="en-US" sz="1200" spc="-1" strike="noStrike">
                <a:solidFill>
                  <a:srgbClr val="000000"/>
                </a:solidFill>
                <a:latin typeface="Times New Roman"/>
                <a:ea typeface="Times New Roman"/>
              </a:rPr>
              <a:t>Skip-Thought Vectors” or simply “Skip-Thoughts” is name given to a simple Neural Networks model for learning fixed length representations of sentences in any Natural Language without any labelled data or supervised learning.  Fixed representations make it easy to replace any sentence with an equivalent vector of numbers. This makes the process of understanding, acting upon or responding to Natural Language mathematically straightforward.</a:t>
            </a:r>
            <a:endParaRPr b="0" lang="en-US" sz="1200" spc="-1" strike="noStrike">
              <a:solidFill>
                <a:srgbClr val="000000"/>
              </a:solidFill>
              <a:latin typeface="Arial"/>
            </a:endParaRPr>
          </a:p>
          <a:p>
            <a:pPr marL="687600" indent="-687240" algn="just">
              <a:lnSpc>
                <a:spcPct val="100000"/>
              </a:lnSpc>
              <a:spcBef>
                <a:spcPts val="799"/>
              </a:spcBef>
            </a:pPr>
            <a:endParaRPr b="0" lang="en-US" sz="1200" spc="-1" strike="noStrike">
              <a:solidFill>
                <a:srgbClr val="000000"/>
              </a:solidFill>
              <a:latin typeface="Arial"/>
            </a:endParaRPr>
          </a:p>
          <a:p>
            <a:pPr algn="just">
              <a:lnSpc>
                <a:spcPct val="150000"/>
              </a:lnSpc>
              <a:spcBef>
                <a:spcPts val="799"/>
              </a:spcBef>
            </a:pPr>
            <a:r>
              <a:rPr b="1" lang="en-US" sz="1700" spc="-1" strike="noStrike">
                <a:solidFill>
                  <a:srgbClr val="000000"/>
                </a:solidFill>
                <a:latin typeface="Times New Roman"/>
                <a:ea typeface="Times New Roman"/>
              </a:rPr>
              <a:t>T-SNE</a:t>
            </a:r>
            <a:endParaRPr b="0" lang="en-US" sz="1700" spc="-1" strike="noStrike">
              <a:solidFill>
                <a:srgbClr val="000000"/>
              </a:solidFill>
              <a:latin typeface="Arial"/>
            </a:endParaRPr>
          </a:p>
          <a:p>
            <a:pPr algn="just">
              <a:lnSpc>
                <a:spcPct val="150000"/>
              </a:lnSpc>
              <a:spcBef>
                <a:spcPts val="799"/>
              </a:spcBef>
            </a:pPr>
            <a:r>
              <a:rPr b="1" lang="en-US" sz="1200" spc="-1" strike="noStrike">
                <a:solidFill>
                  <a:srgbClr val="222222"/>
                </a:solidFill>
                <a:latin typeface="Times New Roman"/>
                <a:ea typeface="Times New Roman"/>
              </a:rPr>
              <a:t>T-distributed Stochastic Neighbor Embedding (t-SNE)</a:t>
            </a:r>
            <a:r>
              <a:rPr b="0" lang="en-US" sz="1200" spc="-1" strike="noStrike">
                <a:solidFill>
                  <a:srgbClr val="222222"/>
                </a:solidFill>
                <a:latin typeface="Times New Roman"/>
                <a:ea typeface="Times New Roman"/>
              </a:rPr>
              <a:t> is a machine learning algorithm for visualization developed by Laurens van der Maaten and Geoffrey Hinton. It is a nonlinear dimensionality reduction technique well-suited for embedding high-dimensional data for visualization in a low-dimensional space of two or three dimensions. Specifically, it models each high-dimensional object by a two- or three-dimensional point in such a way that similar objects are modeled by nearby points and dissimilar objects are modeled by distant points with high probability.</a:t>
            </a:r>
            <a:endParaRPr b="0" lang="en-US" sz="1200" spc="-1" strike="noStrike">
              <a:solidFill>
                <a:srgbClr val="000000"/>
              </a:solidFill>
              <a:latin typeface="Arial"/>
            </a:endParaRPr>
          </a:p>
          <a:p>
            <a:pPr marL="687600" indent="-687240" algn="just">
              <a:lnSpc>
                <a:spcPct val="100000"/>
              </a:lnSpc>
              <a:spcBef>
                <a:spcPts val="601"/>
              </a:spcBef>
            </a:pPr>
            <a:endParaRPr b="0" lang="en-US" sz="1200" spc="-1" strike="noStrike">
              <a:solidFill>
                <a:srgbClr val="000000"/>
              </a:solidFill>
              <a:latin typeface="Arial"/>
            </a:endParaRPr>
          </a:p>
          <a:p>
            <a:pPr algn="just">
              <a:lnSpc>
                <a:spcPct val="90000"/>
              </a:lnSpc>
              <a:spcBef>
                <a:spcPts val="1100"/>
              </a:spcBef>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57160" y="567000"/>
            <a:ext cx="7404120" cy="4004640"/>
          </a:xfrm>
          <a:prstGeom prst="rect">
            <a:avLst/>
          </a:prstGeom>
          <a:noFill/>
          <a:ln>
            <a:noFill/>
          </a:ln>
        </p:spPr>
        <p:txBody>
          <a:bodyPr lIns="68400" rIns="68400" tIns="34200" bIns="34200">
            <a:noAutofit/>
          </a:bodyPr>
          <a:p>
            <a:pPr algn="just">
              <a:lnSpc>
                <a:spcPct val="150000"/>
              </a:lnSpc>
              <a:spcBef>
                <a:spcPts val="601"/>
              </a:spcBef>
            </a:pPr>
            <a:r>
              <a:rPr b="0" lang="en-US" sz="1200" spc="-1" strike="noStrike">
                <a:solidFill>
                  <a:srgbClr val="222222"/>
                </a:solidFill>
                <a:latin typeface="Times New Roman"/>
                <a:ea typeface="Times New Roman"/>
              </a:rPr>
              <a:t>Dimensionality reduction can be achieved in the following ways:</a:t>
            </a:r>
            <a:endParaRPr b="0" lang="en-US" sz="1200" spc="-1" strike="noStrike">
              <a:solidFill>
                <a:srgbClr val="000000"/>
              </a:solidFill>
              <a:latin typeface="Arial"/>
            </a:endParaRPr>
          </a:p>
          <a:p>
            <a:pPr marL="457200" indent="-304560" algn="just">
              <a:lnSpc>
                <a:spcPct val="150000"/>
              </a:lnSpc>
              <a:spcBef>
                <a:spcPts val="1400"/>
              </a:spcBef>
              <a:buClr>
                <a:srgbClr val="222222"/>
              </a:buClr>
              <a:buFont typeface="Times New Roman"/>
              <a:buChar char="•"/>
            </a:pPr>
            <a:r>
              <a:rPr b="1" lang="en-US" sz="1200" spc="-1" strike="noStrike">
                <a:solidFill>
                  <a:srgbClr val="222222"/>
                </a:solidFill>
                <a:latin typeface="Times New Roman"/>
                <a:ea typeface="Times New Roman"/>
              </a:rPr>
              <a:t>Feature Elimination</a:t>
            </a:r>
            <a:r>
              <a:rPr b="0" lang="en-US" sz="1200" spc="-1" strike="noStrike">
                <a:solidFill>
                  <a:srgbClr val="222222"/>
                </a:solidFill>
                <a:latin typeface="Times New Roman"/>
                <a:ea typeface="Times New Roman"/>
              </a:rPr>
              <a:t>: You reduce the feature space by eliminating features. This has a disadvantage though, as you gain no information from those features that you have dropped.</a:t>
            </a:r>
            <a:endParaRPr b="0" lang="en-US" sz="1200" spc="-1" strike="noStrike">
              <a:solidFill>
                <a:srgbClr val="000000"/>
              </a:solidFill>
              <a:latin typeface="Arial"/>
            </a:endParaRPr>
          </a:p>
          <a:p>
            <a:pPr marL="457200" indent="-304560" algn="just">
              <a:lnSpc>
                <a:spcPct val="150000"/>
              </a:lnSpc>
              <a:buClr>
                <a:srgbClr val="222222"/>
              </a:buClr>
              <a:buFont typeface="Times New Roman"/>
              <a:buChar char="•"/>
            </a:pPr>
            <a:r>
              <a:rPr b="1" lang="en-US" sz="1200" spc="-1" strike="noStrike">
                <a:solidFill>
                  <a:srgbClr val="222222"/>
                </a:solidFill>
                <a:latin typeface="Times New Roman"/>
                <a:ea typeface="Times New Roman"/>
              </a:rPr>
              <a:t>Feature Selection</a:t>
            </a:r>
            <a:r>
              <a:rPr b="0" lang="en-US" sz="1200" spc="-1" strike="noStrike">
                <a:solidFill>
                  <a:srgbClr val="222222"/>
                </a:solidFill>
                <a:latin typeface="Times New Roman"/>
                <a:ea typeface="Times New Roman"/>
              </a:rPr>
              <a:t>: You apply some statistical tests in order to rank them according to their importance and then select a subset of features for your work. This again suffers from information loss and is less stable as different test gives different importance score to features. You can check more on this here.</a:t>
            </a:r>
            <a:endParaRPr b="0" lang="en-US" sz="1200" spc="-1" strike="noStrike">
              <a:solidFill>
                <a:srgbClr val="000000"/>
              </a:solidFill>
              <a:latin typeface="Arial"/>
            </a:endParaRPr>
          </a:p>
          <a:p>
            <a:pPr marL="457200" indent="-304560" algn="just">
              <a:lnSpc>
                <a:spcPct val="150000"/>
              </a:lnSpc>
              <a:buClr>
                <a:srgbClr val="222222"/>
              </a:buClr>
              <a:buFont typeface="Times New Roman"/>
              <a:buChar char="•"/>
            </a:pPr>
            <a:r>
              <a:rPr b="1" lang="en-US" sz="1200" spc="-1" strike="noStrike">
                <a:solidFill>
                  <a:srgbClr val="222222"/>
                </a:solidFill>
                <a:latin typeface="Times New Roman"/>
                <a:ea typeface="Times New Roman"/>
              </a:rPr>
              <a:t>Feature Extraction</a:t>
            </a:r>
            <a:r>
              <a:rPr b="0" lang="en-US" sz="1200" spc="-1" strike="noStrike">
                <a:solidFill>
                  <a:srgbClr val="222222"/>
                </a:solidFill>
                <a:latin typeface="Times New Roman"/>
                <a:ea typeface="Times New Roman"/>
              </a:rPr>
              <a:t>: You create new independent features, where each new independent feature is a combination of each of the old independent features. These techniques can further be divided into linear and non-linear dimensionality reduction techniques.</a:t>
            </a:r>
            <a:endParaRPr b="0" lang="en-US" sz="1200" spc="-1" strike="noStrike">
              <a:solidFill>
                <a:srgbClr val="000000"/>
              </a:solidFill>
              <a:latin typeface="Arial"/>
            </a:endParaRPr>
          </a:p>
          <a:p>
            <a:pPr>
              <a:lnSpc>
                <a:spcPct val="90000"/>
              </a:lnSpc>
              <a:spcBef>
                <a:spcPts val="1400"/>
              </a:spcBef>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69760" y="636840"/>
            <a:ext cx="7404120" cy="3869640"/>
          </a:xfrm>
          <a:prstGeom prst="rect">
            <a:avLst/>
          </a:prstGeom>
          <a:noFill/>
          <a:ln>
            <a:noFill/>
          </a:ln>
        </p:spPr>
        <p:txBody>
          <a:bodyPr lIns="68400" rIns="68400" tIns="34200" bIns="34200">
            <a:noAutofit/>
          </a:bodyPr>
          <a:p>
            <a:pPr>
              <a:lnSpc>
                <a:spcPct val="150000"/>
              </a:lnSpc>
            </a:pPr>
            <a:r>
              <a:rPr b="1" lang="en-US" sz="1700" spc="-1" strike="noStrike">
                <a:solidFill>
                  <a:srgbClr val="000000"/>
                </a:solidFill>
                <a:latin typeface="Times New Roman"/>
                <a:ea typeface="Times New Roman"/>
              </a:rPr>
              <a:t>K-Means</a:t>
            </a:r>
            <a:endParaRPr b="0" lang="en-US" sz="1700" spc="-1" strike="noStrike">
              <a:solidFill>
                <a:srgbClr val="000000"/>
              </a:solidFill>
              <a:latin typeface="Arial"/>
            </a:endParaRPr>
          </a:p>
          <a:p>
            <a:pPr marL="685800" indent="-685440" algn="just">
              <a:lnSpc>
                <a:spcPct val="100000"/>
              </a:lnSpc>
              <a:spcBef>
                <a:spcPts val="799"/>
              </a:spcBef>
            </a:pPr>
            <a:r>
              <a:rPr b="0" i="1" lang="en-US" sz="1200" spc="-1" strike="noStrike">
                <a:solidFill>
                  <a:srgbClr val="000000"/>
                </a:solidFill>
                <a:latin typeface="Times New Roman"/>
                <a:ea typeface="Times New Roman"/>
              </a:rPr>
              <a:t>K</a:t>
            </a:r>
            <a:r>
              <a:rPr b="0" lang="en-US" sz="1200" spc="-1" strike="noStrike">
                <a:solidFill>
                  <a:srgbClr val="000000"/>
                </a:solidFill>
                <a:latin typeface="Times New Roman"/>
                <a:ea typeface="Times New Roman"/>
              </a:rPr>
              <a:t>-means clustering is a type of unsupervised learning, which is used when you have unlabeled data (i.e., data without </a:t>
            </a:r>
            <a:endParaRPr b="0" lang="en-US" sz="1200" spc="-1" strike="noStrike">
              <a:solidFill>
                <a:srgbClr val="000000"/>
              </a:solidFill>
              <a:latin typeface="Arial"/>
            </a:endParaRPr>
          </a:p>
          <a:p>
            <a:pPr marL="685800" indent="-685440" algn="just">
              <a:lnSpc>
                <a:spcPct val="100000"/>
              </a:lnSpc>
            </a:pPr>
            <a:r>
              <a:rPr b="0" lang="en-US" sz="1200" spc="-1" strike="noStrike">
                <a:solidFill>
                  <a:srgbClr val="000000"/>
                </a:solidFill>
                <a:latin typeface="Times New Roman"/>
                <a:ea typeface="Times New Roman"/>
              </a:rPr>
              <a:t>defined categories or groups). The goal of this algorithm is to find groups in the data, with the number of groups </a:t>
            </a:r>
            <a:endParaRPr b="0" lang="en-US" sz="1200" spc="-1" strike="noStrike">
              <a:solidFill>
                <a:srgbClr val="000000"/>
              </a:solidFill>
              <a:latin typeface="Arial"/>
            </a:endParaRPr>
          </a:p>
          <a:p>
            <a:pPr marL="685800" indent="-685440" algn="just">
              <a:lnSpc>
                <a:spcPct val="100000"/>
              </a:lnSpc>
            </a:pPr>
            <a:r>
              <a:rPr b="0" lang="en-US" sz="1200" spc="-1" strike="noStrike">
                <a:solidFill>
                  <a:srgbClr val="000000"/>
                </a:solidFill>
                <a:latin typeface="Times New Roman"/>
                <a:ea typeface="Times New Roman"/>
              </a:rPr>
              <a:t>represented by the variable </a:t>
            </a:r>
            <a:r>
              <a:rPr b="0" i="1" lang="en-US" sz="1200" spc="-1" strike="noStrike">
                <a:solidFill>
                  <a:srgbClr val="000000"/>
                </a:solidFill>
                <a:latin typeface="Times New Roman"/>
                <a:ea typeface="Times New Roman"/>
              </a:rPr>
              <a:t>K</a:t>
            </a:r>
            <a:r>
              <a:rPr b="0" lang="en-US" sz="1200" spc="-1" strike="noStrike">
                <a:solidFill>
                  <a:srgbClr val="000000"/>
                </a:solidFill>
                <a:latin typeface="Times New Roman"/>
                <a:ea typeface="Times New Roman"/>
              </a:rPr>
              <a:t>. The algorithm works iteratively to assign each data point to one of </a:t>
            </a:r>
            <a:r>
              <a:rPr b="0" i="1" lang="en-US" sz="1200" spc="-1" strike="noStrike">
                <a:solidFill>
                  <a:srgbClr val="000000"/>
                </a:solidFill>
                <a:latin typeface="Times New Roman"/>
                <a:ea typeface="Times New Roman"/>
              </a:rPr>
              <a:t>K</a:t>
            </a:r>
            <a:r>
              <a:rPr b="0" lang="en-US" sz="1200" spc="-1" strike="noStrike">
                <a:solidFill>
                  <a:srgbClr val="000000"/>
                </a:solidFill>
                <a:latin typeface="Times New Roman"/>
                <a:ea typeface="Times New Roman"/>
              </a:rPr>
              <a:t> groups based on </a:t>
            </a:r>
            <a:endParaRPr b="0" lang="en-US" sz="1200" spc="-1" strike="noStrike">
              <a:solidFill>
                <a:srgbClr val="000000"/>
              </a:solidFill>
              <a:latin typeface="Arial"/>
            </a:endParaRPr>
          </a:p>
          <a:p>
            <a:pPr marL="685800" indent="-685440" algn="just">
              <a:lnSpc>
                <a:spcPct val="100000"/>
              </a:lnSpc>
            </a:pPr>
            <a:r>
              <a:rPr b="0" lang="en-US" sz="1200" spc="-1" strike="noStrike">
                <a:solidFill>
                  <a:srgbClr val="000000"/>
                </a:solidFill>
                <a:latin typeface="Times New Roman"/>
                <a:ea typeface="Times New Roman"/>
              </a:rPr>
              <a:t>the features that are provided. Data points are clustered based on feature similarity. </a:t>
            </a:r>
            <a:endParaRPr b="0" lang="en-US" sz="1200" spc="-1" strike="noStrike">
              <a:solidFill>
                <a:srgbClr val="000000"/>
              </a:solidFill>
              <a:latin typeface="Arial"/>
            </a:endParaRPr>
          </a:p>
        </p:txBody>
      </p:sp>
      <p:pic>
        <p:nvPicPr>
          <p:cNvPr id="124" name="Google Shape;215;p35" descr=""/>
          <p:cNvPicPr/>
          <p:nvPr/>
        </p:nvPicPr>
        <p:blipFill>
          <a:blip r:embed="rId1"/>
          <a:stretch/>
        </p:blipFill>
        <p:spPr>
          <a:xfrm>
            <a:off x="1583280" y="1974960"/>
            <a:ext cx="5762160" cy="29239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57160" y="419400"/>
            <a:ext cx="7404120" cy="3923640"/>
          </a:xfrm>
          <a:prstGeom prst="rect">
            <a:avLst/>
          </a:prstGeom>
          <a:noFill/>
          <a:ln>
            <a:noFill/>
          </a:ln>
        </p:spPr>
        <p:txBody>
          <a:bodyPr lIns="68400" rIns="68400" tIns="34200" bIns="34200">
            <a:noAutofit/>
          </a:bodyPr>
          <a:p>
            <a:pPr>
              <a:lnSpc>
                <a:spcPct val="150000"/>
              </a:lnSpc>
            </a:pPr>
            <a:r>
              <a:rPr b="1" lang="en-US" sz="1700" spc="-1" strike="noStrike">
                <a:solidFill>
                  <a:srgbClr val="000000"/>
                </a:solidFill>
                <a:latin typeface="Times New Roman"/>
                <a:ea typeface="Times New Roman"/>
              </a:rPr>
              <a:t>TensorFlow</a:t>
            </a:r>
            <a:endParaRPr b="0" lang="en-US" sz="1700" spc="-1" strike="noStrike">
              <a:solidFill>
                <a:srgbClr val="000000"/>
              </a:solidFill>
              <a:latin typeface="Arial"/>
            </a:endParaRPr>
          </a:p>
          <a:p>
            <a:pPr marL="687600" indent="-687240" algn="just">
              <a:lnSpc>
                <a:spcPct val="100000"/>
              </a:lnSpc>
              <a:spcBef>
                <a:spcPts val="799"/>
              </a:spcBef>
            </a:pPr>
            <a:r>
              <a:rPr b="0" lang="en-US" sz="1200" spc="-1" strike="noStrike">
                <a:solidFill>
                  <a:srgbClr val="000000"/>
                </a:solidFill>
                <a:latin typeface="Times New Roman"/>
                <a:ea typeface="Times New Roman"/>
              </a:rPr>
              <a:t>TensorFlow is an end-to-end open source platform for machine learning. It has a comprehensive, flexible ecosystem of </a:t>
            </a:r>
            <a:endParaRPr b="0" lang="en-US" sz="1200" spc="-1" strike="noStrike">
              <a:solidFill>
                <a:srgbClr val="000000"/>
              </a:solidFill>
              <a:latin typeface="Arial"/>
            </a:endParaRPr>
          </a:p>
          <a:p>
            <a:pPr marL="687600" indent="-687240" algn="just">
              <a:lnSpc>
                <a:spcPct val="100000"/>
              </a:lnSpc>
              <a:spcBef>
                <a:spcPts val="799"/>
              </a:spcBef>
            </a:pPr>
            <a:r>
              <a:rPr b="0" lang="en-US" sz="1200" spc="-1" strike="noStrike">
                <a:solidFill>
                  <a:srgbClr val="000000"/>
                </a:solidFill>
                <a:latin typeface="Times New Roman"/>
                <a:ea typeface="Times New Roman"/>
              </a:rPr>
              <a:t>tools, libraries and community resources that lets researchers push the state-of-the-art in ML and developers easily </a:t>
            </a:r>
            <a:endParaRPr b="0" lang="en-US" sz="1200" spc="-1" strike="noStrike">
              <a:solidFill>
                <a:srgbClr val="000000"/>
              </a:solidFill>
              <a:latin typeface="Arial"/>
            </a:endParaRPr>
          </a:p>
          <a:p>
            <a:pPr marL="687600" indent="-687240" algn="just">
              <a:lnSpc>
                <a:spcPct val="100000"/>
              </a:lnSpc>
              <a:spcBef>
                <a:spcPts val="799"/>
              </a:spcBef>
            </a:pPr>
            <a:r>
              <a:rPr b="0" lang="en-US" sz="1200" spc="-1" strike="noStrike">
                <a:solidFill>
                  <a:srgbClr val="000000"/>
                </a:solidFill>
                <a:latin typeface="Times New Roman"/>
                <a:ea typeface="Times New Roman"/>
              </a:rPr>
              <a:t>build and deploy ML powered applications.</a:t>
            </a:r>
            <a:endParaRPr b="0" lang="en-US" sz="1200" spc="-1" strike="noStrike">
              <a:solidFill>
                <a:srgbClr val="000000"/>
              </a:solidFill>
              <a:latin typeface="Arial"/>
            </a:endParaRPr>
          </a:p>
          <a:p>
            <a:pPr marL="687600" indent="-687240" algn="just">
              <a:lnSpc>
                <a:spcPct val="100000"/>
              </a:lnSpc>
              <a:spcBef>
                <a:spcPts val="799"/>
              </a:spcBef>
            </a:pPr>
            <a:endParaRPr b="0" lang="en-US" sz="1200" spc="-1" strike="noStrike">
              <a:solidFill>
                <a:srgbClr val="000000"/>
              </a:solidFill>
              <a:latin typeface="Arial"/>
            </a:endParaRPr>
          </a:p>
          <a:p>
            <a:pPr>
              <a:lnSpc>
                <a:spcPct val="90000"/>
              </a:lnSpc>
              <a:spcBef>
                <a:spcPts val="1100"/>
              </a:spcBef>
            </a:pPr>
            <a:endParaRPr b="0" lang="en-US" sz="1200" spc="-1" strike="noStrike">
              <a:solidFill>
                <a:srgbClr val="000000"/>
              </a:solidFill>
              <a:latin typeface="Arial"/>
            </a:endParaRPr>
          </a:p>
        </p:txBody>
      </p:sp>
      <p:pic>
        <p:nvPicPr>
          <p:cNvPr id="126" name="Google Shape;221;p36" descr=""/>
          <p:cNvPicPr/>
          <p:nvPr/>
        </p:nvPicPr>
        <p:blipFill>
          <a:blip r:embed="rId1"/>
          <a:stretch/>
        </p:blipFill>
        <p:spPr>
          <a:xfrm>
            <a:off x="2028960" y="2177280"/>
            <a:ext cx="4743000" cy="26287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57160" y="457200"/>
            <a:ext cx="7406280" cy="1017000"/>
          </a:xfrm>
          <a:prstGeom prst="rect">
            <a:avLst/>
          </a:prstGeom>
          <a:noFill/>
          <a:ln>
            <a:noFill/>
          </a:ln>
        </p:spPr>
        <p:txBody>
          <a:bodyPr lIns="68400" rIns="68400" tIns="34200" bIns="34200" anchor="ctr">
            <a:noAutofit/>
          </a:bodyPr>
          <a:p>
            <a:pPr algn="ctr">
              <a:lnSpc>
                <a:spcPct val="90000"/>
              </a:lnSpc>
            </a:pPr>
            <a:r>
              <a:rPr b="0" lang="en-US" sz="3300" spc="-1" strike="noStrike">
                <a:solidFill>
                  <a:srgbClr val="1cade4"/>
                </a:solidFill>
                <a:latin typeface="Corbel"/>
                <a:ea typeface="Corbel"/>
              </a:rPr>
              <a:t>FUTURE SCOPE</a:t>
            </a:r>
            <a:endParaRPr b="0" lang="en-US" sz="3300" spc="-1" strike="noStrike">
              <a:solidFill>
                <a:srgbClr val="000000"/>
              </a:solidFill>
              <a:latin typeface="Arial"/>
            </a:endParaRPr>
          </a:p>
        </p:txBody>
      </p:sp>
      <p:sp>
        <p:nvSpPr>
          <p:cNvPr id="128" name="TextShape 2"/>
          <p:cNvSpPr txBox="1"/>
          <p:nvPr/>
        </p:nvSpPr>
        <p:spPr>
          <a:xfrm>
            <a:off x="857160" y="1542960"/>
            <a:ext cx="7404120" cy="3028320"/>
          </a:xfrm>
          <a:prstGeom prst="rect">
            <a:avLst/>
          </a:prstGeom>
          <a:noFill/>
          <a:ln>
            <a:noFill/>
          </a:ln>
        </p:spPr>
        <p:txBody>
          <a:bodyPr lIns="68400" rIns="68400" tIns="34200" bIns="34200">
            <a:noAutofit/>
          </a:bodyPr>
          <a:p>
            <a:pPr algn="just">
              <a:lnSpc>
                <a:spcPct val="150000"/>
              </a:lnSpc>
              <a:spcAft>
                <a:spcPts val="799"/>
              </a:spcAft>
            </a:pPr>
            <a:r>
              <a:rPr b="0" lang="en-US" sz="1400" spc="-1" strike="noStrike">
                <a:solidFill>
                  <a:srgbClr val="000000"/>
                </a:solidFill>
                <a:latin typeface="Times New Roman"/>
                <a:ea typeface="Times New Roman"/>
              </a:rPr>
              <a:t>Documents are always time consuming to deal with. In this era of Internet, the amount of data generated only keeps growing. The rate at which the information is growing is tremendous.  Hence, very soon in the future if not already, a document summarizer will be a necessity. This research could also be a stepping stone towards achieving the goal of building a multilingual summarization system.</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57160" y="561240"/>
            <a:ext cx="7404120" cy="4010400"/>
          </a:xfrm>
          <a:prstGeom prst="rect">
            <a:avLst/>
          </a:prstGeom>
          <a:noFill/>
          <a:ln>
            <a:noFill/>
          </a:ln>
        </p:spPr>
        <p:txBody>
          <a:bodyPr lIns="68400" rIns="68400" tIns="34200" bIns="34200">
            <a:noAutofit/>
          </a:bodyPr>
          <a:p>
            <a:pPr>
              <a:lnSpc>
                <a:spcPct val="100000"/>
              </a:lnSpc>
            </a:pPr>
            <a:r>
              <a:rPr b="1" lang="en-US" sz="1800" spc="-1" strike="noStrike">
                <a:solidFill>
                  <a:srgbClr val="000000"/>
                </a:solidFill>
                <a:latin typeface="Open Sans"/>
                <a:ea typeface="Open Sans"/>
              </a:rPr>
              <a:t>Major types of Document Summarization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457200" indent="-342720" algn="just">
              <a:lnSpc>
                <a:spcPct val="100000"/>
              </a:lnSpc>
              <a:buClr>
                <a:srgbClr val="000000"/>
              </a:buClr>
              <a:buFont typeface="Roboto"/>
              <a:buChar char="●"/>
            </a:pPr>
            <a:r>
              <a:rPr b="1" lang="en-US" sz="1800" spc="-1" strike="noStrike">
                <a:solidFill>
                  <a:srgbClr val="000000"/>
                </a:solidFill>
                <a:latin typeface="Roboto"/>
                <a:ea typeface="Roboto"/>
              </a:rPr>
              <a:t>Extractive document summarization</a:t>
            </a:r>
            <a:r>
              <a:rPr b="0" lang="en-US" sz="1800" spc="-1" strike="noStrike">
                <a:solidFill>
                  <a:srgbClr val="000000"/>
                </a:solidFill>
                <a:latin typeface="Roboto"/>
                <a:ea typeface="Roboto"/>
              </a:rPr>
              <a:t> is generating hand coded rule based summaries by selecting phrases, sentences which may effectively represent the gist of the document.</a:t>
            </a:r>
            <a:endParaRPr b="0" lang="en-US" sz="1800" spc="-1" strike="noStrike">
              <a:solidFill>
                <a:srgbClr val="000000"/>
              </a:solidFill>
              <a:latin typeface="Arial"/>
            </a:endParaRPr>
          </a:p>
          <a:p>
            <a:pPr algn="just">
              <a:lnSpc>
                <a:spcPct val="100000"/>
              </a:lnSpc>
            </a:pPr>
            <a:endParaRPr b="0" lang="en-US" sz="1800" spc="-1" strike="noStrike">
              <a:solidFill>
                <a:srgbClr val="000000"/>
              </a:solidFill>
              <a:latin typeface="Arial"/>
            </a:endParaRPr>
          </a:p>
          <a:p>
            <a:pPr marL="457200" indent="-342720" algn="just">
              <a:lnSpc>
                <a:spcPct val="100000"/>
              </a:lnSpc>
              <a:buClr>
                <a:srgbClr val="000000"/>
              </a:buClr>
              <a:buFont typeface="Roboto"/>
              <a:buChar char="●"/>
            </a:pPr>
            <a:r>
              <a:rPr b="1" lang="en-US" sz="1800" spc="-1" strike="noStrike">
                <a:solidFill>
                  <a:srgbClr val="000000"/>
                </a:solidFill>
                <a:latin typeface="Roboto"/>
                <a:ea typeface="Roboto"/>
              </a:rPr>
              <a:t>Abstractive document summarization</a:t>
            </a:r>
            <a:r>
              <a:rPr b="0" lang="en-US" sz="1800" spc="-1" strike="noStrike">
                <a:solidFill>
                  <a:srgbClr val="000000"/>
                </a:solidFill>
                <a:latin typeface="Roboto"/>
                <a:ea typeface="Roboto"/>
              </a:rPr>
              <a:t> is generating summaries that may contain words other than those present in the original document by understanding the meanings of sentences in the source document.</a:t>
            </a:r>
            <a:endParaRPr b="0" lang="en-US" sz="1800" spc="-1" strike="noStrike">
              <a:solidFill>
                <a:srgbClr val="000000"/>
              </a:solidFill>
              <a:latin typeface="Arial"/>
            </a:endParaRPr>
          </a:p>
          <a:p>
            <a:pPr>
              <a:lnSpc>
                <a:spcPct val="90000"/>
              </a:lnSpc>
              <a:spcBef>
                <a:spcPts val="110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57160" y="152280"/>
            <a:ext cx="7406280" cy="1017000"/>
          </a:xfrm>
          <a:prstGeom prst="rect">
            <a:avLst/>
          </a:prstGeom>
          <a:noFill/>
          <a:ln>
            <a:noFill/>
          </a:ln>
        </p:spPr>
        <p:txBody>
          <a:bodyPr lIns="68400" rIns="68400" tIns="34200" bIns="34200" anchor="ctr">
            <a:noAutofit/>
          </a:bodyPr>
          <a:p>
            <a:pPr>
              <a:lnSpc>
                <a:spcPct val="90000"/>
              </a:lnSpc>
            </a:pPr>
            <a:r>
              <a:rPr b="0" lang="en-US" sz="3300" spc="-1" strike="noStrike">
                <a:solidFill>
                  <a:srgbClr val="1cade4"/>
                </a:solidFill>
                <a:latin typeface="Corbel"/>
                <a:ea typeface="Corbel"/>
              </a:rPr>
              <a:t>NEED FOR A DOCUMENT SUMMARIZER</a:t>
            </a:r>
            <a:endParaRPr b="0" lang="en-US" sz="3300" spc="-1" strike="noStrike">
              <a:solidFill>
                <a:srgbClr val="000000"/>
              </a:solidFill>
              <a:latin typeface="Arial"/>
            </a:endParaRPr>
          </a:p>
        </p:txBody>
      </p:sp>
      <p:sp>
        <p:nvSpPr>
          <p:cNvPr id="92" name="TextShape 2"/>
          <p:cNvSpPr txBox="1"/>
          <p:nvPr/>
        </p:nvSpPr>
        <p:spPr>
          <a:xfrm>
            <a:off x="857160" y="1162080"/>
            <a:ext cx="7404120" cy="3516840"/>
          </a:xfrm>
          <a:prstGeom prst="rect">
            <a:avLst/>
          </a:prstGeom>
          <a:noFill/>
          <a:ln>
            <a:noFill/>
          </a:ln>
        </p:spPr>
        <p:txBody>
          <a:bodyPr lIns="68400" rIns="68400" tIns="34200" bIns="34200">
            <a:noAutofit/>
          </a:bodyPr>
          <a:p>
            <a:pPr marL="228600" indent="-182520">
              <a:lnSpc>
                <a:spcPct val="90000"/>
              </a:lnSpc>
              <a:buClr>
                <a:srgbClr val="1cade4"/>
              </a:buClr>
              <a:buFont typeface="Corbel"/>
              <a:buChar char="•"/>
            </a:pPr>
            <a:r>
              <a:rPr b="0" lang="en-US" sz="1800" spc="-1" strike="noStrike">
                <a:solidFill>
                  <a:srgbClr val="000000"/>
                </a:solidFill>
                <a:latin typeface="Times New Roman"/>
                <a:ea typeface="Times New Roman"/>
              </a:rPr>
              <a:t>Document summarization is the process of expressing a large and detailed text content in form of a few sentences that carry the overall meaning.  </a:t>
            </a:r>
            <a:endParaRPr b="0" lang="en-US" sz="1800" spc="-1" strike="noStrike">
              <a:solidFill>
                <a:srgbClr val="000000"/>
              </a:solidFill>
              <a:latin typeface="Arial"/>
            </a:endParaRPr>
          </a:p>
          <a:p>
            <a:pPr marL="228600" indent="-182520">
              <a:lnSpc>
                <a:spcPct val="90000"/>
              </a:lnSpc>
              <a:spcBef>
                <a:spcPts val="1400"/>
              </a:spcBef>
              <a:buClr>
                <a:srgbClr val="1cade4"/>
              </a:buClr>
              <a:buFont typeface="Corbel"/>
              <a:buChar char="•"/>
            </a:pPr>
            <a:r>
              <a:rPr b="0" lang="en-US" sz="1800" spc="-1" strike="noStrike">
                <a:solidFill>
                  <a:srgbClr val="000000"/>
                </a:solidFill>
                <a:latin typeface="Times New Roman"/>
                <a:ea typeface="Times New Roman"/>
              </a:rPr>
              <a:t>Helps in quick outlining of a document and also makes it simpler for the reader to understand.</a:t>
            </a:r>
            <a:endParaRPr b="0" lang="en-US" sz="1800" spc="-1" strike="noStrike">
              <a:solidFill>
                <a:srgbClr val="000000"/>
              </a:solidFill>
              <a:latin typeface="Arial"/>
            </a:endParaRPr>
          </a:p>
          <a:p>
            <a:pPr marL="228600" indent="-182520">
              <a:lnSpc>
                <a:spcPct val="90000"/>
              </a:lnSpc>
              <a:spcBef>
                <a:spcPts val="1400"/>
              </a:spcBef>
              <a:buClr>
                <a:srgbClr val="1cade4"/>
              </a:buClr>
              <a:buFont typeface="Corbel"/>
              <a:buChar char="•"/>
            </a:pPr>
            <a:r>
              <a:rPr b="0" lang="en-US" sz="1800" spc="-1" strike="noStrike">
                <a:solidFill>
                  <a:srgbClr val="000000"/>
                </a:solidFill>
                <a:latin typeface="Times New Roman"/>
                <a:ea typeface="Times New Roman"/>
              </a:rPr>
              <a:t>Particularly helpful in quick understanding of legal or scientific documents which are often very verbose.</a:t>
            </a:r>
            <a:endParaRPr b="0" lang="en-US" sz="1800" spc="-1" strike="noStrike">
              <a:solidFill>
                <a:srgbClr val="000000"/>
              </a:solidFill>
              <a:latin typeface="Arial"/>
            </a:endParaRPr>
          </a:p>
          <a:p>
            <a:pPr marL="228600" indent="-182520">
              <a:lnSpc>
                <a:spcPct val="90000"/>
              </a:lnSpc>
              <a:spcBef>
                <a:spcPts val="1400"/>
              </a:spcBef>
              <a:buClr>
                <a:srgbClr val="1cade4"/>
              </a:buClr>
              <a:buFont typeface="Corbel"/>
              <a:buChar char="•"/>
            </a:pPr>
            <a:r>
              <a:rPr b="0" lang="en-US" sz="1800" spc="-1" strike="noStrike">
                <a:solidFill>
                  <a:srgbClr val="000000"/>
                </a:solidFill>
                <a:latin typeface="Times New Roman"/>
                <a:ea typeface="Times New Roman"/>
              </a:rPr>
              <a:t>There is an enormous amount of textual material, and it is only growing every single day. </a:t>
            </a:r>
            <a:endParaRPr b="0" lang="en-US" sz="1800" spc="-1" strike="noStrike">
              <a:solidFill>
                <a:srgbClr val="000000"/>
              </a:solidFill>
              <a:latin typeface="Arial"/>
            </a:endParaRPr>
          </a:p>
          <a:p>
            <a:pPr marL="228600" indent="-182520">
              <a:lnSpc>
                <a:spcPct val="90000"/>
              </a:lnSpc>
              <a:spcBef>
                <a:spcPts val="1400"/>
              </a:spcBef>
              <a:buClr>
                <a:srgbClr val="1cade4"/>
              </a:buClr>
              <a:buFont typeface="Corbel"/>
              <a:buChar char="•"/>
            </a:pPr>
            <a:r>
              <a:rPr b="0" lang="en-US" sz="1800" spc="-1" strike="noStrike">
                <a:solidFill>
                  <a:srgbClr val="000000"/>
                </a:solidFill>
                <a:latin typeface="Times New Roman"/>
                <a:ea typeface="Times New Roman"/>
              </a:rPr>
              <a:t>There is a great need to reduce much of this text data to shorter, focused summaries that capture the salient details, both so we can</a:t>
            </a:r>
            <a:endParaRPr b="0" lang="en-US" sz="1800" spc="-1" strike="noStrike">
              <a:solidFill>
                <a:srgbClr val="000000"/>
              </a:solidFill>
              <a:latin typeface="Arial"/>
            </a:endParaRPr>
          </a:p>
          <a:p>
            <a:pPr>
              <a:lnSpc>
                <a:spcPct val="90000"/>
              </a:lnSpc>
              <a:spcBef>
                <a:spcPts val="110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57160" y="688680"/>
            <a:ext cx="7404120" cy="3883320"/>
          </a:xfrm>
          <a:prstGeom prst="rect">
            <a:avLst/>
          </a:prstGeom>
          <a:noFill/>
          <a:ln>
            <a:noFill/>
          </a:ln>
        </p:spPr>
        <p:txBody>
          <a:bodyPr lIns="68400" rIns="68400" tIns="34200" bIns="34200">
            <a:noAutofit/>
          </a:bodyPr>
          <a:p>
            <a:pPr lvl="1" marL="457200" indent="-215640">
              <a:lnSpc>
                <a:spcPct val="90000"/>
              </a:lnSpc>
              <a:spcBef>
                <a:spcPts val="201"/>
              </a:spcBef>
              <a:buClr>
                <a:srgbClr val="1cade4"/>
              </a:buClr>
              <a:buFont typeface="Corbel"/>
              <a:buChar char="•"/>
            </a:pPr>
            <a:r>
              <a:rPr b="0" lang="en-US" sz="1800" spc="-1" strike="noStrike">
                <a:solidFill>
                  <a:srgbClr val="000000"/>
                </a:solidFill>
                <a:latin typeface="Times New Roman"/>
                <a:ea typeface="Times New Roman"/>
              </a:rPr>
              <a:t>navigate it more effectively </a:t>
            </a:r>
            <a:endParaRPr b="0" lang="en-US" sz="1800" spc="-1" strike="noStrike">
              <a:solidFill>
                <a:srgbClr val="000000"/>
              </a:solidFill>
              <a:latin typeface="Arial"/>
            </a:endParaRPr>
          </a:p>
          <a:p>
            <a:pPr lvl="1" marL="457200" indent="-215640">
              <a:lnSpc>
                <a:spcPct val="90000"/>
              </a:lnSpc>
              <a:spcBef>
                <a:spcPts val="601"/>
              </a:spcBef>
              <a:buClr>
                <a:srgbClr val="1cade4"/>
              </a:buClr>
              <a:buFont typeface="Corbel"/>
              <a:buChar char="•"/>
            </a:pPr>
            <a:r>
              <a:rPr b="0" lang="en-US" sz="1800" spc="-1" strike="noStrike">
                <a:solidFill>
                  <a:srgbClr val="000000"/>
                </a:solidFill>
                <a:latin typeface="Times New Roman"/>
                <a:ea typeface="Times New Roman"/>
              </a:rPr>
              <a:t>check whether the larger documents contain the information that we are looking for.</a:t>
            </a:r>
            <a:endParaRPr b="0" lang="en-US" sz="1800" spc="-1" strike="noStrike">
              <a:solidFill>
                <a:srgbClr val="000000"/>
              </a:solidFill>
              <a:latin typeface="Arial"/>
            </a:endParaRPr>
          </a:p>
          <a:p>
            <a:pPr>
              <a:lnSpc>
                <a:spcPct val="90000"/>
              </a:lnSpc>
              <a:spcBef>
                <a:spcPts val="1100"/>
              </a:spcBef>
            </a:pPr>
            <a:endParaRPr b="0" lang="en-US" sz="1800" spc="-1" strike="noStrike">
              <a:solidFill>
                <a:srgbClr val="000000"/>
              </a:solidFill>
              <a:latin typeface="Arial"/>
            </a:endParaRPr>
          </a:p>
          <a:p>
            <a:pPr>
              <a:lnSpc>
                <a:spcPct val="90000"/>
              </a:lnSpc>
              <a:spcBef>
                <a:spcPts val="1100"/>
              </a:spcBef>
            </a:pPr>
            <a:endParaRPr b="0" lang="en-US" sz="1800" spc="-1" strike="noStrike">
              <a:solidFill>
                <a:srgbClr val="000000"/>
              </a:solidFill>
              <a:latin typeface="Arial"/>
            </a:endParaRPr>
          </a:p>
        </p:txBody>
      </p:sp>
      <p:pic>
        <p:nvPicPr>
          <p:cNvPr id="94" name="Google Shape;112;p17" descr=""/>
          <p:cNvPicPr/>
          <p:nvPr/>
        </p:nvPicPr>
        <p:blipFill>
          <a:blip r:embed="rId1"/>
          <a:stretch/>
        </p:blipFill>
        <p:spPr>
          <a:xfrm>
            <a:off x="2970000" y="1634400"/>
            <a:ext cx="3178440" cy="3193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57160" y="152280"/>
            <a:ext cx="7406280" cy="1017000"/>
          </a:xfrm>
          <a:prstGeom prst="rect">
            <a:avLst/>
          </a:prstGeom>
          <a:noFill/>
          <a:ln>
            <a:noFill/>
          </a:ln>
        </p:spPr>
        <p:txBody>
          <a:bodyPr lIns="68400" rIns="68400" tIns="34200" bIns="34200" anchor="ctr">
            <a:noAutofit/>
          </a:bodyPr>
          <a:p>
            <a:pPr algn="ctr">
              <a:lnSpc>
                <a:spcPct val="90000"/>
              </a:lnSpc>
            </a:pPr>
            <a:r>
              <a:rPr b="0" lang="en-US" sz="3300" spc="-1" strike="noStrike">
                <a:solidFill>
                  <a:srgbClr val="1cade4"/>
                </a:solidFill>
                <a:latin typeface="Corbel"/>
                <a:ea typeface="Corbel"/>
              </a:rPr>
              <a:t>USE CASES</a:t>
            </a:r>
            <a:endParaRPr b="0" lang="en-US" sz="3300" spc="-1" strike="noStrike">
              <a:solidFill>
                <a:srgbClr val="000000"/>
              </a:solidFill>
              <a:latin typeface="Arial"/>
            </a:endParaRPr>
          </a:p>
        </p:txBody>
      </p:sp>
      <p:sp>
        <p:nvSpPr>
          <p:cNvPr id="96" name="TextShape 2"/>
          <p:cNvSpPr txBox="1"/>
          <p:nvPr/>
        </p:nvSpPr>
        <p:spPr>
          <a:xfrm>
            <a:off x="857160" y="1009800"/>
            <a:ext cx="7404120" cy="3620160"/>
          </a:xfrm>
          <a:prstGeom prst="rect">
            <a:avLst/>
          </a:prstGeom>
          <a:noFill/>
          <a:ln>
            <a:noFill/>
          </a:ln>
        </p:spPr>
        <p:txBody>
          <a:bodyPr lIns="68400" rIns="68400" tIns="34200" bIns="34200">
            <a:noAutofit/>
          </a:bodyPr>
          <a:p>
            <a:pPr marL="228600" indent="-180000">
              <a:lnSpc>
                <a:spcPct val="90000"/>
              </a:lnSpc>
              <a:buClr>
                <a:srgbClr val="1cade4"/>
              </a:buClr>
              <a:buFont typeface="Corbel"/>
              <a:buChar char="•"/>
            </a:pPr>
            <a:r>
              <a:rPr b="1" lang="en-US" sz="1400" spc="-1" strike="noStrike">
                <a:solidFill>
                  <a:srgbClr val="000000"/>
                </a:solidFill>
                <a:latin typeface="Times New Roman"/>
                <a:ea typeface="Times New Roman"/>
              </a:rPr>
              <a:t>Newsletters</a:t>
            </a:r>
            <a:br/>
            <a:r>
              <a:rPr b="0" lang="en-US" sz="1400" spc="-1" strike="noStrike">
                <a:solidFill>
                  <a:srgbClr val="000000"/>
                </a:solidFill>
                <a:latin typeface="Times New Roman"/>
                <a:ea typeface="Times New Roman"/>
              </a:rPr>
              <a:t>Many weekly newsletters take the form of an introduction followed by a curated selection of relevant articles. Summarization would allow organizations to further enrich newsletters with a stream of summaries, which can be a particularly convenient format in mobile.</a:t>
            </a:r>
            <a:endParaRPr b="0" lang="en-US" sz="1400" spc="-1" strike="noStrike">
              <a:solidFill>
                <a:srgbClr val="000000"/>
              </a:solidFill>
              <a:latin typeface="Arial"/>
            </a:endParaRPr>
          </a:p>
          <a:p>
            <a:pPr marL="228600" indent="-180000">
              <a:lnSpc>
                <a:spcPct val="90000"/>
              </a:lnSpc>
              <a:spcBef>
                <a:spcPts val="1400"/>
              </a:spcBef>
              <a:buClr>
                <a:srgbClr val="1cade4"/>
              </a:buClr>
              <a:buFont typeface="Corbel"/>
              <a:buChar char="•"/>
            </a:pPr>
            <a:r>
              <a:rPr b="1" lang="en-US" sz="1400" spc="-1" strike="noStrike">
                <a:solidFill>
                  <a:srgbClr val="000000"/>
                </a:solidFill>
                <a:latin typeface="Times New Roman"/>
                <a:ea typeface="Times New Roman"/>
              </a:rPr>
              <a:t>Social media marketing</a:t>
            </a:r>
            <a:br/>
            <a:r>
              <a:rPr b="0" lang="en-US" sz="1400" spc="-1" strike="noStrike">
                <a:solidFill>
                  <a:srgbClr val="000000"/>
                </a:solidFill>
                <a:latin typeface="Times New Roman"/>
                <a:ea typeface="Times New Roman"/>
              </a:rPr>
              <a:t>Companies producing long-form content, like whitepapers, e-books and blogs, might be able to leverage summarization to break down this content and make it sharable on social media sites like Twitter or Facebook. This would allow companies to further re-use existing content.</a:t>
            </a:r>
            <a:endParaRPr b="0" lang="en-US" sz="1400" spc="-1" strike="noStrike">
              <a:solidFill>
                <a:srgbClr val="000000"/>
              </a:solidFill>
              <a:latin typeface="Arial"/>
            </a:endParaRPr>
          </a:p>
          <a:p>
            <a:pPr marL="228600" indent="-180000">
              <a:lnSpc>
                <a:spcPct val="90000"/>
              </a:lnSpc>
              <a:spcBef>
                <a:spcPts val="1400"/>
              </a:spcBef>
              <a:buClr>
                <a:srgbClr val="1cade4"/>
              </a:buClr>
              <a:buFont typeface="Corbel"/>
              <a:buChar char="•"/>
            </a:pPr>
            <a:r>
              <a:rPr b="1" lang="en-US" sz="1400" spc="-1" strike="noStrike">
                <a:solidFill>
                  <a:srgbClr val="000000"/>
                </a:solidFill>
                <a:latin typeface="Times New Roman"/>
                <a:ea typeface="Times New Roman"/>
              </a:rPr>
              <a:t>Search marketing and SEO</a:t>
            </a:r>
            <a:br/>
            <a:r>
              <a:rPr b="0" lang="en-US" sz="1400" spc="-1" strike="noStrike">
                <a:solidFill>
                  <a:srgbClr val="000000"/>
                </a:solidFill>
                <a:latin typeface="Times New Roman"/>
                <a:ea typeface="Times New Roman"/>
              </a:rPr>
              <a:t>When evaluating search queries for SEO, it is critical to have a well-rounded understanding of what your competitors are talking about in their content. This has become particularly important since Google updated its algorithm and shifted focus towards topical authority (versus keywords). Multi-document summarization can be a powerful tool to quickly analyze dozens of search results, understand shared themes and skim the most important points.</a:t>
            </a:r>
            <a:endParaRPr b="0" lang="en-US" sz="1400" spc="-1" strike="noStrike">
              <a:solidFill>
                <a:srgbClr val="000000"/>
              </a:solidFill>
              <a:latin typeface="Arial"/>
            </a:endParaRPr>
          </a:p>
          <a:p>
            <a:pPr marL="228600" indent="-91080">
              <a:lnSpc>
                <a:spcPct val="90000"/>
              </a:lnSpc>
              <a:spcBef>
                <a:spcPts val="1400"/>
              </a:spcBef>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57160" y="621000"/>
            <a:ext cx="7404120" cy="3950640"/>
          </a:xfrm>
          <a:prstGeom prst="rect">
            <a:avLst/>
          </a:prstGeom>
          <a:noFill/>
          <a:ln>
            <a:noFill/>
          </a:ln>
        </p:spPr>
        <p:txBody>
          <a:bodyPr lIns="68400" rIns="68400" tIns="34200" bIns="34200">
            <a:noAutofit/>
          </a:bodyPr>
          <a:p>
            <a:pPr marL="228600" indent="-180000">
              <a:lnSpc>
                <a:spcPct val="90000"/>
              </a:lnSpc>
              <a:buClr>
                <a:srgbClr val="1cade4"/>
              </a:buClr>
              <a:buFont typeface="Corbel"/>
              <a:buChar char="•"/>
            </a:pPr>
            <a:r>
              <a:rPr b="1" lang="en-US" sz="1400" spc="-1" strike="noStrike">
                <a:solidFill>
                  <a:srgbClr val="000000"/>
                </a:solidFill>
                <a:latin typeface="Times New Roman"/>
                <a:ea typeface="Times New Roman"/>
              </a:rPr>
              <a:t>Financial research</a:t>
            </a:r>
            <a:br/>
            <a:r>
              <a:rPr b="0" lang="en-US" sz="1400" spc="-1" strike="noStrike">
                <a:solidFill>
                  <a:srgbClr val="000000"/>
                </a:solidFill>
                <a:latin typeface="Times New Roman"/>
                <a:ea typeface="Times New Roman"/>
              </a:rPr>
              <a:t>Investment banking firms spend large amounts of money acquiring information to drive their decision-making, including automated stock trading. When you are a financial analyst looking at market reports and news everyday, you will inevitably hit a wall and won’t be able to read everything. Summarization systems tailored to financial documents like earning reports and financial news can help analysts quickly derive market signals from content.</a:t>
            </a:r>
            <a:endParaRPr b="0" lang="en-US" sz="1400" spc="-1" strike="noStrike">
              <a:solidFill>
                <a:srgbClr val="000000"/>
              </a:solidFill>
              <a:latin typeface="Arial"/>
            </a:endParaRPr>
          </a:p>
          <a:p>
            <a:pPr marL="228600" indent="-180000">
              <a:lnSpc>
                <a:spcPct val="90000"/>
              </a:lnSpc>
              <a:spcBef>
                <a:spcPts val="1400"/>
              </a:spcBef>
              <a:buClr>
                <a:srgbClr val="1cade4"/>
              </a:buClr>
              <a:buFont typeface="Corbel"/>
              <a:buChar char="•"/>
            </a:pPr>
            <a:r>
              <a:rPr b="1" lang="en-US" sz="1400" spc="-1" strike="noStrike">
                <a:solidFill>
                  <a:srgbClr val="000000"/>
                </a:solidFill>
                <a:latin typeface="Times New Roman"/>
                <a:ea typeface="Times New Roman"/>
              </a:rPr>
              <a:t>Books and literature</a:t>
            </a:r>
            <a:br/>
            <a:r>
              <a:rPr b="0" lang="en-US" sz="1400" spc="-1" strike="noStrike">
                <a:solidFill>
                  <a:srgbClr val="000000"/>
                </a:solidFill>
                <a:latin typeface="Times New Roman"/>
                <a:ea typeface="Times New Roman"/>
              </a:rPr>
              <a:t> Summarization can help consumers quickly understand what a book is about as part of their buying process.</a:t>
            </a:r>
            <a:endParaRPr b="0" lang="en-US" sz="1400" spc="-1" strike="noStrike">
              <a:solidFill>
                <a:srgbClr val="000000"/>
              </a:solidFill>
              <a:latin typeface="Arial"/>
            </a:endParaRPr>
          </a:p>
          <a:p>
            <a:pPr marL="228600" indent="-180000">
              <a:lnSpc>
                <a:spcPct val="90000"/>
              </a:lnSpc>
              <a:spcBef>
                <a:spcPts val="1400"/>
              </a:spcBef>
              <a:buClr>
                <a:srgbClr val="1cade4"/>
              </a:buClr>
              <a:buFont typeface="Corbel"/>
              <a:buChar char="•"/>
            </a:pPr>
            <a:r>
              <a:rPr b="1" lang="en-US" sz="1400" spc="-1" strike="noStrike">
                <a:solidFill>
                  <a:srgbClr val="000000"/>
                </a:solidFill>
                <a:latin typeface="Times New Roman"/>
                <a:ea typeface="Times New Roman"/>
              </a:rPr>
              <a:t>Internal document workflow</a:t>
            </a:r>
            <a:br/>
            <a:r>
              <a:rPr b="0" lang="en-US" sz="1400" spc="-1" strike="noStrike">
                <a:solidFill>
                  <a:srgbClr val="000000"/>
                </a:solidFill>
                <a:latin typeface="Times New Roman"/>
                <a:ea typeface="Times New Roman"/>
              </a:rPr>
              <a:t>Large companies are constantly producing internal knowledge, which frequently gets stored and under-used in databases as unstructured data. These companies should embrace tools that let them re-use already existing knowledge. Summarization can enable analysts to quickly understand everything the company has already done in a given subject, and quickly assemble reports that incorporate different points of view.</a:t>
            </a:r>
            <a:br/>
            <a:r>
              <a:rPr b="0" lang="en-US" sz="1400" spc="-1" strike="noStrike">
                <a:solidFill>
                  <a:srgbClr val="000000"/>
                </a:solidFill>
                <a:latin typeface="Times New Roman"/>
              </a:rPr>
              <a:t> </a:t>
            </a:r>
            <a:endParaRPr b="0" lang="en-US" sz="1400" spc="-1" strike="noStrike">
              <a:solidFill>
                <a:srgbClr val="000000"/>
              </a:solidFill>
              <a:latin typeface="Arial"/>
            </a:endParaRPr>
          </a:p>
          <a:p>
            <a:pPr marL="228600" indent="-70920">
              <a:lnSpc>
                <a:spcPct val="90000"/>
              </a:lnSpc>
              <a:spcBef>
                <a:spcPts val="1400"/>
              </a:spcBef>
            </a:pPr>
            <a:endParaRPr b="0" lang="en-US" sz="1400" spc="-1" strike="noStrike">
              <a:solidFill>
                <a:srgbClr val="000000"/>
              </a:solidFill>
              <a:latin typeface="Arial"/>
            </a:endParaRPr>
          </a:p>
          <a:p>
            <a:pPr>
              <a:lnSpc>
                <a:spcPct val="90000"/>
              </a:lnSpc>
              <a:spcBef>
                <a:spcPts val="1100"/>
              </a:spcBef>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57160" y="457200"/>
            <a:ext cx="7406280" cy="1017000"/>
          </a:xfrm>
          <a:prstGeom prst="rect">
            <a:avLst/>
          </a:prstGeom>
          <a:noFill/>
          <a:ln>
            <a:noFill/>
          </a:ln>
        </p:spPr>
        <p:txBody>
          <a:bodyPr lIns="68400" rIns="68400" tIns="34200" bIns="34200" anchor="ctr">
            <a:noAutofit/>
          </a:bodyPr>
          <a:p>
            <a:pPr>
              <a:lnSpc>
                <a:spcPct val="90000"/>
              </a:lnSpc>
            </a:pPr>
            <a:r>
              <a:rPr b="0" lang="en-US" sz="3300" spc="-1" strike="noStrike">
                <a:solidFill>
                  <a:srgbClr val="1cade4"/>
                </a:solidFill>
                <a:latin typeface="Corbel"/>
                <a:ea typeface="Corbel"/>
              </a:rPr>
              <a:t>DRAWBACKS OF EXISTING MODELS</a:t>
            </a:r>
            <a:endParaRPr b="0" lang="en-US" sz="3300" spc="-1" strike="noStrike">
              <a:solidFill>
                <a:srgbClr val="000000"/>
              </a:solidFill>
              <a:latin typeface="Arial"/>
            </a:endParaRPr>
          </a:p>
        </p:txBody>
      </p:sp>
      <p:sp>
        <p:nvSpPr>
          <p:cNvPr id="99" name="TextShape 2"/>
          <p:cNvSpPr txBox="1"/>
          <p:nvPr/>
        </p:nvSpPr>
        <p:spPr>
          <a:xfrm>
            <a:off x="857160" y="1542960"/>
            <a:ext cx="7404120" cy="3028320"/>
          </a:xfrm>
          <a:prstGeom prst="rect">
            <a:avLst/>
          </a:prstGeom>
          <a:noFill/>
          <a:ln>
            <a:noFill/>
          </a:ln>
        </p:spPr>
        <p:txBody>
          <a:bodyPr lIns="68400" rIns="68400" tIns="34200" bIns="34200">
            <a:noAutofit/>
          </a:bodyPr>
          <a:p>
            <a:pPr>
              <a:lnSpc>
                <a:spcPct val="90000"/>
              </a:lnSpc>
              <a:spcBef>
                <a:spcPts val="1100"/>
              </a:spcBef>
            </a:pPr>
            <a:r>
              <a:rPr b="1" lang="en-US" sz="2400" spc="-1" strike="noStrike">
                <a:solidFill>
                  <a:srgbClr val="000000"/>
                </a:solidFill>
                <a:latin typeface="Corbel"/>
                <a:ea typeface="Corbel"/>
              </a:rPr>
              <a:t>PURELY EXTRACTIVE RULE BASED SYSTEMS</a:t>
            </a:r>
            <a:endParaRPr b="0" lang="en-US" sz="2400" spc="-1" strike="noStrike">
              <a:solidFill>
                <a:srgbClr val="000000"/>
              </a:solidFill>
              <a:latin typeface="Arial"/>
            </a:endParaRPr>
          </a:p>
          <a:p>
            <a:pPr marL="457200" indent="-380520">
              <a:lnSpc>
                <a:spcPct val="115000"/>
              </a:lnSpc>
              <a:spcBef>
                <a:spcPts val="1100"/>
              </a:spcBef>
              <a:buClr>
                <a:srgbClr val="000000"/>
              </a:buClr>
              <a:buFont typeface="Corbel"/>
              <a:buChar char="•"/>
            </a:pPr>
            <a:r>
              <a:rPr b="0" lang="en-US" sz="2400" spc="-1" strike="noStrike">
                <a:solidFill>
                  <a:srgbClr val="000000"/>
                </a:solidFill>
                <a:latin typeface="Corbel"/>
                <a:ea typeface="Corbel"/>
              </a:rPr>
              <a:t>These systems need to be re-designed for every language.</a:t>
            </a:r>
            <a:endParaRPr b="0" lang="en-US" sz="2400" spc="-1" strike="noStrike">
              <a:solidFill>
                <a:srgbClr val="000000"/>
              </a:solidFill>
              <a:latin typeface="Arial"/>
            </a:endParaRPr>
          </a:p>
          <a:p>
            <a:pPr marL="457200" indent="-380520">
              <a:lnSpc>
                <a:spcPct val="115000"/>
              </a:lnSpc>
              <a:buClr>
                <a:srgbClr val="000000"/>
              </a:buClr>
              <a:buFont typeface="Corbel"/>
              <a:buChar char="•"/>
            </a:pPr>
            <a:r>
              <a:rPr b="0" lang="en-US" sz="2400" spc="-1" strike="noStrike">
                <a:solidFill>
                  <a:srgbClr val="000000"/>
                </a:solidFill>
                <a:latin typeface="Corbel"/>
                <a:ea typeface="Corbel"/>
              </a:rPr>
              <a:t>Features to be used have to be decided manually</a:t>
            </a:r>
            <a:endParaRPr b="0" lang="en-US" sz="2400" spc="-1" strike="noStrike">
              <a:solidFill>
                <a:srgbClr val="000000"/>
              </a:solidFill>
              <a:latin typeface="Arial"/>
            </a:endParaRPr>
          </a:p>
          <a:p>
            <a:pPr marL="457200" indent="-380520">
              <a:lnSpc>
                <a:spcPct val="115000"/>
              </a:lnSpc>
              <a:buClr>
                <a:srgbClr val="000000"/>
              </a:buClr>
              <a:buFont typeface="Corbel"/>
              <a:buChar char="•"/>
            </a:pPr>
            <a:r>
              <a:rPr b="0" lang="en-US" sz="2400" spc="-1" strike="noStrike">
                <a:solidFill>
                  <a:srgbClr val="000000"/>
                </a:solidFill>
                <a:latin typeface="Corbel"/>
                <a:ea typeface="Corbel"/>
              </a:rPr>
              <a:t>They fail to capture overall meaning and context in larger documents.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57160" y="387720"/>
            <a:ext cx="7404120" cy="4031640"/>
          </a:xfrm>
          <a:prstGeom prst="rect">
            <a:avLst/>
          </a:prstGeom>
          <a:noFill/>
          <a:ln>
            <a:noFill/>
          </a:ln>
        </p:spPr>
        <p:txBody>
          <a:bodyPr lIns="68400" rIns="68400" tIns="34200" bIns="34200">
            <a:noAutofit/>
          </a:bodyPr>
          <a:p>
            <a:pPr algn="ctr">
              <a:lnSpc>
                <a:spcPct val="90000"/>
              </a:lnSpc>
              <a:spcBef>
                <a:spcPts val="1100"/>
              </a:spcBef>
            </a:pPr>
            <a:r>
              <a:rPr b="1" lang="en-US" sz="2400" spc="-1" strike="noStrike">
                <a:solidFill>
                  <a:srgbClr val="000000"/>
                </a:solidFill>
                <a:latin typeface="Corbel"/>
                <a:ea typeface="Corbel"/>
              </a:rPr>
              <a:t>PURELY RECURRENT ENCODER DECODER NETWORKS</a:t>
            </a:r>
            <a:endParaRPr b="0" lang="en-US" sz="2400" spc="-1" strike="noStrike">
              <a:solidFill>
                <a:srgbClr val="000000"/>
              </a:solidFill>
              <a:latin typeface="Arial"/>
            </a:endParaRPr>
          </a:p>
          <a:p>
            <a:pPr>
              <a:lnSpc>
                <a:spcPct val="90000"/>
              </a:lnSpc>
              <a:spcBef>
                <a:spcPts val="1100"/>
              </a:spcBef>
            </a:pPr>
            <a:endParaRPr b="0" lang="en-US" sz="2400" spc="-1" strike="noStrike">
              <a:solidFill>
                <a:srgbClr val="000000"/>
              </a:solidFill>
              <a:latin typeface="Arial"/>
            </a:endParaRPr>
          </a:p>
          <a:p>
            <a:pPr>
              <a:lnSpc>
                <a:spcPct val="90000"/>
              </a:lnSpc>
              <a:spcBef>
                <a:spcPts val="1100"/>
              </a:spcBef>
            </a:pPr>
            <a:endParaRPr b="0" lang="en-US" sz="2400" spc="-1" strike="noStrike">
              <a:solidFill>
                <a:srgbClr val="000000"/>
              </a:solidFill>
              <a:latin typeface="Arial"/>
            </a:endParaRPr>
          </a:p>
          <a:p>
            <a:pPr>
              <a:lnSpc>
                <a:spcPct val="90000"/>
              </a:lnSpc>
              <a:spcBef>
                <a:spcPts val="1100"/>
              </a:spcBef>
            </a:pPr>
            <a:endParaRPr b="0" lang="en-US" sz="2400" spc="-1" strike="noStrike">
              <a:solidFill>
                <a:srgbClr val="000000"/>
              </a:solidFill>
              <a:latin typeface="Arial"/>
            </a:endParaRPr>
          </a:p>
          <a:p>
            <a:pPr>
              <a:lnSpc>
                <a:spcPct val="90000"/>
              </a:lnSpc>
              <a:spcBef>
                <a:spcPts val="1100"/>
              </a:spcBef>
            </a:pPr>
            <a:endParaRPr b="0" lang="en-US" sz="2400" spc="-1" strike="noStrike">
              <a:solidFill>
                <a:srgbClr val="000000"/>
              </a:solidFill>
              <a:latin typeface="Arial"/>
            </a:endParaRPr>
          </a:p>
          <a:p>
            <a:pPr>
              <a:lnSpc>
                <a:spcPct val="90000"/>
              </a:lnSpc>
              <a:spcBef>
                <a:spcPts val="1100"/>
              </a:spcBef>
            </a:pPr>
            <a:endParaRPr b="0" lang="en-US" sz="2400" spc="-1" strike="noStrike">
              <a:solidFill>
                <a:srgbClr val="000000"/>
              </a:solidFill>
              <a:latin typeface="Arial"/>
            </a:endParaRPr>
          </a:p>
          <a:p>
            <a:pPr>
              <a:lnSpc>
                <a:spcPct val="90000"/>
              </a:lnSpc>
              <a:spcBef>
                <a:spcPts val="1100"/>
              </a:spcBef>
            </a:pPr>
            <a:endParaRPr b="0" lang="en-US" sz="2400" spc="-1" strike="noStrike">
              <a:solidFill>
                <a:srgbClr val="000000"/>
              </a:solidFill>
              <a:latin typeface="Arial"/>
            </a:endParaRPr>
          </a:p>
          <a:p>
            <a:pPr>
              <a:lnSpc>
                <a:spcPct val="90000"/>
              </a:lnSpc>
              <a:spcBef>
                <a:spcPts val="1100"/>
              </a:spcBef>
            </a:pPr>
            <a:endParaRPr b="0" lang="en-US" sz="2400" spc="-1" strike="noStrike">
              <a:solidFill>
                <a:srgbClr val="000000"/>
              </a:solidFill>
              <a:latin typeface="Arial"/>
            </a:endParaRPr>
          </a:p>
          <a:p>
            <a:pPr marL="457200" indent="-298080">
              <a:lnSpc>
                <a:spcPct val="90000"/>
              </a:lnSpc>
              <a:spcBef>
                <a:spcPts val="1100"/>
              </a:spcBef>
              <a:buClr>
                <a:srgbClr val="000000"/>
              </a:buClr>
              <a:buFont typeface="Corbel"/>
              <a:buChar char="•"/>
            </a:pPr>
            <a:r>
              <a:rPr b="0" lang="en-US" sz="1700" spc="-1" strike="noStrike">
                <a:solidFill>
                  <a:srgbClr val="000000"/>
                </a:solidFill>
                <a:latin typeface="Corbel"/>
                <a:ea typeface="Corbel"/>
              </a:rPr>
              <a:t>These networks have the main drawback of repetition and coverage.</a:t>
            </a:r>
            <a:endParaRPr b="0" lang="en-US" sz="1700" spc="-1" strike="noStrike">
              <a:solidFill>
                <a:srgbClr val="000000"/>
              </a:solidFill>
              <a:latin typeface="Arial"/>
            </a:endParaRPr>
          </a:p>
          <a:p>
            <a:pPr marL="457200" indent="-298080">
              <a:lnSpc>
                <a:spcPct val="90000"/>
              </a:lnSpc>
              <a:buClr>
                <a:srgbClr val="000000"/>
              </a:buClr>
              <a:buFont typeface="Corbel"/>
              <a:buChar char="•"/>
            </a:pPr>
            <a:r>
              <a:rPr b="0" lang="en-US" sz="1700" spc="-1" strike="noStrike">
                <a:solidFill>
                  <a:srgbClr val="000000"/>
                </a:solidFill>
                <a:latin typeface="Corbel"/>
                <a:ea typeface="Corbel"/>
              </a:rPr>
              <a:t>This means that the summary yielded contains repeated phrases, sentences and either omit or repeat topics, contexts, present in the source document.</a:t>
            </a:r>
            <a:endParaRPr b="0" lang="en-US" sz="1700" spc="-1" strike="noStrike">
              <a:solidFill>
                <a:srgbClr val="000000"/>
              </a:solidFill>
              <a:latin typeface="Arial"/>
            </a:endParaRPr>
          </a:p>
        </p:txBody>
      </p:sp>
      <p:pic>
        <p:nvPicPr>
          <p:cNvPr id="101" name="Google Shape;135;p21" descr=""/>
          <p:cNvPicPr/>
          <p:nvPr/>
        </p:nvPicPr>
        <p:blipFill>
          <a:blip r:embed="rId1"/>
          <a:stretch/>
        </p:blipFill>
        <p:spPr>
          <a:xfrm>
            <a:off x="2443680" y="1244160"/>
            <a:ext cx="3856320" cy="25578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LibreOffice/6.2.4.2.0$Linux_X86_64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2019-06-10T11:24:58Z</dcterms:modified>
  <cp:revision>1</cp:revision>
  <dc:subject/>
  <dc:title/>
</cp:coreProperties>
</file>