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22" Type="http://schemas.openxmlformats.org/officeDocument/2006/relationships/font" Target="fonts/Merriweather-italic.fntdata"/><Relationship Id="rId21" Type="http://schemas.openxmlformats.org/officeDocument/2006/relationships/font" Target="fonts/Merriweather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176334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176334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f697721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f697721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f697721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f697721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f697721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f697721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f697721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f697721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f697721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f697721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17633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17633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176334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176334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176334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176334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301.3781" TargetMode="External"/><Relationship Id="rId4" Type="http://schemas.openxmlformats.org/officeDocument/2006/relationships/hyperlink" Target="https://arxiv.org/abs/1409.321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hyperlink" Target="https://www.bioinf.jku.at/publications/older/2604.pdf" TargetMode="External"/><Relationship Id="rId7" Type="http://schemas.openxmlformats.org/officeDocument/2006/relationships/hyperlink" Target="https://arxiv.org/abs/1412.355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506.06726" TargetMode="External"/><Relationship Id="rId4" Type="http://schemas.openxmlformats.org/officeDocument/2006/relationships/hyperlink" Target="https://arxiv.org/abs/1409.3215" TargetMode="External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1509.00685.pdf" TargetMode="External"/><Relationship Id="rId4" Type="http://schemas.openxmlformats.org/officeDocument/2006/relationships/hyperlink" Target="https://arxiv.org/abs/1706.03762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hyperlink" Target="https://arxiv.org/abs/1706.03762" TargetMode="External"/><Relationship Id="rId5" Type="http://schemas.openxmlformats.org/officeDocument/2006/relationships/hyperlink" Target="https://d4mucfpksywv.cloudfront.net/better-language-models/language-models.pdf" TargetMode="External"/><Relationship Id="rId6" Type="http://schemas.openxmlformats.org/officeDocument/2006/relationships/hyperlink" Target="https://arxiv.org/pdf/1810.0480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10300" y="4147550"/>
            <a:ext cx="29337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Manu Hegde, VIII ‘A’, CSE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1DA15CS067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43400" y="4879950"/>
            <a:ext cx="8708700" cy="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282550" y="19265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Applications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272050" y="743150"/>
            <a:ext cx="86304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Summarizers can be used for quick understanding of lengthy academic papers.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can also be used for obtaining simplified explanations of complex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scientific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literature.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generation of news feed of news articles.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summarizing tenders and legal documents including end user licence agreements which are known to be very long.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quick comparison of documents.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43400" y="4683000"/>
            <a:ext cx="87087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59" r="69" t="0"/>
          <a:stretch/>
        </p:blipFill>
        <p:spPr>
          <a:xfrm>
            <a:off x="152575" y="743150"/>
            <a:ext cx="8838850" cy="34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82550" y="19265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Paradigms in Document/Text summarization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43400" y="4813300"/>
            <a:ext cx="8708700" cy="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82550" y="19265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Major types of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Document Summarization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82550" y="635000"/>
            <a:ext cx="86199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Extractive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document summarization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generating summaries by selecting words, phrases or sentences which when combined can effectively represent the gist of the document.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Abstractive document summarization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generating summaries that may contain words other than those present in the original document.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Abstractive summarization requires that the summarizer be able to represent a given set of sentences in an intermediate representation using which a summary can be derived. Hence until 2014,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efforts for summarization were mostly Extractive.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first major success in abstractive summarization was enabled by the creation of high dimensional word embeddings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[1]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such that words were represented as vectors and whose dot product showed their similarity.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led to development of recurrent neural network based encoder decoder (Sequence to Sequence) models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[2]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55600" y="4280000"/>
            <a:ext cx="8545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[1] -</a:t>
            </a: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Word2Vec</a:t>
            </a: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rgbClr val="F3F3F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https://arxiv.org/abs/1301.3781</a:t>
            </a: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endParaRPr sz="12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[2]</a:t>
            </a: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Sequence to Sequence Learning with Neural Networks </a:t>
            </a: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u="sng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https://arxiv.org/abs/1409.3215</a:t>
            </a:r>
            <a:endParaRPr sz="12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43400" y="4813300"/>
            <a:ext cx="8708700" cy="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82550" y="19265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Approaches to Extractive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Document Summarization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82550" y="635000"/>
            <a:ext cx="8619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Extractive document summarization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has been mostly done by complex systems carefully engineered with manual feature selection and pre processing based on language specific patterns.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Mostly they belonged to following categories: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Sentence scoring functions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Based on presence of topic keywords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Features such as where the sentence appears in the document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Graph-based algorithms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the document as a set of sentences (nodes), with edges between each sentence pair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Edge weight is proportional to sentence similarity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graph algorithms to identify sentences which are central in the graph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75" y="3047900"/>
            <a:ext cx="7358326" cy="12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635000" y="2768700"/>
            <a:ext cx="7213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A general architecture of a pre neural era extractive summarizer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1600"/>
            <a:ext cx="3856677" cy="2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43400" y="4813300"/>
            <a:ext cx="8708700" cy="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82550" y="19265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Approaches to Abstractive Document Summarization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82550" y="635000"/>
            <a:ext cx="86199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Abstractive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document summarization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has been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achieved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using various types of models.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However, all major models are based on Encoder-Decoder architecture. The Encoder-Decoder architecture is a common base technology for various other tasks like Translation, Text classification,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594100" y="1391600"/>
            <a:ext cx="51690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Encoder: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Takes text as input, in the form of word embeddings (like Word2Vec), optionally adds position encoding for words and outputs a latent state/representation for given input.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Latent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State/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Representation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an intermediate, fixed length value (usually), which is capable of meaningfully representing the contents of the input.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Decoder: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Takes the latent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representation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as input and generates the final output i.e the summary.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44500" y="3741150"/>
            <a:ext cx="8267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Recurrent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Bi-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LSTM/GRU based Seq2Seq, Seq2Seq with Attention Mechanism and Transformers with Self Attention are three major and widely used architectures for abstractive summarization.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275" y="3001254"/>
            <a:ext cx="1443324" cy="111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814" y="3261052"/>
            <a:ext cx="1592736" cy="106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b="0" l="1996" r="2006" t="0"/>
          <a:stretch/>
        </p:blipFill>
        <p:spPr>
          <a:xfrm>
            <a:off x="1305375" y="3259100"/>
            <a:ext cx="1014925" cy="10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3400" y="4813300"/>
            <a:ext cx="8708700" cy="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282550" y="19265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Recurrent Seq2Seq Model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82550" y="635000"/>
            <a:ext cx="86199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Recurrent Neural Networks (RNN)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are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subcategory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neural networks where output of a neuron is fed back to it along with its input. This feedback is considered as previous state of the recurrent neuron. Every state of a recurrent neuron is considered as a time step.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the length of input increases, information from much older time steps eventually vanish. Two major variants of RNN are hence used as alternatives.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LSTM (Long Short-Term Memory Cells):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Introduced in 1997, 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hese cells have the ability to store and retrieve information from many previous time steps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Hypothetically LSTMs are more powerful most other variants of RNN.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GRU (Gated Recurrent Units):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Introduced in 2014, These cells are much faster compared to LSTM and are proven to outperform RNNs and LSTMs in practical scenarios.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82400" y="4323400"/>
            <a:ext cx="8179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LONG SHORT-TERM MEMORY - </a:t>
            </a:r>
            <a:r>
              <a:rPr lang="en" sz="1200" u="sng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https://www.bioinf.jku.at/publications/older/2604.pdf</a:t>
            </a:r>
            <a:endParaRPr sz="12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Gated Recurrent Units - </a:t>
            </a:r>
            <a:r>
              <a:rPr lang="en" sz="1200" u="sng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https://arxiv.org/abs/1412.3555</a:t>
            </a:r>
            <a:endParaRPr sz="12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61800" y="3626100"/>
            <a:ext cx="597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RNN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567425" y="3626100"/>
            <a:ext cx="662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LSTM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743700" y="3576375"/>
            <a:ext cx="597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43400" y="4813300"/>
            <a:ext cx="8708700" cy="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282550" y="19265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Recurrent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Seq2Seq model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72050" y="635000"/>
            <a:ext cx="86304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Recurrent Seq2Seq (Sequence2Sequence)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are made of either of RNNs/GRUs/LSTMs.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LSTMs and GRUs are used more commonly and every recurrent unit can have multiple hidden states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number of recurrent units in the Encoder is linearly dependant on the length on the input, i.e the number of words in the input.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model is also used to generate contextual embeddings, i.e embeddings for words based on its position in the sentence and its surrounding words.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82400" y="4323400"/>
            <a:ext cx="8179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Skip Thought Vectors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" sz="12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https://arxiv.org/abs/1506.06726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Sequence to Sequence Learning with Neural Networks</a:t>
            </a:r>
            <a:r>
              <a:rPr b="1"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200" u="sng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https://arxiv.org/abs/1409.3215</a:t>
            </a:r>
            <a:endParaRPr sz="12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825" y="1981100"/>
            <a:ext cx="5003580" cy="23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82550" y="1990625"/>
            <a:ext cx="3603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Advantage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Computational efficient compared to other models and can model vocabulary of upto few million words.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Disadvantage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Cannot be used for summarizing very long documents.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Outputs UNK (unknown) symbol whenever a word outside its trained vocabulary is seen.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43400" y="4813300"/>
            <a:ext cx="8708700" cy="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282550" y="19265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Recurrent Seq2Seq with Attention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72050" y="635000"/>
            <a:ext cx="86304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Recurrent Seq2Seq (Sequence2Sequence) with Attention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consists of an additional attention mechanism over the existing Seq2Seq architecture.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Attention A is calculated as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82400" y="4323400"/>
            <a:ext cx="8179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Neural Attention Model for Abstractive Sentence Summarization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" sz="12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https://arxiv.org/pdf/1509.00685.pdf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Attention Is All You Need - </a:t>
            </a:r>
            <a:r>
              <a:rPr lang="en" sz="12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https://arxiv.org/abs/1706.03762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43400" y="1904900"/>
            <a:ext cx="47625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Advantages: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Attention can be used to concentrate on important parts of a sentence, in a self supervised manner.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can be easily accelerated using GPU since its not sequential.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Enables in considering larger context of the document.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Disadvantages: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 Extra layer of computation that grows quadratically with input size and dimension of the latent state.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188" y="1381675"/>
            <a:ext cx="2979600" cy="7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068" y="997824"/>
            <a:ext cx="3826033" cy="32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825" y="953825"/>
            <a:ext cx="2338775" cy="341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43400" y="4879950"/>
            <a:ext cx="8708700" cy="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Summarization using Neural Networks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82550" y="19265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Transformer Models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72050" y="635000"/>
            <a:ext cx="863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Transformer models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with Attention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a novel architecture that uses pure attention, without any recurrent neurons for various tasks like translation, language modelling and summarization.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82400" y="4307250"/>
            <a:ext cx="8179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Attention Is All You Need - </a:t>
            </a:r>
            <a:r>
              <a:rPr lang="en" sz="11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https://arxiv.org/abs/1706.03762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Multi task Learners - </a:t>
            </a:r>
            <a:r>
              <a:rPr lang="en" sz="11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https://d4mucfpksywv.cloudfront.net/better-language-models/language-models.pdf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BERT: Deep Bidirectional Transformers  </a:t>
            </a:r>
            <a:r>
              <a:rPr lang="en" sz="11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https://arxiv.org/pdf/1810.04805.pdf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43400" y="1185500"/>
            <a:ext cx="64605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Advantages: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 head attention is used to learn various smaller and larger contexts in a document.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Very good performance even on very large input.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Enhanced learning due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positional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encoding and context vectors.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work with character level language modelling, i.e it can understand words even with repeated letters, i.e it knows ‘yesss’ and ‘yes’ are the same.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can understand that same word in different position has different meaning.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Disadvantages: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Very computationally intensive to train. One of the most popular model i.e BERT by Google has 117 Million parameters.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