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OpenSans-regular.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e28d85e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e28d85e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e28d85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9e28d85e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e28d85e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e28d85e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9e4a817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9e4a817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9176334e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176334e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6f697721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f697721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f697721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f697721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f697721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f697721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6f697721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6f697721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e28d85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e28d85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9e28d85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9e28d85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9e28d85e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9e28d85e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9e28d85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9e28d85e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arxiv.org/abs/1301.3781" TargetMode="External"/><Relationship Id="rId4" Type="http://schemas.openxmlformats.org/officeDocument/2006/relationships/hyperlink" Target="https://arxiv.org/abs/1409.32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arxiv.org/abs/1509.00685" TargetMode="External"/><Relationship Id="rId5" Type="http://schemas.openxmlformats.org/officeDocument/2006/relationships/hyperlink" Target="https://www.bioinf.jku.at/publications/older/2604.pdf" TargetMode="External"/><Relationship Id="rId6" Type="http://schemas.openxmlformats.org/officeDocument/2006/relationships/hyperlink" Target="https://arxiv.org/abs/1412.355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Summarization using Neural Networks</a:t>
            </a:r>
            <a:endParaRPr/>
          </a:p>
        </p:txBody>
      </p:sp>
      <p:sp>
        <p:nvSpPr>
          <p:cNvPr id="65" name="Google Shape;65;p13"/>
          <p:cNvSpPr txBox="1"/>
          <p:nvPr>
            <p:ph idx="1" type="subTitle"/>
          </p:nvPr>
        </p:nvSpPr>
        <p:spPr>
          <a:xfrm>
            <a:off x="6210300" y="4147550"/>
            <a:ext cx="2933700" cy="9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Manu Hegde, VIII ‘A’, CSE</a:t>
            </a:r>
            <a:endParaRPr>
              <a:solidFill>
                <a:srgbClr val="F3F3F3"/>
              </a:solidFill>
            </a:endParaRPr>
          </a:p>
          <a:p>
            <a:pPr indent="0" lvl="0" marL="0" rtl="0" algn="l">
              <a:spcBef>
                <a:spcPts val="0"/>
              </a:spcBef>
              <a:spcAft>
                <a:spcPts val="0"/>
              </a:spcAft>
              <a:buNone/>
            </a:pPr>
            <a:r>
              <a:rPr lang="en">
                <a:solidFill>
                  <a:srgbClr val="F3F3F3"/>
                </a:solidFill>
              </a:rPr>
              <a:t>1DA15CS067</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nvSpPr>
        <p:spPr>
          <a:xfrm>
            <a:off x="152400" y="0"/>
            <a:ext cx="8496300" cy="482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i="1" lang="en">
                <a:latin typeface="Open Sans"/>
                <a:ea typeface="Open Sans"/>
                <a:cs typeface="Open Sans"/>
                <a:sym typeface="Open Sans"/>
              </a:rPr>
              <a:t>B. Reduce Dimensionality of Embeddings using T-SNE</a:t>
            </a:r>
            <a:endParaRPr>
              <a:latin typeface="Open Sans"/>
              <a:ea typeface="Open Sans"/>
              <a:cs typeface="Open Sans"/>
              <a:sym typeface="Open Sans"/>
            </a:endParaRPr>
          </a:p>
        </p:txBody>
      </p:sp>
      <p:sp>
        <p:nvSpPr>
          <p:cNvPr id="143" name="Google Shape;143;p22"/>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44" name="Google Shape;144;p22"/>
          <p:cNvPicPr preferRelativeResize="0"/>
          <p:nvPr/>
        </p:nvPicPr>
        <p:blipFill>
          <a:blip r:embed="rId3">
            <a:alphaModFix/>
          </a:blip>
          <a:stretch>
            <a:fillRect/>
          </a:stretch>
        </p:blipFill>
        <p:spPr>
          <a:xfrm>
            <a:off x="152400" y="152400"/>
            <a:ext cx="0" cy="0"/>
          </a:xfrm>
          <a:prstGeom prst="rect">
            <a:avLst/>
          </a:prstGeom>
          <a:noFill/>
          <a:ln>
            <a:noFill/>
          </a:ln>
        </p:spPr>
      </p:pic>
      <p:pic>
        <p:nvPicPr>
          <p:cNvPr id="145" name="Google Shape;145;p22"/>
          <p:cNvPicPr preferRelativeResize="0"/>
          <p:nvPr/>
        </p:nvPicPr>
        <p:blipFill>
          <a:blip r:embed="rId4">
            <a:alphaModFix/>
          </a:blip>
          <a:stretch>
            <a:fillRect/>
          </a:stretch>
        </p:blipFill>
        <p:spPr>
          <a:xfrm>
            <a:off x="152400" y="152400"/>
            <a:ext cx="0" cy="0"/>
          </a:xfrm>
          <a:prstGeom prst="rect">
            <a:avLst/>
          </a:prstGeom>
          <a:noFill/>
          <a:ln>
            <a:noFill/>
          </a:ln>
        </p:spPr>
      </p:pic>
      <p:sp>
        <p:nvSpPr>
          <p:cNvPr id="146" name="Google Shape;146;p22"/>
          <p:cNvSpPr txBox="1"/>
          <p:nvPr/>
        </p:nvSpPr>
        <p:spPr>
          <a:xfrm>
            <a:off x="241300" y="863700"/>
            <a:ext cx="4800600" cy="328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As in figure 2.0, T-SNE is very well known for effectively reducing the dimensionality of data without notable loss of information.</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Figure 2.0 is a 3-d plot of images of digits 0-9 that are fed to T-SNE which reduces them to 3 dimensions, resulting in (x,y,z) </a:t>
            </a:r>
            <a:r>
              <a:rPr lang="en">
                <a:latin typeface="Roboto"/>
                <a:ea typeface="Roboto"/>
                <a:cs typeface="Roboto"/>
                <a:sym typeface="Roboto"/>
              </a:rPr>
              <a:t>coordinates</a:t>
            </a:r>
            <a:r>
              <a:rPr lang="en">
                <a:latin typeface="Roboto"/>
                <a:ea typeface="Roboto"/>
                <a:cs typeface="Roboto"/>
                <a:sym typeface="Roboto"/>
              </a:rPr>
              <a:t> for each image.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It is not to be mistaken that data is segregated using T-SNE. It only shows the distribution of data in a very effective way.</a:t>
            </a:r>
            <a:endParaRPr>
              <a:latin typeface="Roboto"/>
              <a:ea typeface="Roboto"/>
              <a:cs typeface="Roboto"/>
              <a:sym typeface="Roboto"/>
            </a:endParaRPr>
          </a:p>
        </p:txBody>
      </p:sp>
      <p:pic>
        <p:nvPicPr>
          <p:cNvPr id="147" name="Google Shape;147;p22"/>
          <p:cNvPicPr preferRelativeResize="0"/>
          <p:nvPr/>
        </p:nvPicPr>
        <p:blipFill>
          <a:blip r:embed="rId5">
            <a:alphaModFix/>
          </a:blip>
          <a:stretch>
            <a:fillRect/>
          </a:stretch>
        </p:blipFill>
        <p:spPr>
          <a:xfrm>
            <a:off x="5041900" y="152400"/>
            <a:ext cx="3942776" cy="3694950"/>
          </a:xfrm>
          <a:prstGeom prst="rect">
            <a:avLst/>
          </a:prstGeom>
          <a:noFill/>
          <a:ln>
            <a:noFill/>
          </a:ln>
        </p:spPr>
      </p:pic>
      <p:sp>
        <p:nvSpPr>
          <p:cNvPr id="148" name="Google Shape;148;p22"/>
          <p:cNvSpPr txBox="1"/>
          <p:nvPr/>
        </p:nvSpPr>
        <p:spPr>
          <a:xfrm>
            <a:off x="5067300" y="3860800"/>
            <a:ext cx="3911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Figure 2.0</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54" name="Google Shape;154;p23"/>
          <p:cNvPicPr preferRelativeResize="0"/>
          <p:nvPr/>
        </p:nvPicPr>
        <p:blipFill>
          <a:blip r:embed="rId3">
            <a:alphaModFix/>
          </a:blip>
          <a:stretch>
            <a:fillRect/>
          </a:stretch>
        </p:blipFill>
        <p:spPr>
          <a:xfrm>
            <a:off x="152400" y="152400"/>
            <a:ext cx="0" cy="0"/>
          </a:xfrm>
          <a:prstGeom prst="rect">
            <a:avLst/>
          </a:prstGeom>
          <a:noFill/>
          <a:ln>
            <a:noFill/>
          </a:ln>
        </p:spPr>
      </p:pic>
      <p:pic>
        <p:nvPicPr>
          <p:cNvPr id="155" name="Google Shape;155;p23"/>
          <p:cNvPicPr preferRelativeResize="0"/>
          <p:nvPr/>
        </p:nvPicPr>
        <p:blipFill>
          <a:blip r:embed="rId4">
            <a:alphaModFix/>
          </a:blip>
          <a:stretch>
            <a:fillRect/>
          </a:stretch>
        </p:blipFill>
        <p:spPr>
          <a:xfrm>
            <a:off x="152400" y="152400"/>
            <a:ext cx="0" cy="0"/>
          </a:xfrm>
          <a:prstGeom prst="rect">
            <a:avLst/>
          </a:prstGeom>
          <a:noFill/>
          <a:ln>
            <a:noFill/>
          </a:ln>
        </p:spPr>
      </p:pic>
      <p:sp>
        <p:nvSpPr>
          <p:cNvPr id="156" name="Google Shape;156;p23"/>
          <p:cNvSpPr txBox="1"/>
          <p:nvPr/>
        </p:nvSpPr>
        <p:spPr>
          <a:xfrm>
            <a:off x="228600" y="241300"/>
            <a:ext cx="8648700" cy="18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a:latin typeface="Open Sans"/>
                <a:ea typeface="Open Sans"/>
                <a:cs typeface="Open Sans"/>
                <a:sym typeface="Open Sans"/>
              </a:rPr>
              <a:t>C.</a:t>
            </a:r>
            <a:r>
              <a:rPr b="1" i="1" lang="en">
                <a:latin typeface="Open Sans"/>
                <a:ea typeface="Open Sans"/>
                <a:cs typeface="Open Sans"/>
                <a:sym typeface="Open Sans"/>
              </a:rPr>
              <a:t>Cluster the embeddings using K-Means</a:t>
            </a:r>
            <a:endParaRPr b="1" i="1">
              <a:latin typeface="Open Sans"/>
              <a:ea typeface="Open Sans"/>
              <a:cs typeface="Open Sans"/>
              <a:sym typeface="Open Sans"/>
            </a:endParaRPr>
          </a:p>
          <a:p>
            <a:pPr indent="0" lvl="0" marL="0" rtl="0" algn="just">
              <a:spcBef>
                <a:spcPts val="0"/>
              </a:spcBef>
              <a:spcAft>
                <a:spcPts val="0"/>
              </a:spcAft>
              <a:buNone/>
            </a:pPr>
            <a:r>
              <a:t/>
            </a:r>
            <a:endParaRPr i="1">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K Means is used for clustering the sentence embeddings. The number of clusters is directly related to the desired length of summary.  Usually this number is chosen as square root of the number of sentences in the document. This can solve the problem of loss of context as well as requirement of large computational resource for large documents. Here, each cluster is formed such that all sentences in a cluster have similar meaning or are very closely related to each other. Hence the document is effectively divided based on content similarity.</a:t>
            </a:r>
            <a:endParaRPr>
              <a:latin typeface="Open Sans"/>
              <a:ea typeface="Open Sans"/>
              <a:cs typeface="Open Sans"/>
              <a:sym typeface="Open Sans"/>
            </a:endParaRPr>
          </a:p>
        </p:txBody>
      </p:sp>
      <p:pic>
        <p:nvPicPr>
          <p:cNvPr id="157" name="Google Shape;157;p23"/>
          <p:cNvPicPr preferRelativeResize="0"/>
          <p:nvPr/>
        </p:nvPicPr>
        <p:blipFill>
          <a:blip r:embed="rId5">
            <a:alphaModFix/>
          </a:blip>
          <a:stretch>
            <a:fillRect/>
          </a:stretch>
        </p:blipFill>
        <p:spPr>
          <a:xfrm>
            <a:off x="3806675" y="2082800"/>
            <a:ext cx="5337325" cy="2258475"/>
          </a:xfrm>
          <a:prstGeom prst="rect">
            <a:avLst/>
          </a:prstGeom>
          <a:noFill/>
          <a:ln>
            <a:noFill/>
          </a:ln>
        </p:spPr>
      </p:pic>
      <p:sp>
        <p:nvSpPr>
          <p:cNvPr id="158" name="Google Shape;158;p23"/>
          <p:cNvSpPr txBox="1"/>
          <p:nvPr/>
        </p:nvSpPr>
        <p:spPr>
          <a:xfrm>
            <a:off x="317500" y="2159000"/>
            <a:ext cx="3555900" cy="20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K Means tries to group data into clusters.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However it does this iteratively and tries to find the appropriate grouping of data, i.e it assumes a given number of clusters to be present in the data and then iteratively shifts the centroid of each cluster until convergence.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64" name="Google Shape;164;p24"/>
          <p:cNvPicPr preferRelativeResize="0"/>
          <p:nvPr/>
        </p:nvPicPr>
        <p:blipFill>
          <a:blip r:embed="rId3">
            <a:alphaModFix/>
          </a:blip>
          <a:stretch>
            <a:fillRect/>
          </a:stretch>
        </p:blipFill>
        <p:spPr>
          <a:xfrm>
            <a:off x="152400" y="152400"/>
            <a:ext cx="0" cy="0"/>
          </a:xfrm>
          <a:prstGeom prst="rect">
            <a:avLst/>
          </a:prstGeom>
          <a:noFill/>
          <a:ln>
            <a:noFill/>
          </a:ln>
        </p:spPr>
      </p:pic>
      <p:pic>
        <p:nvPicPr>
          <p:cNvPr id="165" name="Google Shape;165;p24"/>
          <p:cNvPicPr preferRelativeResize="0"/>
          <p:nvPr/>
        </p:nvPicPr>
        <p:blipFill>
          <a:blip r:embed="rId4">
            <a:alphaModFix/>
          </a:blip>
          <a:stretch>
            <a:fillRect/>
          </a:stretch>
        </p:blipFill>
        <p:spPr>
          <a:xfrm>
            <a:off x="152400" y="152400"/>
            <a:ext cx="0" cy="0"/>
          </a:xfrm>
          <a:prstGeom prst="rect">
            <a:avLst/>
          </a:prstGeom>
          <a:noFill/>
          <a:ln>
            <a:noFill/>
          </a:ln>
        </p:spPr>
      </p:pic>
      <p:sp>
        <p:nvSpPr>
          <p:cNvPr id="166" name="Google Shape;166;p24"/>
          <p:cNvSpPr txBox="1"/>
          <p:nvPr/>
        </p:nvSpPr>
        <p:spPr>
          <a:xfrm>
            <a:off x="228600" y="241300"/>
            <a:ext cx="8648700" cy="184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a:latin typeface="Open Sans"/>
                <a:ea typeface="Open Sans"/>
                <a:cs typeface="Open Sans"/>
                <a:sym typeface="Open Sans"/>
              </a:rPr>
              <a:t>C.Cluster the embeddings using K-Means</a:t>
            </a:r>
            <a:endParaRPr b="1" i="1">
              <a:latin typeface="Open Sans"/>
              <a:ea typeface="Open Sans"/>
              <a:cs typeface="Open Sans"/>
              <a:sym typeface="Open Sans"/>
            </a:endParaRPr>
          </a:p>
          <a:p>
            <a:pPr indent="0" lvl="0" marL="0" rtl="0" algn="just">
              <a:spcBef>
                <a:spcPts val="0"/>
              </a:spcBef>
              <a:spcAft>
                <a:spcPts val="0"/>
              </a:spcAft>
              <a:buNone/>
            </a:pPr>
            <a:r>
              <a:t/>
            </a:r>
            <a:endParaRPr i="1">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However, in cases when the data is not clearly separable, elbow method needs to be used to determine the appropriate number of clusters the data should be divided into.</a:t>
            </a:r>
            <a:endParaRPr>
              <a:latin typeface="Open Sans"/>
              <a:ea typeface="Open Sans"/>
              <a:cs typeface="Open Sans"/>
              <a:sym typeface="Open Sans"/>
            </a:endParaRPr>
          </a:p>
        </p:txBody>
      </p:sp>
      <p:pic>
        <p:nvPicPr>
          <p:cNvPr id="167" name="Google Shape;167;p24"/>
          <p:cNvPicPr preferRelativeResize="0"/>
          <p:nvPr/>
        </p:nvPicPr>
        <p:blipFill>
          <a:blip r:embed="rId5">
            <a:alphaModFix/>
          </a:blip>
          <a:stretch>
            <a:fillRect/>
          </a:stretch>
        </p:blipFill>
        <p:spPr>
          <a:xfrm>
            <a:off x="4254500" y="1139000"/>
            <a:ext cx="4780888" cy="3191700"/>
          </a:xfrm>
          <a:prstGeom prst="rect">
            <a:avLst/>
          </a:prstGeom>
          <a:noFill/>
          <a:ln>
            <a:noFill/>
          </a:ln>
        </p:spPr>
      </p:pic>
      <p:sp>
        <p:nvSpPr>
          <p:cNvPr id="168" name="Google Shape;168;p24"/>
          <p:cNvSpPr txBox="1"/>
          <p:nvPr/>
        </p:nvSpPr>
        <p:spPr>
          <a:xfrm>
            <a:off x="381000" y="1231900"/>
            <a:ext cx="3873600" cy="27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This is done by iteratively running KMeans with increasing the number of clusters to be formed i.e KMeans will divide data into more clusters. At one given point, the average dispersion (inverse of density) of points in a cluster stops decreasing drastically.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That determines the number of clusters in the data.</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nvSpPr>
        <p:spPr>
          <a:xfrm>
            <a:off x="317500" y="566150"/>
            <a:ext cx="8420100" cy="3746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	Finally, set of sentences in each cluster are fed to an encoder decoder model. This helps in solving the problem of coverage tracking. Also since all sentences in a cluster have similar meaning or are closely related to each other, the encoder decoder model would process sentences of same or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similar topic. This would allow for a model to be used that is computationally less intensive due to smaller input size and smaller context. There are different variants of attention. Two main variants are Additive and Multiplicative attention.</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The following equation describes Multiplicative attention.</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Where     is the attention vector,       ,       ,  are weight matrices and v is a weight vector.</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Segregation of context or topic is of great significance since assumptions can be made in case of unknown words. An encoder decoder model consisting of Bidirectional LSTM and attention decoder would generate the final summary for each cluster independently. Additionally Beam search could be incorporated for better results as opposed to Greedy decoding that is in use currently.</a:t>
            </a:r>
            <a:endParaRPr>
              <a:latin typeface="Open Sans"/>
              <a:ea typeface="Open Sans"/>
              <a:cs typeface="Open Sans"/>
              <a:sym typeface="Open Sans"/>
            </a:endParaRPr>
          </a:p>
        </p:txBody>
      </p:sp>
      <p:sp>
        <p:nvSpPr>
          <p:cNvPr id="174" name="Google Shape;174;p25"/>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75" name="Google Shape;175;p25"/>
          <p:cNvPicPr preferRelativeResize="0"/>
          <p:nvPr/>
        </p:nvPicPr>
        <p:blipFill>
          <a:blip r:embed="rId3">
            <a:alphaModFix/>
          </a:blip>
          <a:stretch>
            <a:fillRect/>
          </a:stretch>
        </p:blipFill>
        <p:spPr>
          <a:xfrm>
            <a:off x="152400" y="152400"/>
            <a:ext cx="0" cy="0"/>
          </a:xfrm>
          <a:prstGeom prst="rect">
            <a:avLst/>
          </a:prstGeom>
          <a:noFill/>
          <a:ln>
            <a:noFill/>
          </a:ln>
        </p:spPr>
      </p:pic>
      <p:pic>
        <p:nvPicPr>
          <p:cNvPr id="176" name="Google Shape;176;p25"/>
          <p:cNvPicPr preferRelativeResize="0"/>
          <p:nvPr/>
        </p:nvPicPr>
        <p:blipFill>
          <a:blip r:embed="rId4">
            <a:alphaModFix/>
          </a:blip>
          <a:stretch>
            <a:fillRect/>
          </a:stretch>
        </p:blipFill>
        <p:spPr>
          <a:xfrm>
            <a:off x="152400" y="152400"/>
            <a:ext cx="0" cy="0"/>
          </a:xfrm>
          <a:prstGeom prst="rect">
            <a:avLst/>
          </a:prstGeom>
          <a:noFill/>
          <a:ln>
            <a:noFill/>
          </a:ln>
        </p:spPr>
      </p:pic>
      <p:pic>
        <p:nvPicPr>
          <p:cNvPr id="177" name="Google Shape;177;p25"/>
          <p:cNvPicPr preferRelativeResize="0"/>
          <p:nvPr/>
        </p:nvPicPr>
        <p:blipFill>
          <a:blip r:embed="rId5">
            <a:alphaModFix/>
          </a:blip>
          <a:stretch>
            <a:fillRect/>
          </a:stretch>
        </p:blipFill>
        <p:spPr>
          <a:xfrm>
            <a:off x="412125" y="2290125"/>
            <a:ext cx="3223250" cy="298450"/>
          </a:xfrm>
          <a:prstGeom prst="rect">
            <a:avLst/>
          </a:prstGeom>
          <a:noFill/>
          <a:ln>
            <a:noFill/>
          </a:ln>
        </p:spPr>
      </p:pic>
      <p:pic>
        <p:nvPicPr>
          <p:cNvPr id="178" name="Google Shape;178;p25"/>
          <p:cNvPicPr preferRelativeResize="0"/>
          <p:nvPr/>
        </p:nvPicPr>
        <p:blipFill>
          <a:blip r:embed="rId6">
            <a:alphaModFix/>
          </a:blip>
          <a:stretch>
            <a:fillRect/>
          </a:stretch>
        </p:blipFill>
        <p:spPr>
          <a:xfrm>
            <a:off x="1003300" y="2946400"/>
            <a:ext cx="135082" cy="123825"/>
          </a:xfrm>
          <a:prstGeom prst="rect">
            <a:avLst/>
          </a:prstGeom>
          <a:noFill/>
          <a:ln>
            <a:noFill/>
          </a:ln>
        </p:spPr>
      </p:pic>
      <p:pic>
        <p:nvPicPr>
          <p:cNvPr id="179" name="Google Shape;179;p25"/>
          <p:cNvPicPr preferRelativeResize="0"/>
          <p:nvPr/>
        </p:nvPicPr>
        <p:blipFill>
          <a:blip r:embed="rId7">
            <a:alphaModFix/>
          </a:blip>
          <a:stretch>
            <a:fillRect/>
          </a:stretch>
        </p:blipFill>
        <p:spPr>
          <a:xfrm>
            <a:off x="3130550" y="2946400"/>
            <a:ext cx="190500" cy="142875"/>
          </a:xfrm>
          <a:prstGeom prst="rect">
            <a:avLst/>
          </a:prstGeom>
          <a:noFill/>
          <a:ln>
            <a:noFill/>
          </a:ln>
        </p:spPr>
      </p:pic>
      <p:pic>
        <p:nvPicPr>
          <p:cNvPr id="180" name="Google Shape;180;p25"/>
          <p:cNvPicPr preferRelativeResize="0"/>
          <p:nvPr/>
        </p:nvPicPr>
        <p:blipFill>
          <a:blip r:embed="rId8">
            <a:alphaModFix/>
          </a:blip>
          <a:stretch>
            <a:fillRect/>
          </a:stretch>
        </p:blipFill>
        <p:spPr>
          <a:xfrm>
            <a:off x="3511550" y="2946400"/>
            <a:ext cx="200025" cy="142875"/>
          </a:xfrm>
          <a:prstGeom prst="rect">
            <a:avLst/>
          </a:prstGeom>
          <a:noFill/>
          <a:ln>
            <a:noFill/>
          </a:ln>
        </p:spPr>
      </p:pic>
      <p:sp>
        <p:nvSpPr>
          <p:cNvPr id="181" name="Google Shape;181;p25"/>
          <p:cNvSpPr txBox="1"/>
          <p:nvPr/>
        </p:nvSpPr>
        <p:spPr>
          <a:xfrm>
            <a:off x="390525" y="123825"/>
            <a:ext cx="8382000" cy="28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a:latin typeface="Open Sans"/>
                <a:ea typeface="Open Sans"/>
                <a:cs typeface="Open Sans"/>
                <a:sym typeface="Open Sans"/>
              </a:rPr>
              <a:t>D.Obtain one summary for each cluster separately</a:t>
            </a:r>
            <a:endParaRPr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idx="1" type="body"/>
          </p:nvPr>
        </p:nvSpPr>
        <p:spPr>
          <a:xfrm>
            <a:off x="243400" y="4879950"/>
            <a:ext cx="8708700" cy="3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
        <p:nvSpPr>
          <p:cNvPr id="187" name="Google Shape;187;p26"/>
          <p:cNvSpPr txBox="1"/>
          <p:nvPr/>
        </p:nvSpPr>
        <p:spPr>
          <a:xfrm>
            <a:off x="282550" y="192650"/>
            <a:ext cx="8630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Open Sans"/>
                <a:ea typeface="Open Sans"/>
                <a:cs typeface="Open Sans"/>
                <a:sym typeface="Open Sans"/>
              </a:rPr>
              <a:t>Applications</a:t>
            </a:r>
            <a:endParaRPr b="1" sz="2400">
              <a:latin typeface="Open Sans"/>
              <a:ea typeface="Open Sans"/>
              <a:cs typeface="Open Sans"/>
              <a:sym typeface="Open Sans"/>
            </a:endParaRPr>
          </a:p>
        </p:txBody>
      </p:sp>
      <p:sp>
        <p:nvSpPr>
          <p:cNvPr id="188" name="Google Shape;188;p26"/>
          <p:cNvSpPr txBox="1"/>
          <p:nvPr/>
        </p:nvSpPr>
        <p:spPr>
          <a:xfrm>
            <a:off x="272050" y="743150"/>
            <a:ext cx="8630400" cy="3473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Summarizers can be used for quick understanding of lengthy academic papers.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It can also be used for obtaining simplified explanations of complex </a:t>
            </a:r>
            <a:r>
              <a:rPr lang="en">
                <a:latin typeface="Roboto"/>
                <a:ea typeface="Roboto"/>
                <a:cs typeface="Roboto"/>
                <a:sym typeface="Roboto"/>
              </a:rPr>
              <a:t>scientific</a:t>
            </a:r>
            <a:r>
              <a:rPr lang="en">
                <a:latin typeface="Roboto"/>
                <a:ea typeface="Roboto"/>
                <a:cs typeface="Roboto"/>
                <a:sym typeface="Roboto"/>
              </a:rPr>
              <a:t> literature.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For generation of news feed of news articles.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For summarizing tenders and legal documents including end user licence agreements which are known to be very long.</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For quick comparison of documents.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For Question-Answering on large amount of text.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243400" y="4683000"/>
            <a:ext cx="87087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71" name="Google Shape;71;p14"/>
          <p:cNvPicPr preferRelativeResize="0"/>
          <p:nvPr/>
        </p:nvPicPr>
        <p:blipFill rotWithShape="1">
          <a:blip r:embed="rId3">
            <a:alphaModFix/>
          </a:blip>
          <a:srcRect b="0" l="59" r="69" t="0"/>
          <a:stretch/>
        </p:blipFill>
        <p:spPr>
          <a:xfrm>
            <a:off x="152575" y="895550"/>
            <a:ext cx="8838850" cy="3469250"/>
          </a:xfrm>
          <a:prstGeom prst="rect">
            <a:avLst/>
          </a:prstGeom>
          <a:noFill/>
          <a:ln>
            <a:noFill/>
          </a:ln>
        </p:spPr>
      </p:pic>
      <p:sp>
        <p:nvSpPr>
          <p:cNvPr id="72" name="Google Shape;72;p14"/>
          <p:cNvSpPr txBox="1"/>
          <p:nvPr/>
        </p:nvSpPr>
        <p:spPr>
          <a:xfrm>
            <a:off x="282550" y="649850"/>
            <a:ext cx="8630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Open Sans"/>
                <a:ea typeface="Open Sans"/>
                <a:cs typeface="Open Sans"/>
                <a:sym typeface="Open Sans"/>
              </a:rPr>
              <a:t>1.1 </a:t>
            </a:r>
            <a:r>
              <a:rPr b="1" lang="en" sz="2400">
                <a:latin typeface="Open Sans"/>
                <a:ea typeface="Open Sans"/>
                <a:cs typeface="Open Sans"/>
                <a:sym typeface="Open Sans"/>
              </a:rPr>
              <a:t>Paradigms in Document/Text summarization</a:t>
            </a:r>
            <a:endParaRPr b="1" sz="2400">
              <a:latin typeface="Open Sans"/>
              <a:ea typeface="Open Sans"/>
              <a:cs typeface="Open Sans"/>
              <a:sym typeface="Open Sans"/>
            </a:endParaRPr>
          </a:p>
        </p:txBody>
      </p:sp>
      <p:sp>
        <p:nvSpPr>
          <p:cNvPr id="73" name="Google Shape;73;p14"/>
          <p:cNvSpPr txBox="1"/>
          <p:nvPr/>
        </p:nvSpPr>
        <p:spPr>
          <a:xfrm>
            <a:off x="114300" y="63500"/>
            <a:ext cx="8877000" cy="586500"/>
          </a:xfrm>
          <a:prstGeom prst="rect">
            <a:avLst/>
          </a:prstGeom>
          <a:noFill/>
          <a:ln>
            <a:noFill/>
          </a:ln>
        </p:spPr>
        <p:txBody>
          <a:bodyPr anchorCtr="0" anchor="t" bIns="91425" lIns="91425" spcFirstLastPara="1" rIns="91425" wrap="square" tIns="91425">
            <a:noAutofit/>
          </a:bodyPr>
          <a:lstStyle/>
          <a:p>
            <a:pPr indent="-419100" lvl="0" marL="457200" rtl="0" algn="ctr">
              <a:spcBef>
                <a:spcPts val="0"/>
              </a:spcBef>
              <a:spcAft>
                <a:spcPts val="0"/>
              </a:spcAft>
              <a:buSzPts val="3000"/>
              <a:buFont typeface="Roboto"/>
              <a:buAutoNum type="arabicPeriod"/>
            </a:pPr>
            <a:r>
              <a:rPr lang="en" sz="3000">
                <a:latin typeface="Roboto"/>
                <a:ea typeface="Roboto"/>
                <a:cs typeface="Roboto"/>
                <a:sym typeface="Roboto"/>
              </a:rPr>
              <a:t>Literature Survey and Existing Work</a:t>
            </a:r>
            <a:endParaRPr sz="3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243400" y="4813300"/>
            <a:ext cx="8708700" cy="3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
        <p:nvSpPr>
          <p:cNvPr id="79" name="Google Shape;79;p15"/>
          <p:cNvSpPr txBox="1"/>
          <p:nvPr/>
        </p:nvSpPr>
        <p:spPr>
          <a:xfrm>
            <a:off x="282550" y="192650"/>
            <a:ext cx="8630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Open Sans"/>
                <a:ea typeface="Open Sans"/>
                <a:cs typeface="Open Sans"/>
                <a:sym typeface="Open Sans"/>
              </a:rPr>
              <a:t>1.2 Major types of </a:t>
            </a:r>
            <a:r>
              <a:rPr b="1" lang="en" sz="2400">
                <a:latin typeface="Open Sans"/>
                <a:ea typeface="Open Sans"/>
                <a:cs typeface="Open Sans"/>
                <a:sym typeface="Open Sans"/>
              </a:rPr>
              <a:t>Document Summarization</a:t>
            </a:r>
            <a:endParaRPr b="1" sz="2400">
              <a:latin typeface="Open Sans"/>
              <a:ea typeface="Open Sans"/>
              <a:cs typeface="Open Sans"/>
              <a:sym typeface="Open Sans"/>
            </a:endParaRPr>
          </a:p>
        </p:txBody>
      </p:sp>
      <p:sp>
        <p:nvSpPr>
          <p:cNvPr id="80" name="Google Shape;80;p15"/>
          <p:cNvSpPr txBox="1"/>
          <p:nvPr/>
        </p:nvSpPr>
        <p:spPr>
          <a:xfrm>
            <a:off x="282550" y="635000"/>
            <a:ext cx="8619900" cy="3645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Roboto"/>
              <a:buChar char="●"/>
            </a:pPr>
            <a:r>
              <a:rPr b="1" lang="en">
                <a:latin typeface="Roboto"/>
                <a:ea typeface="Roboto"/>
                <a:cs typeface="Roboto"/>
                <a:sym typeface="Roboto"/>
              </a:rPr>
              <a:t>Extractive</a:t>
            </a:r>
            <a:r>
              <a:rPr b="1" lang="en">
                <a:latin typeface="Roboto"/>
                <a:ea typeface="Roboto"/>
                <a:cs typeface="Roboto"/>
                <a:sym typeface="Roboto"/>
              </a:rPr>
              <a:t> document summarization</a:t>
            </a:r>
            <a:r>
              <a:rPr lang="en">
                <a:latin typeface="Roboto"/>
                <a:ea typeface="Roboto"/>
                <a:cs typeface="Roboto"/>
                <a:sym typeface="Roboto"/>
              </a:rPr>
              <a:t> is generating summaries by selecting phrases, sentences which can effectively represent the gist of the document.</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
                <a:latin typeface="Roboto"/>
                <a:ea typeface="Roboto"/>
                <a:cs typeface="Roboto"/>
                <a:sym typeface="Roboto"/>
              </a:rPr>
              <a:t>Abstractive document summarization</a:t>
            </a:r>
            <a:r>
              <a:rPr lang="en">
                <a:latin typeface="Roboto"/>
                <a:ea typeface="Roboto"/>
                <a:cs typeface="Roboto"/>
                <a:sym typeface="Roboto"/>
              </a:rPr>
              <a:t> is generating summaries that may contain words other than those present in the original document, this approach can yield sentences not written by the author of the document.</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 Abstractive summarization requires that the summarizer be able to represent a given set of sentences in an intermediate representation using which a summary can be derived. Hence until 2013, </a:t>
            </a:r>
            <a:r>
              <a:rPr lang="en">
                <a:latin typeface="Roboto"/>
                <a:ea typeface="Roboto"/>
                <a:cs typeface="Roboto"/>
                <a:sym typeface="Roboto"/>
              </a:rPr>
              <a:t>efforts for summarization were mostly Extractive.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The first major success in abstractive summarization was enabled by the creation of high dimensional word embeddings</a:t>
            </a:r>
            <a:r>
              <a:rPr i="1" lang="en" sz="1200">
                <a:latin typeface="Roboto"/>
                <a:ea typeface="Roboto"/>
                <a:cs typeface="Roboto"/>
                <a:sym typeface="Roboto"/>
              </a:rPr>
              <a:t>[1]</a:t>
            </a:r>
            <a:r>
              <a:rPr lang="en">
                <a:latin typeface="Roboto"/>
                <a:ea typeface="Roboto"/>
                <a:cs typeface="Roboto"/>
                <a:sym typeface="Roboto"/>
              </a:rPr>
              <a:t> such that words were represented as vectors and whose dot product showed their similarity.</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This led to development of recurrent neural network based encoder decoder (Sequence to Sequence) models </a:t>
            </a:r>
            <a:r>
              <a:rPr i="1" lang="en" sz="1200">
                <a:latin typeface="Roboto"/>
                <a:ea typeface="Roboto"/>
                <a:cs typeface="Roboto"/>
                <a:sym typeface="Roboto"/>
              </a:rPr>
              <a:t>[2]</a:t>
            </a:r>
            <a:r>
              <a:rPr i="1" lang="en">
                <a:latin typeface="Roboto"/>
                <a:ea typeface="Roboto"/>
                <a:cs typeface="Roboto"/>
                <a:sym typeface="Roboto"/>
              </a:rPr>
              <a:t>.</a:t>
            </a:r>
            <a:endParaRPr i="1">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
        <p:nvSpPr>
          <p:cNvPr id="81" name="Google Shape;81;p15"/>
          <p:cNvSpPr txBox="1"/>
          <p:nvPr/>
        </p:nvSpPr>
        <p:spPr>
          <a:xfrm>
            <a:off x="355600" y="4280000"/>
            <a:ext cx="8545800" cy="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3F3F3"/>
                </a:solidFill>
                <a:latin typeface="Open Sans"/>
                <a:ea typeface="Open Sans"/>
                <a:cs typeface="Open Sans"/>
                <a:sym typeface="Open Sans"/>
              </a:rPr>
              <a:t>[1] -</a:t>
            </a:r>
            <a:r>
              <a:rPr lang="en" sz="1200">
                <a:solidFill>
                  <a:srgbClr val="F3F3F3"/>
                </a:solidFill>
                <a:latin typeface="Open Sans"/>
                <a:ea typeface="Open Sans"/>
                <a:cs typeface="Open Sans"/>
                <a:sym typeface="Open Sans"/>
              </a:rPr>
              <a:t> </a:t>
            </a:r>
            <a:r>
              <a:rPr b="1" lang="en" sz="1200">
                <a:solidFill>
                  <a:srgbClr val="F3F3F3"/>
                </a:solidFill>
                <a:latin typeface="Open Sans"/>
                <a:ea typeface="Open Sans"/>
                <a:cs typeface="Open Sans"/>
                <a:sym typeface="Open Sans"/>
              </a:rPr>
              <a:t>Word2Vec</a:t>
            </a:r>
            <a:r>
              <a:rPr lang="en" sz="1200">
                <a:solidFill>
                  <a:srgbClr val="F3F3F3"/>
                </a:solidFill>
                <a:latin typeface="Open Sans"/>
                <a:ea typeface="Open Sans"/>
                <a:cs typeface="Open Sans"/>
                <a:sym typeface="Open Sans"/>
              </a:rPr>
              <a:t> </a:t>
            </a:r>
            <a:r>
              <a:rPr lang="en" sz="1200">
                <a:solidFill>
                  <a:srgbClr val="F3F3F3"/>
                </a:solidFill>
                <a:uFill>
                  <a:noFill/>
                </a:uFill>
                <a:latin typeface="Open Sans"/>
                <a:ea typeface="Open Sans"/>
                <a:cs typeface="Open Sans"/>
                <a:sym typeface="Open Sans"/>
                <a:hlinkClick r:id="rId3"/>
              </a:rPr>
              <a:t>https://arxiv.org/abs/1301.3781</a:t>
            </a:r>
            <a:r>
              <a:rPr lang="en" sz="1200">
                <a:solidFill>
                  <a:srgbClr val="F3F3F3"/>
                </a:solidFill>
                <a:latin typeface="Open Sans"/>
                <a:ea typeface="Open Sans"/>
                <a:cs typeface="Open Sans"/>
                <a:sym typeface="Open Sans"/>
              </a:rPr>
              <a:t>,</a:t>
            </a:r>
            <a:endParaRPr sz="1200">
              <a:solidFill>
                <a:srgbClr val="F3F3F3"/>
              </a:solidFill>
              <a:latin typeface="Open Sans"/>
              <a:ea typeface="Open Sans"/>
              <a:cs typeface="Open Sans"/>
              <a:sym typeface="Open Sans"/>
            </a:endParaRPr>
          </a:p>
          <a:p>
            <a:pPr indent="0" lvl="0" marL="0" rtl="0" algn="l">
              <a:spcBef>
                <a:spcPts val="0"/>
              </a:spcBef>
              <a:spcAft>
                <a:spcPts val="0"/>
              </a:spcAft>
              <a:buNone/>
            </a:pPr>
            <a:r>
              <a:rPr b="1" lang="en" sz="1200">
                <a:solidFill>
                  <a:srgbClr val="F3F3F3"/>
                </a:solidFill>
                <a:latin typeface="Open Sans"/>
                <a:ea typeface="Open Sans"/>
                <a:cs typeface="Open Sans"/>
                <a:sym typeface="Open Sans"/>
              </a:rPr>
              <a:t>[2]</a:t>
            </a:r>
            <a:r>
              <a:rPr lang="en" sz="1200">
                <a:solidFill>
                  <a:srgbClr val="F3F3F3"/>
                </a:solidFill>
                <a:latin typeface="Open Sans"/>
                <a:ea typeface="Open Sans"/>
                <a:cs typeface="Open Sans"/>
                <a:sym typeface="Open Sans"/>
              </a:rPr>
              <a:t> </a:t>
            </a:r>
            <a:r>
              <a:rPr b="1" lang="en" sz="1200">
                <a:solidFill>
                  <a:srgbClr val="F3F3F3"/>
                </a:solidFill>
                <a:latin typeface="Open Sans"/>
                <a:ea typeface="Open Sans"/>
                <a:cs typeface="Open Sans"/>
                <a:sym typeface="Open Sans"/>
              </a:rPr>
              <a:t>-</a:t>
            </a:r>
            <a:r>
              <a:rPr lang="en" sz="1200">
                <a:solidFill>
                  <a:srgbClr val="F3F3F3"/>
                </a:solidFill>
                <a:latin typeface="Open Sans"/>
                <a:ea typeface="Open Sans"/>
                <a:cs typeface="Open Sans"/>
                <a:sym typeface="Open Sans"/>
              </a:rPr>
              <a:t> </a:t>
            </a:r>
            <a:r>
              <a:rPr b="1" lang="en" sz="1200">
                <a:solidFill>
                  <a:srgbClr val="F3F3F3"/>
                </a:solidFill>
                <a:latin typeface="Open Sans"/>
                <a:ea typeface="Open Sans"/>
                <a:cs typeface="Open Sans"/>
                <a:sym typeface="Open Sans"/>
              </a:rPr>
              <a:t>Sequence to Sequence Learning with Neural Networks </a:t>
            </a:r>
            <a:r>
              <a:rPr lang="en" sz="1200">
                <a:solidFill>
                  <a:srgbClr val="F3F3F3"/>
                </a:solidFill>
                <a:latin typeface="Open Sans"/>
                <a:ea typeface="Open Sans"/>
                <a:cs typeface="Open Sans"/>
                <a:sym typeface="Open Sans"/>
              </a:rPr>
              <a:t> </a:t>
            </a:r>
            <a:r>
              <a:rPr lang="en" sz="1200" u="sng">
                <a:solidFill>
                  <a:srgbClr val="F3F3F3"/>
                </a:solidFill>
                <a:latin typeface="Open Sans"/>
                <a:ea typeface="Open Sans"/>
                <a:cs typeface="Open Sans"/>
                <a:sym typeface="Open Sans"/>
                <a:hlinkClick r:id="rId4"/>
              </a:rPr>
              <a:t>https://arxiv.org/abs/1409.3215</a:t>
            </a:r>
            <a:endParaRPr sz="1200">
              <a:solidFill>
                <a:srgbClr val="F3F3F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243400" y="4813300"/>
            <a:ext cx="8708700" cy="3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
        <p:nvSpPr>
          <p:cNvPr id="87" name="Google Shape;87;p16"/>
          <p:cNvSpPr txBox="1"/>
          <p:nvPr/>
        </p:nvSpPr>
        <p:spPr>
          <a:xfrm>
            <a:off x="282550" y="192650"/>
            <a:ext cx="8630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Open Sans"/>
                <a:ea typeface="Open Sans"/>
                <a:cs typeface="Open Sans"/>
                <a:sym typeface="Open Sans"/>
              </a:rPr>
              <a:t>1.3 Approaches to Extractive </a:t>
            </a:r>
            <a:r>
              <a:rPr b="1" lang="en" sz="2400">
                <a:latin typeface="Open Sans"/>
                <a:ea typeface="Open Sans"/>
                <a:cs typeface="Open Sans"/>
                <a:sym typeface="Open Sans"/>
              </a:rPr>
              <a:t>Document Summarization</a:t>
            </a:r>
            <a:endParaRPr b="1" sz="2400">
              <a:latin typeface="Open Sans"/>
              <a:ea typeface="Open Sans"/>
              <a:cs typeface="Open Sans"/>
              <a:sym typeface="Open Sans"/>
            </a:endParaRPr>
          </a:p>
        </p:txBody>
      </p:sp>
      <p:sp>
        <p:nvSpPr>
          <p:cNvPr id="88" name="Google Shape;88;p16"/>
          <p:cNvSpPr txBox="1"/>
          <p:nvPr/>
        </p:nvSpPr>
        <p:spPr>
          <a:xfrm>
            <a:off x="282550" y="635000"/>
            <a:ext cx="8619900" cy="2489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a:ea typeface="Roboto"/>
                <a:cs typeface="Roboto"/>
                <a:sym typeface="Roboto"/>
              </a:rPr>
              <a:t>Extractive document summarization </a:t>
            </a:r>
            <a:r>
              <a:rPr lang="en">
                <a:latin typeface="Roboto"/>
                <a:ea typeface="Roboto"/>
                <a:cs typeface="Roboto"/>
                <a:sym typeface="Roboto"/>
              </a:rPr>
              <a:t>has been mostly done by complex systems carefully engineered with manual feature selection and pre processing based on language specific patterns.</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Mostly they belonged to following categories:</a:t>
            </a:r>
            <a:endParaRPr>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Sentence scoring functions</a:t>
            </a:r>
            <a:r>
              <a:rPr lang="en">
                <a:latin typeface="Roboto"/>
                <a:ea typeface="Roboto"/>
                <a:cs typeface="Roboto"/>
                <a:sym typeface="Roboto"/>
              </a:rPr>
              <a:t>:</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Based on presence of topic keywords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Features such as where the sentence appears in the document </a:t>
            </a:r>
            <a:endParaRPr b="1">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Graph-based algorithms</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view the document as a set of sentences (nodes), with edges between each sentence pair</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Edge weight is proportional to sentence similarity</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Use graph algorithms to identify sentences which are central in the graph</a:t>
            </a:r>
            <a:endParaRPr>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579175" y="3047900"/>
            <a:ext cx="7358326" cy="1276400"/>
          </a:xfrm>
          <a:prstGeom prst="rect">
            <a:avLst/>
          </a:prstGeom>
          <a:noFill/>
          <a:ln>
            <a:noFill/>
          </a:ln>
        </p:spPr>
      </p:pic>
      <p:sp>
        <p:nvSpPr>
          <p:cNvPr id="90" name="Google Shape;90;p16"/>
          <p:cNvSpPr txBox="1"/>
          <p:nvPr/>
        </p:nvSpPr>
        <p:spPr>
          <a:xfrm>
            <a:off x="635000" y="2768700"/>
            <a:ext cx="72135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A general architecture of a pre neural era extractive summarizer</a:t>
            </a:r>
            <a:endParaRPr b="1" sz="12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0" y="1391600"/>
            <a:ext cx="3856677" cy="2558000"/>
          </a:xfrm>
          <a:prstGeom prst="rect">
            <a:avLst/>
          </a:prstGeom>
          <a:noFill/>
          <a:ln>
            <a:noFill/>
          </a:ln>
        </p:spPr>
      </p:pic>
      <p:sp>
        <p:nvSpPr>
          <p:cNvPr id="96" name="Google Shape;96;p17"/>
          <p:cNvSpPr txBox="1"/>
          <p:nvPr>
            <p:ph idx="1" type="body"/>
          </p:nvPr>
        </p:nvSpPr>
        <p:spPr>
          <a:xfrm>
            <a:off x="3492500" y="4813300"/>
            <a:ext cx="5651700" cy="33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
        <p:nvSpPr>
          <p:cNvPr id="97" name="Google Shape;97;p17"/>
          <p:cNvSpPr txBox="1"/>
          <p:nvPr/>
        </p:nvSpPr>
        <p:spPr>
          <a:xfrm>
            <a:off x="-100" y="192650"/>
            <a:ext cx="9144000" cy="5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Open Sans"/>
                <a:ea typeface="Open Sans"/>
                <a:cs typeface="Open Sans"/>
                <a:sym typeface="Open Sans"/>
              </a:rPr>
              <a:t>1.4 </a:t>
            </a:r>
            <a:r>
              <a:rPr b="1" lang="en" sz="2400">
                <a:latin typeface="Open Sans"/>
                <a:ea typeface="Open Sans"/>
                <a:cs typeface="Open Sans"/>
                <a:sym typeface="Open Sans"/>
              </a:rPr>
              <a:t>Approaches to Abstractive Document Summarization</a:t>
            </a:r>
            <a:endParaRPr b="1" sz="2400">
              <a:latin typeface="Open Sans"/>
              <a:ea typeface="Open Sans"/>
              <a:cs typeface="Open Sans"/>
              <a:sym typeface="Open Sans"/>
            </a:endParaRPr>
          </a:p>
        </p:txBody>
      </p:sp>
      <p:sp>
        <p:nvSpPr>
          <p:cNvPr id="98" name="Google Shape;98;p17"/>
          <p:cNvSpPr txBox="1"/>
          <p:nvPr/>
        </p:nvSpPr>
        <p:spPr>
          <a:xfrm>
            <a:off x="282550" y="635000"/>
            <a:ext cx="8619900" cy="75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a:ea typeface="Roboto"/>
                <a:cs typeface="Roboto"/>
                <a:sym typeface="Roboto"/>
              </a:rPr>
              <a:t>Abstractive</a:t>
            </a:r>
            <a:r>
              <a:rPr b="1" lang="en">
                <a:latin typeface="Roboto"/>
                <a:ea typeface="Roboto"/>
                <a:cs typeface="Roboto"/>
                <a:sym typeface="Roboto"/>
              </a:rPr>
              <a:t> document summarization </a:t>
            </a:r>
            <a:r>
              <a:rPr lang="en">
                <a:latin typeface="Roboto"/>
                <a:ea typeface="Roboto"/>
                <a:cs typeface="Roboto"/>
                <a:sym typeface="Roboto"/>
              </a:rPr>
              <a:t>has been </a:t>
            </a:r>
            <a:r>
              <a:rPr lang="en">
                <a:latin typeface="Roboto"/>
                <a:ea typeface="Roboto"/>
                <a:cs typeface="Roboto"/>
                <a:sym typeface="Roboto"/>
              </a:rPr>
              <a:t>achieved</a:t>
            </a:r>
            <a:r>
              <a:rPr lang="en">
                <a:latin typeface="Roboto"/>
                <a:ea typeface="Roboto"/>
                <a:cs typeface="Roboto"/>
                <a:sym typeface="Roboto"/>
              </a:rPr>
              <a:t> using various types of models.</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However, all major models are based on Encoder-Decoder architecture. The Encoder-Decoder architecture is a common base technology for various other tasks like Translation, Text classification, etc.</a:t>
            </a:r>
            <a:endParaRPr>
              <a:latin typeface="Roboto"/>
              <a:ea typeface="Roboto"/>
              <a:cs typeface="Roboto"/>
              <a:sym typeface="Roboto"/>
            </a:endParaRPr>
          </a:p>
        </p:txBody>
      </p:sp>
      <p:sp>
        <p:nvSpPr>
          <p:cNvPr id="99" name="Google Shape;99;p17"/>
          <p:cNvSpPr txBox="1"/>
          <p:nvPr/>
        </p:nvSpPr>
        <p:spPr>
          <a:xfrm>
            <a:off x="3594100" y="1391600"/>
            <a:ext cx="5169000" cy="226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Roboto"/>
                <a:ea typeface="Roboto"/>
                <a:cs typeface="Roboto"/>
                <a:sym typeface="Roboto"/>
              </a:rPr>
              <a:t>Encoder:</a:t>
            </a:r>
            <a:r>
              <a:rPr lang="en">
                <a:latin typeface="Roboto"/>
                <a:ea typeface="Roboto"/>
                <a:cs typeface="Roboto"/>
                <a:sym typeface="Roboto"/>
              </a:rPr>
              <a:t> Takes text as input, in the form of word embeddings (like Word2Vec), optionally adds position encoding for words and outputs a latent state/representation for given input.</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Latent </a:t>
            </a:r>
            <a:r>
              <a:rPr b="1" lang="en">
                <a:latin typeface="Roboto"/>
                <a:ea typeface="Roboto"/>
                <a:cs typeface="Roboto"/>
                <a:sym typeface="Roboto"/>
              </a:rPr>
              <a:t>State/</a:t>
            </a:r>
            <a:r>
              <a:rPr b="1" lang="en">
                <a:latin typeface="Roboto"/>
                <a:ea typeface="Roboto"/>
                <a:cs typeface="Roboto"/>
                <a:sym typeface="Roboto"/>
              </a:rPr>
              <a:t> Representation</a:t>
            </a:r>
            <a:r>
              <a:rPr lang="en">
                <a:latin typeface="Roboto"/>
                <a:ea typeface="Roboto"/>
                <a:cs typeface="Roboto"/>
                <a:sym typeface="Roboto"/>
              </a:rPr>
              <a:t> is an intermediate, fixed length value (usually), which is capable of meaningfully representing the contents of the input.</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Decoder: </a:t>
            </a:r>
            <a:r>
              <a:rPr lang="en">
                <a:latin typeface="Roboto"/>
                <a:ea typeface="Roboto"/>
                <a:cs typeface="Roboto"/>
                <a:sym typeface="Roboto"/>
              </a:rPr>
              <a:t>Takes the latent </a:t>
            </a:r>
            <a:r>
              <a:rPr lang="en">
                <a:latin typeface="Roboto"/>
                <a:ea typeface="Roboto"/>
                <a:cs typeface="Roboto"/>
                <a:sym typeface="Roboto"/>
              </a:rPr>
              <a:t>representation</a:t>
            </a:r>
            <a:r>
              <a:rPr lang="en">
                <a:latin typeface="Roboto"/>
                <a:ea typeface="Roboto"/>
                <a:cs typeface="Roboto"/>
                <a:sym typeface="Roboto"/>
              </a:rPr>
              <a:t> as input and generates the final output i.e the summary.</a:t>
            </a:r>
            <a:endParaRPr>
              <a:latin typeface="Roboto"/>
              <a:ea typeface="Roboto"/>
              <a:cs typeface="Roboto"/>
              <a:sym typeface="Roboto"/>
            </a:endParaRPr>
          </a:p>
        </p:txBody>
      </p:sp>
      <p:sp>
        <p:nvSpPr>
          <p:cNvPr id="100" name="Google Shape;100;p17"/>
          <p:cNvSpPr txBox="1"/>
          <p:nvPr/>
        </p:nvSpPr>
        <p:spPr>
          <a:xfrm>
            <a:off x="444500" y="3741150"/>
            <a:ext cx="8267700" cy="57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Recurrent </a:t>
            </a:r>
            <a:r>
              <a:rPr lang="en">
                <a:latin typeface="Roboto"/>
                <a:ea typeface="Roboto"/>
                <a:cs typeface="Roboto"/>
                <a:sym typeface="Roboto"/>
              </a:rPr>
              <a:t>Bi-</a:t>
            </a:r>
            <a:r>
              <a:rPr lang="en">
                <a:latin typeface="Roboto"/>
                <a:ea typeface="Roboto"/>
                <a:cs typeface="Roboto"/>
                <a:sym typeface="Roboto"/>
              </a:rPr>
              <a:t>LSTM/GRU based Seq2Seq, Seq2Seq with Attention Mechanism and Transformers with Self Attention are three major and widely used architectures for abstractive summarization.</a:t>
            </a:r>
            <a:endParaRPr>
              <a:latin typeface="Roboto"/>
              <a:ea typeface="Roboto"/>
              <a:cs typeface="Roboto"/>
              <a:sym typeface="Roboto"/>
            </a:endParaRPr>
          </a:p>
        </p:txBody>
      </p:sp>
      <p:sp>
        <p:nvSpPr>
          <p:cNvPr id="101" name="Google Shape;101;p17"/>
          <p:cNvSpPr txBox="1"/>
          <p:nvPr/>
        </p:nvSpPr>
        <p:spPr>
          <a:xfrm>
            <a:off x="0" y="4170900"/>
            <a:ext cx="9144000" cy="972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200">
                <a:solidFill>
                  <a:srgbClr val="FFFFFF"/>
                </a:solidFill>
                <a:latin typeface="Open Sans"/>
                <a:ea typeface="Open Sans"/>
                <a:cs typeface="Open Sans"/>
                <a:sym typeface="Open Sans"/>
              </a:rPr>
              <a:t>A Neural Attention Model for Abstractive Sentence Summarization</a:t>
            </a:r>
            <a:r>
              <a:rPr lang="en" sz="1200">
                <a:solidFill>
                  <a:srgbClr val="FFFFFF"/>
                </a:solidFill>
                <a:latin typeface="Open Sans"/>
                <a:ea typeface="Open Sans"/>
                <a:cs typeface="Open Sans"/>
                <a:sym typeface="Open Sans"/>
              </a:rPr>
              <a:t> - </a:t>
            </a:r>
            <a:r>
              <a:rPr lang="en" sz="1200">
                <a:solidFill>
                  <a:srgbClr val="FFFFFF"/>
                </a:solidFill>
                <a:uFill>
                  <a:noFill/>
                </a:uFill>
                <a:latin typeface="Open Sans"/>
                <a:ea typeface="Open Sans"/>
                <a:cs typeface="Open Sans"/>
                <a:sym typeface="Open Sans"/>
                <a:hlinkClick r:id="rId4"/>
              </a:rPr>
              <a:t>https://arxiv.org/abs/1509.00685</a:t>
            </a:r>
            <a:endParaRPr sz="1200">
              <a:solidFill>
                <a:srgbClr val="FFFFFF"/>
              </a:solidFill>
              <a:latin typeface="Open Sans"/>
              <a:ea typeface="Open Sans"/>
              <a:cs typeface="Open Sans"/>
              <a:sym typeface="Open Sans"/>
            </a:endParaRPr>
          </a:p>
          <a:p>
            <a:pPr indent="0" lvl="0" marL="0" rtl="0" algn="l">
              <a:spcBef>
                <a:spcPts val="0"/>
              </a:spcBef>
              <a:spcAft>
                <a:spcPts val="0"/>
              </a:spcAft>
              <a:buNone/>
            </a:pPr>
            <a:r>
              <a:rPr lang="en" sz="1200">
                <a:solidFill>
                  <a:srgbClr val="F3F3F3"/>
                </a:solidFill>
                <a:latin typeface="Open Sans"/>
                <a:ea typeface="Open Sans"/>
                <a:cs typeface="Open Sans"/>
                <a:sym typeface="Open Sans"/>
              </a:rPr>
              <a:t>LONG SHORT-TERM MEMORY - </a:t>
            </a:r>
            <a:r>
              <a:rPr lang="en" sz="1200" u="sng">
                <a:solidFill>
                  <a:srgbClr val="F3F3F3"/>
                </a:solidFill>
                <a:latin typeface="Open Sans"/>
                <a:ea typeface="Open Sans"/>
                <a:cs typeface="Open Sans"/>
                <a:sym typeface="Open Sans"/>
                <a:hlinkClick r:id="rId5"/>
              </a:rPr>
              <a:t>https://www.bioinf.jku.at/publications/older/2604.pdf</a:t>
            </a:r>
            <a:endParaRPr sz="1200">
              <a:solidFill>
                <a:srgbClr val="F3F3F3"/>
              </a:solidFill>
              <a:latin typeface="Open Sans"/>
              <a:ea typeface="Open Sans"/>
              <a:cs typeface="Open Sans"/>
              <a:sym typeface="Open Sans"/>
            </a:endParaRPr>
          </a:p>
          <a:p>
            <a:pPr indent="0" lvl="0" marL="0" rtl="0" algn="l">
              <a:spcBef>
                <a:spcPts val="0"/>
              </a:spcBef>
              <a:spcAft>
                <a:spcPts val="0"/>
              </a:spcAft>
              <a:buNone/>
            </a:pPr>
            <a:r>
              <a:rPr lang="en" sz="1200">
                <a:solidFill>
                  <a:srgbClr val="F3F3F3"/>
                </a:solidFill>
                <a:latin typeface="Open Sans"/>
                <a:ea typeface="Open Sans"/>
                <a:cs typeface="Open Sans"/>
                <a:sym typeface="Open Sans"/>
              </a:rPr>
              <a:t>Gated Recurrent Units - </a:t>
            </a:r>
            <a:r>
              <a:rPr lang="en" sz="1200" u="sng">
                <a:solidFill>
                  <a:srgbClr val="F3F3F3"/>
                </a:solidFill>
                <a:latin typeface="Open Sans"/>
                <a:ea typeface="Open Sans"/>
                <a:cs typeface="Open Sans"/>
                <a:sym typeface="Open Sans"/>
                <a:hlinkClick r:id="rId6"/>
              </a:rPr>
              <a:t>https://arxiv.org/abs/1412.3555</a:t>
            </a:r>
            <a:endParaRPr sz="1200">
              <a:solidFill>
                <a:srgbClr val="F3F3F3"/>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sz="12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1" type="body"/>
          </p:nvPr>
        </p:nvSpPr>
        <p:spPr>
          <a:xfrm>
            <a:off x="200" y="4376150"/>
            <a:ext cx="9144000" cy="76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
        <p:nvSpPr>
          <p:cNvPr id="107" name="Google Shape;107;p18"/>
          <p:cNvSpPr txBox="1"/>
          <p:nvPr/>
        </p:nvSpPr>
        <p:spPr>
          <a:xfrm>
            <a:off x="0" y="0"/>
            <a:ext cx="9144000" cy="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Open Sans"/>
                <a:ea typeface="Open Sans"/>
                <a:cs typeface="Open Sans"/>
                <a:sym typeface="Open Sans"/>
              </a:rPr>
              <a:t>   2. Document Summarization using Skip Thought vectors   </a:t>
            </a:r>
            <a:endParaRPr b="1" sz="2400">
              <a:latin typeface="Open Sans"/>
              <a:ea typeface="Open Sans"/>
              <a:cs typeface="Open Sans"/>
              <a:sym typeface="Open Sans"/>
            </a:endParaRPr>
          </a:p>
          <a:p>
            <a:pPr indent="0" lvl="0" marL="0" rtl="0" algn="l">
              <a:spcBef>
                <a:spcPts val="0"/>
              </a:spcBef>
              <a:spcAft>
                <a:spcPts val="0"/>
              </a:spcAft>
              <a:buNone/>
            </a:pPr>
            <a:r>
              <a:rPr b="1" lang="en" sz="2400">
                <a:latin typeface="Open Sans"/>
                <a:ea typeface="Open Sans"/>
                <a:cs typeface="Open Sans"/>
                <a:sym typeface="Open Sans"/>
              </a:rPr>
              <a:t>        and content based clustering</a:t>
            </a:r>
            <a:endParaRPr b="1" sz="2400">
              <a:latin typeface="Open Sans"/>
              <a:ea typeface="Open Sans"/>
              <a:cs typeface="Open Sans"/>
              <a:sym typeface="Open Sans"/>
            </a:endParaRPr>
          </a:p>
        </p:txBody>
      </p:sp>
      <p:sp>
        <p:nvSpPr>
          <p:cNvPr id="108" name="Google Shape;108;p18"/>
          <p:cNvSpPr txBox="1"/>
          <p:nvPr/>
        </p:nvSpPr>
        <p:spPr>
          <a:xfrm>
            <a:off x="292100" y="1320950"/>
            <a:ext cx="8432700" cy="119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The model attempts to segregate sentences based on their content as well as based on the desired length of summary. This segregation leads to formation of sentence clusters. One summary per cluster is obtained. When these individual summaries are combined, they form the document summary.</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The mode is as follows</a:t>
            </a:r>
            <a:endParaRPr>
              <a:latin typeface="Roboto"/>
              <a:ea typeface="Roboto"/>
              <a:cs typeface="Roboto"/>
              <a:sym typeface="Roboto"/>
            </a:endParaRPr>
          </a:p>
        </p:txBody>
      </p:sp>
      <p:pic>
        <p:nvPicPr>
          <p:cNvPr id="109" name="Google Shape;109;p18"/>
          <p:cNvPicPr preferRelativeResize="0"/>
          <p:nvPr/>
        </p:nvPicPr>
        <p:blipFill rotWithShape="1">
          <a:blip r:embed="rId3">
            <a:alphaModFix/>
          </a:blip>
          <a:srcRect b="13547" l="0" r="0" t="0"/>
          <a:stretch/>
        </p:blipFill>
        <p:spPr>
          <a:xfrm>
            <a:off x="1435100" y="2514650"/>
            <a:ext cx="6449452" cy="1807026"/>
          </a:xfrm>
          <a:prstGeom prst="rect">
            <a:avLst/>
          </a:prstGeom>
          <a:noFill/>
          <a:ln>
            <a:noFill/>
          </a:ln>
        </p:spPr>
      </p:pic>
      <p:sp>
        <p:nvSpPr>
          <p:cNvPr id="110" name="Google Shape;110;p18"/>
          <p:cNvSpPr txBox="1"/>
          <p:nvPr/>
        </p:nvSpPr>
        <p:spPr>
          <a:xfrm>
            <a:off x="317500" y="965200"/>
            <a:ext cx="8445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2.1 </a:t>
            </a:r>
            <a:r>
              <a:rPr b="1" lang="en" sz="1800">
                <a:latin typeface="Roboto"/>
                <a:ea typeface="Roboto"/>
                <a:cs typeface="Roboto"/>
                <a:sym typeface="Roboto"/>
              </a:rPr>
              <a:t>Introduction</a:t>
            </a:r>
            <a:endParaRPr b="1" sz="1800">
              <a:latin typeface="Roboto"/>
              <a:ea typeface="Roboto"/>
              <a:cs typeface="Roboto"/>
              <a:sym typeface="Roboto"/>
            </a:endParaRPr>
          </a:p>
        </p:txBody>
      </p:sp>
      <p:sp>
        <p:nvSpPr>
          <p:cNvPr id="111" name="Google Shape;111;p18"/>
          <p:cNvSpPr txBox="1"/>
          <p:nvPr/>
        </p:nvSpPr>
        <p:spPr>
          <a:xfrm>
            <a:off x="3238500" y="2483850"/>
            <a:ext cx="30099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Figure 1.0 - Model Architecture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3">
            <a:alphaModFix/>
          </a:blip>
          <a:srcRect b="2085" l="0" r="0" t="0"/>
          <a:stretch/>
        </p:blipFill>
        <p:spPr>
          <a:xfrm>
            <a:off x="5686425" y="152400"/>
            <a:ext cx="3457575" cy="4178300"/>
          </a:xfrm>
          <a:prstGeom prst="rect">
            <a:avLst/>
          </a:prstGeom>
          <a:noFill/>
          <a:ln>
            <a:noFill/>
          </a:ln>
        </p:spPr>
      </p:pic>
      <p:sp>
        <p:nvSpPr>
          <p:cNvPr id="117" name="Google Shape;117;p19"/>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18" name="Google Shape;118;p19"/>
          <p:cNvPicPr preferRelativeResize="0"/>
          <p:nvPr/>
        </p:nvPicPr>
        <p:blipFill>
          <a:blip r:embed="rId4">
            <a:alphaModFix/>
          </a:blip>
          <a:stretch>
            <a:fillRect/>
          </a:stretch>
        </p:blipFill>
        <p:spPr>
          <a:xfrm>
            <a:off x="2219325" y="711200"/>
            <a:ext cx="3467100" cy="3619500"/>
          </a:xfrm>
          <a:prstGeom prst="rect">
            <a:avLst/>
          </a:prstGeom>
          <a:noFill/>
          <a:ln>
            <a:noFill/>
          </a:ln>
        </p:spPr>
      </p:pic>
      <p:sp>
        <p:nvSpPr>
          <p:cNvPr id="119" name="Google Shape;119;p19"/>
          <p:cNvSpPr txBox="1"/>
          <p:nvPr/>
        </p:nvSpPr>
        <p:spPr>
          <a:xfrm>
            <a:off x="279400" y="152400"/>
            <a:ext cx="54069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2.2 Algorithm</a:t>
            </a:r>
            <a:endParaRPr b="1" sz="1800">
              <a:latin typeface="Roboto"/>
              <a:ea typeface="Roboto"/>
              <a:cs typeface="Roboto"/>
              <a:sym typeface="Roboto"/>
            </a:endParaRPr>
          </a:p>
        </p:txBody>
      </p:sp>
      <p:sp>
        <p:nvSpPr>
          <p:cNvPr id="120" name="Google Shape;120;p19"/>
          <p:cNvSpPr txBox="1"/>
          <p:nvPr/>
        </p:nvSpPr>
        <p:spPr>
          <a:xfrm>
            <a:off x="355600" y="622300"/>
            <a:ext cx="20322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Algorithm for the model in the figure 1.0</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nvSpPr>
        <p:spPr>
          <a:xfrm>
            <a:off x="419100" y="616950"/>
            <a:ext cx="8280300" cy="3746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The Algorithm operates as follows.</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Obtain embeddings for every sentence.</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Reduce dimensionality of embeddings using T-SNE.</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Cluster the embeddings using K-Means.</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Obtain one summary for each cluster separately.</a:t>
            </a:r>
            <a:endParaRPr>
              <a:latin typeface="Open Sans"/>
              <a:ea typeface="Open Sans"/>
              <a:cs typeface="Open Sans"/>
              <a:sym typeface="Open Sans"/>
            </a:endParaRPr>
          </a:p>
          <a:p>
            <a:pPr indent="0" lvl="0" marL="0" rtl="0" algn="just">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i="1" lang="en">
                <a:latin typeface="Open Sans"/>
                <a:ea typeface="Open Sans"/>
                <a:cs typeface="Open Sans"/>
                <a:sym typeface="Open Sans"/>
              </a:rPr>
              <a:t>A. </a:t>
            </a:r>
            <a:r>
              <a:rPr b="1" i="1" lang="en">
                <a:latin typeface="Open Sans"/>
                <a:ea typeface="Open Sans"/>
                <a:cs typeface="Open Sans"/>
                <a:sym typeface="Open Sans"/>
              </a:rPr>
              <a:t>Obtain Embeddings for every Sentence</a:t>
            </a:r>
            <a:endParaRPr b="1" i="1">
              <a:latin typeface="Open Sans"/>
              <a:ea typeface="Open Sans"/>
              <a:cs typeface="Open Sans"/>
              <a:sym typeface="Open Sans"/>
            </a:endParaRPr>
          </a:p>
          <a:p>
            <a:pPr indent="0" lvl="0" marL="457200" rtl="0" algn="l">
              <a:spcBef>
                <a:spcPts val="0"/>
              </a:spcBef>
              <a:spcAft>
                <a:spcPts val="0"/>
              </a:spcAft>
              <a:buNone/>
            </a:pPr>
            <a:r>
              <a:t/>
            </a:r>
            <a:endParaRPr i="1">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Skip-Thought encoder to obtain fixed length sentence embeddings, for sentences of varying length. This can step is necessary to obtain meaningful representation of a sentence in form of a vector i.e an embedding in a higher dimension, such that the sentences with similar meaning are mapped close to each other and vice versa. Also this space is such that a dot product between two sentences can be used to obtain a measure of their similarity or dissimilarity. The length of these vectors is 4800. Using Skipthought sentence embeddings can solve the misunderstanding of sentences due to UNKs, because of its vocabulary expansion capability to handle previously unknown words.</a:t>
            </a:r>
            <a:endParaRPr>
              <a:latin typeface="Open Sans"/>
              <a:ea typeface="Open Sans"/>
              <a:cs typeface="Open Sans"/>
              <a:sym typeface="Open Sans"/>
            </a:endParaRPr>
          </a:p>
        </p:txBody>
      </p:sp>
      <p:sp>
        <p:nvSpPr>
          <p:cNvPr id="126" name="Google Shape;126;p20"/>
          <p:cNvSpPr txBox="1"/>
          <p:nvPr/>
        </p:nvSpPr>
        <p:spPr>
          <a:xfrm>
            <a:off x="419300" y="254000"/>
            <a:ext cx="82803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2.3 Algorithm Explanation</a:t>
            </a:r>
            <a:endParaRPr b="1" sz="1800">
              <a:latin typeface="Roboto"/>
              <a:ea typeface="Roboto"/>
              <a:cs typeface="Roboto"/>
              <a:sym typeface="Roboto"/>
            </a:endParaRPr>
          </a:p>
        </p:txBody>
      </p:sp>
      <p:sp>
        <p:nvSpPr>
          <p:cNvPr id="127" name="Google Shape;127;p20"/>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nvSpPr>
        <p:spPr>
          <a:xfrm>
            <a:off x="152400" y="-215900"/>
            <a:ext cx="8496300" cy="3390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i="1" lang="en">
                <a:latin typeface="Open Sans"/>
                <a:ea typeface="Open Sans"/>
                <a:cs typeface="Open Sans"/>
                <a:sym typeface="Open Sans"/>
              </a:rPr>
              <a:t>B. </a:t>
            </a:r>
            <a:r>
              <a:rPr b="1" i="1" lang="en">
                <a:latin typeface="Open Sans"/>
                <a:ea typeface="Open Sans"/>
                <a:cs typeface="Open Sans"/>
                <a:sym typeface="Open Sans"/>
              </a:rPr>
              <a:t>Reduce Dimensionality of Embeddings using T-SNE</a:t>
            </a:r>
            <a:endParaRPr b="1" i="1">
              <a:latin typeface="Open Sans"/>
              <a:ea typeface="Open Sans"/>
              <a:cs typeface="Open Sans"/>
              <a:sym typeface="Open Sans"/>
            </a:endParaRPr>
          </a:p>
          <a:p>
            <a:pPr indent="0" lvl="0" marL="457200" rtl="0" algn="just">
              <a:spcBef>
                <a:spcPts val="0"/>
              </a:spcBef>
              <a:spcAft>
                <a:spcPts val="0"/>
              </a:spcAft>
              <a:buNone/>
            </a:pPr>
            <a:r>
              <a:t/>
            </a:r>
            <a:endParaRPr i="1">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T-SNE (t-Distributed Stochastic Neighbour Embedding)[9] is widely known algorithm for dimensionality reduction. The T-SNE algorithm is designed to project a set of points in higher dimension to a lower dimension, yet trying to minimize the loss in pairwise distances between all set of input points.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Where  is the probability density under a Gaussian centered at .</a:t>
            </a:r>
            <a:endParaRPr>
              <a:latin typeface="Open Sans"/>
              <a:ea typeface="Open Sans"/>
              <a:cs typeface="Open Sans"/>
              <a:sym typeface="Open Sans"/>
            </a:endParaRPr>
          </a:p>
          <a:p>
            <a:pPr indent="0" lvl="0" marL="0" rtl="0" algn="just">
              <a:spcBef>
                <a:spcPts val="0"/>
              </a:spcBef>
              <a:spcAft>
                <a:spcPts val="0"/>
              </a:spcAft>
              <a:buNone/>
            </a:pPr>
            <a:r>
              <a:rPr lang="en">
                <a:latin typeface="Open Sans"/>
                <a:ea typeface="Open Sans"/>
                <a:cs typeface="Open Sans"/>
                <a:sym typeface="Open Sans"/>
              </a:rPr>
              <a:t>Since the sentence embeddings each are of length 4800. Effectively projecting them to lower dimension without loss of information is necessary and would lead to better performance. This would result in much better result from K-Means Clustering. Hence T-SNE was chosen over other algorithms like SVD or PCA.</a:t>
            </a:r>
            <a:endParaRPr>
              <a:latin typeface="Open Sans"/>
              <a:ea typeface="Open Sans"/>
              <a:cs typeface="Open Sans"/>
              <a:sym typeface="Open Sans"/>
            </a:endParaRPr>
          </a:p>
        </p:txBody>
      </p:sp>
      <p:sp>
        <p:nvSpPr>
          <p:cNvPr id="133" name="Google Shape;133;p21"/>
          <p:cNvSpPr txBox="1"/>
          <p:nvPr>
            <p:ph idx="1" type="body"/>
          </p:nvPr>
        </p:nvSpPr>
        <p:spPr>
          <a:xfrm>
            <a:off x="200" y="4419600"/>
            <a:ext cx="9144000" cy="72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Document Summarization using Neural Networks</a:t>
            </a:r>
            <a:endParaRPr/>
          </a:p>
        </p:txBody>
      </p:sp>
      <p:pic>
        <p:nvPicPr>
          <p:cNvPr id="134" name="Google Shape;134;p21"/>
          <p:cNvPicPr preferRelativeResize="0"/>
          <p:nvPr/>
        </p:nvPicPr>
        <p:blipFill>
          <a:blip r:embed="rId3">
            <a:alphaModFix/>
          </a:blip>
          <a:stretch>
            <a:fillRect/>
          </a:stretch>
        </p:blipFill>
        <p:spPr>
          <a:xfrm>
            <a:off x="152400" y="152400"/>
            <a:ext cx="0" cy="0"/>
          </a:xfrm>
          <a:prstGeom prst="rect">
            <a:avLst/>
          </a:prstGeom>
          <a:noFill/>
          <a:ln>
            <a:noFill/>
          </a:ln>
        </p:spPr>
      </p:pic>
      <p:pic>
        <p:nvPicPr>
          <p:cNvPr id="135" name="Google Shape;135;p21"/>
          <p:cNvPicPr preferRelativeResize="0"/>
          <p:nvPr/>
        </p:nvPicPr>
        <p:blipFill>
          <a:blip r:embed="rId4">
            <a:alphaModFix/>
          </a:blip>
          <a:stretch>
            <a:fillRect/>
          </a:stretch>
        </p:blipFill>
        <p:spPr>
          <a:xfrm>
            <a:off x="152400" y="152400"/>
            <a:ext cx="0" cy="0"/>
          </a:xfrm>
          <a:prstGeom prst="rect">
            <a:avLst/>
          </a:prstGeom>
          <a:noFill/>
          <a:ln>
            <a:noFill/>
          </a:ln>
        </p:spPr>
      </p:pic>
      <p:pic>
        <p:nvPicPr>
          <p:cNvPr id="136" name="Google Shape;136;p21"/>
          <p:cNvPicPr preferRelativeResize="0"/>
          <p:nvPr/>
        </p:nvPicPr>
        <p:blipFill>
          <a:blip r:embed="rId5">
            <a:alphaModFix/>
          </a:blip>
          <a:stretch>
            <a:fillRect/>
          </a:stretch>
        </p:blipFill>
        <p:spPr>
          <a:xfrm>
            <a:off x="5612325" y="1333500"/>
            <a:ext cx="2287075" cy="584200"/>
          </a:xfrm>
          <a:prstGeom prst="rect">
            <a:avLst/>
          </a:prstGeom>
          <a:noFill/>
          <a:ln>
            <a:noFill/>
          </a:ln>
        </p:spPr>
      </p:pic>
      <p:sp>
        <p:nvSpPr>
          <p:cNvPr id="137" name="Google Shape;137;p21"/>
          <p:cNvSpPr txBox="1"/>
          <p:nvPr/>
        </p:nvSpPr>
        <p:spPr>
          <a:xfrm>
            <a:off x="152400" y="2768600"/>
            <a:ext cx="8496300" cy="149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In this step the algorithm uses TSNE to project the high dimensional sentence embeddings to a lower dimension while trying to maintain pairwise distances between the sentence embeddings. This allows for better performance due to lesser but equivalent information being used.</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Since embeddings are basically points in higher dimension, the topography of the higher dimension, if can be represented in a lower dimension, we can say the pairwise distances between points are preserved.</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