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Investment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Amount  (in Millions)</c:v>
                </c:pt>
              </c:strCache>
            </c:strRef>
          </c:tx>
          <c:spPr>
            <a:solidFill>
              <a:srgbClr val="0070C0">
                <a:alpha val="50000"/>
              </a:srgbClr>
            </a:solidFill>
            <a:ln w="12700">
              <a:solidFill>
                <a:srgbClr val="002060"/>
              </a:solidFill>
            </a:ln>
            <a:effectLst/>
          </c:spPr>
          <c:invertIfNegative val="0"/>
          <c:dLbls>
            <c:dLbl>
              <c:idx val="2"/>
              <c:numFmt formatCode="[$$-409]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36000" bIns="180000" anchor="ctr" anchorCtr="0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5F2-4B6F-9E2E-00887C3BEC35}"/>
                </c:ext>
              </c:extLst>
            </c:dLbl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Venture</c:v>
                </c:pt>
                <c:pt idx="1">
                  <c:v>Angel</c:v>
                </c:pt>
                <c:pt idx="2">
                  <c:v>Seed</c:v>
                </c:pt>
                <c:pt idx="3">
                  <c:v>Private Equity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11.72</c:v>
                </c:pt>
                <c:pt idx="1">
                  <c:v>0.97</c:v>
                </c:pt>
                <c:pt idx="2">
                  <c:v>0.75</c:v>
                </c:pt>
                <c:pt idx="3">
                  <c:v>73.94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4-4D14-AAA7-CC2DBDFB03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62619935"/>
        <c:axId val="662619519"/>
      </c:barChart>
      <c:catAx>
        <c:axId val="662619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Investment Type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19519"/>
        <c:crosses val="autoZero"/>
        <c:auto val="1"/>
        <c:lblAlgn val="ctr"/>
        <c:lblOffset val="100"/>
        <c:noMultiLvlLbl val="0"/>
      </c:catAx>
      <c:valAx>
        <c:axId val="66261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Amount</a:t>
                </a:r>
                <a:r>
                  <a:rPr lang="en-IN" baseline="0" dirty="0" smtClean="0"/>
                  <a:t> (in Millions)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[$$-409]#,##0.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0" spcFirstLastPara="1" vertOverflow="ellipsis" wrap="square" anchor="t" anchorCtr="1"/>
          <a:lstStyle/>
          <a:p>
            <a:pPr>
              <a:defRPr lang="en-IN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619935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rgbClr val="FFFFFF">
        <a:alpha val="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Investment </a:t>
            </a:r>
            <a:r>
              <a:rPr lang="en-US" dirty="0" smtClean="0"/>
              <a:t>             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Investment (in Billions)</c:v>
                </c:pt>
              </c:strCache>
            </c:strRef>
          </c:tx>
          <c:spPr>
            <a:solidFill>
              <a:schemeClr val="bg1">
                <a:lumMod val="65000"/>
                <a:alpha val="88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flat"/>
          </c:spPr>
          <c:invertIfNegative val="0"/>
          <c:dPt>
            <c:idx val="0"/>
            <c:invertIfNegative val="0"/>
            <c:bubble3D val="0"/>
            <c:spPr>
              <a:solidFill>
                <a:srgbClr val="FFC000">
                  <a:alpha val="88000"/>
                </a:srgb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/>
            </c:spPr>
            <c:extLst>
              <c:ext xmlns:c16="http://schemas.microsoft.com/office/drawing/2014/chart" uri="{C3380CC4-5D6E-409C-BE32-E72D297353CC}">
                <c16:uniqueId val="{00000005-1873-4613-9C79-8CA7AAC9653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88000"/>
                </a:srgb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/>
            </c:spPr>
            <c:extLst>
              <c:ext xmlns:c16="http://schemas.microsoft.com/office/drawing/2014/chart" uri="{C3380CC4-5D6E-409C-BE32-E72D297353CC}">
                <c16:uniqueId val="{00000007-1873-4613-9C79-8CA7AAC9653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88000"/>
                </a:srgb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flat"/>
            </c:spPr>
            <c:extLst>
              <c:ext xmlns:c16="http://schemas.microsoft.com/office/drawing/2014/chart" uri="{C3380CC4-5D6E-409C-BE32-E72D297353CC}">
                <c16:uniqueId val="{00000011-1873-4613-9C79-8CA7AAC96539}"/>
              </c:ext>
            </c:extLst>
          </c:dPt>
          <c:dLbls>
            <c:dLbl>
              <c:idx val="0"/>
              <c:layout>
                <c:manualLayout>
                  <c:x val="-2.811347306098388E-3"/>
                  <c:y val="0.146190027555624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873-4613-9C79-8CA7AAC96539}"/>
                </c:ext>
              </c:extLst>
            </c:dLbl>
            <c:spPr>
              <a:noFill/>
              <a:ln>
                <a:noFill/>
                <a:round/>
              </a:ln>
              <a:effectLst>
                <a:outerShdw sx="1000" sy="1000" algn="tl" rotWithShape="0">
                  <a:prstClr val="black"/>
                </a:outerShdw>
              </a:effectLst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USA</c:v>
                </c:pt>
                <c:pt idx="1">
                  <c:v>CHN</c:v>
                </c:pt>
                <c:pt idx="2">
                  <c:v>GBR</c:v>
                </c:pt>
                <c:pt idx="3">
                  <c:v>IND</c:v>
                </c:pt>
                <c:pt idx="4">
                  <c:v>CAN</c:v>
                </c:pt>
                <c:pt idx="5">
                  <c:v>FRA</c:v>
                </c:pt>
                <c:pt idx="6">
                  <c:v>ISR</c:v>
                </c:pt>
                <c:pt idx="7">
                  <c:v>DEU</c:v>
                </c:pt>
                <c:pt idx="8">
                  <c:v>JPN</c:v>
                </c:pt>
              </c:strCache>
            </c:strRef>
          </c:cat>
          <c:val>
            <c:numRef>
              <c:f>Sheet1!$B$2:$B$10</c:f>
              <c:numCache>
                <c:formatCode>_-[$$-409]* #,##0.00_ ;_-[$$-409]* \-#,##0.00\ ;_-[$$-409]* "-"??_ ;_-@_ </c:formatCode>
                <c:ptCount val="9"/>
                <c:pt idx="0">
                  <c:v>4200.6803</c:v>
                </c:pt>
                <c:pt idx="1">
                  <c:v>393.38920000000002</c:v>
                </c:pt>
                <c:pt idx="2">
                  <c:v>200.72810000000001</c:v>
                </c:pt>
                <c:pt idx="3">
                  <c:v>142.61510000000001</c:v>
                </c:pt>
                <c:pt idx="4">
                  <c:v>94.822199999999995</c:v>
                </c:pt>
                <c:pt idx="5">
                  <c:v>72.268500000000003</c:v>
                </c:pt>
                <c:pt idx="6">
                  <c:v>68.543499999999995</c:v>
                </c:pt>
                <c:pt idx="7">
                  <c:v>63.069200000000002</c:v>
                </c:pt>
                <c:pt idx="8">
                  <c:v>31.676500000000001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3-4613-9C79-8CA7AAC965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1"/>
        <c:gapDepth val="26"/>
        <c:shape val="box"/>
        <c:axId val="560227743"/>
        <c:axId val="560228575"/>
        <c:axId val="0"/>
      </c:bar3DChart>
      <c:catAx>
        <c:axId val="56022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>
                    <a:solidFill>
                      <a:schemeClr val="bg1">
                        <a:lumMod val="95000"/>
                      </a:schemeClr>
                    </a:solidFill>
                  </a:rPr>
                  <a:t>Country</a:t>
                </a:r>
              </a:p>
            </c:rich>
          </c:tx>
          <c:layout>
            <c:manualLayout>
              <c:xMode val="edge"/>
              <c:yMode val="edge"/>
              <c:x val="0.44547081987520715"/>
              <c:y val="0.928599099306504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52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228575"/>
        <c:crossesAt val="0"/>
        <c:auto val="1"/>
        <c:lblAlgn val="ctr"/>
        <c:lblOffset val="100"/>
        <c:noMultiLvlLbl val="0"/>
      </c:catAx>
      <c:valAx>
        <c:axId val="560228575"/>
        <c:scaling>
          <c:orientation val="minMax"/>
        </c:scaling>
        <c:delete val="1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minorGridlines>
          <c:spPr>
            <a:ln w="9525">
              <a:solidFill>
                <a:schemeClr val="lt1">
                  <a:lumMod val="40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Amount</a:t>
                </a:r>
                <a:r>
                  <a:rPr lang="en-IN" sz="1200" b="1" baseline="0" dirty="0" smtClean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IN" sz="1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I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(in </a:t>
                </a:r>
                <a:r>
                  <a:rPr lang="en-IN" sz="12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Billions</a:t>
                </a:r>
                <a:r>
                  <a:rPr lang="en-I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2.5647013873224173E-2"/>
              <c:y val="0.356704109967485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[$$-409]#,##0.00" sourceLinked="0"/>
        <c:majorTickMark val="out"/>
        <c:minorTickMark val="none"/>
        <c:tickLblPos val="nextTo"/>
        <c:crossAx val="56022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   MANUJ BANDHU SHARMA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951178"/>
            <a:ext cx="11168742" cy="43442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The </a:t>
            </a:r>
            <a:r>
              <a:rPr lang="en-US" sz="2000" dirty="0"/>
              <a:t>type of fund to invest in , is “</a:t>
            </a:r>
            <a:r>
              <a:rPr lang="en-US" sz="2000" b="1" dirty="0"/>
              <a:t>Ventures</a:t>
            </a:r>
            <a:r>
              <a:rPr lang="en-US" sz="2000" dirty="0"/>
              <a:t>” </a:t>
            </a: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+mj-lt"/>
              </a:rPr>
              <a:t> Meets </a:t>
            </a:r>
            <a:r>
              <a:rPr lang="en-US" sz="1400" dirty="0">
                <a:latin typeface="+mj-lt"/>
              </a:rPr>
              <a:t>Spark Funds’ range criteria </a:t>
            </a:r>
            <a:endParaRPr lang="en-US" sz="1400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Has the highest total investment among the for chosen types. </a:t>
            </a:r>
            <a:endParaRPr lang="en-US" sz="1400" dirty="0" smtClean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Best type among the four investment types preferred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2000" dirty="0" smtClean="0"/>
              <a:t> The </a:t>
            </a:r>
            <a:r>
              <a:rPr lang="en-US" sz="2000" dirty="0"/>
              <a:t>Venture investment in the “</a:t>
            </a:r>
            <a:r>
              <a:rPr lang="en-US" sz="2000" b="1" dirty="0"/>
              <a:t>Others</a:t>
            </a:r>
            <a:r>
              <a:rPr lang="en-US" sz="2000" dirty="0"/>
              <a:t>” sector is the highest among all the top 3 countries. </a:t>
            </a:r>
            <a:endParaRPr lang="en-US" sz="2000" dirty="0" smtClean="0"/>
          </a:p>
          <a:p>
            <a:r>
              <a:rPr lang="en-US" sz="2000" dirty="0" smtClean="0"/>
              <a:t> It </a:t>
            </a:r>
            <a:r>
              <a:rPr lang="en-US" sz="2000" dirty="0"/>
              <a:t>is followed by “</a:t>
            </a:r>
            <a:r>
              <a:rPr lang="en-US" sz="2000" b="1" dirty="0"/>
              <a:t>Social, Finance, Analytics, Advertising</a:t>
            </a:r>
            <a:r>
              <a:rPr lang="en-US" sz="2000" dirty="0"/>
              <a:t>” sector, which </a:t>
            </a:r>
            <a:r>
              <a:rPr lang="en-US" sz="2000" dirty="0" smtClean="0"/>
              <a:t>is second </a:t>
            </a:r>
            <a:r>
              <a:rPr lang="en-US" sz="2000" dirty="0"/>
              <a:t>in all the top 3 </a:t>
            </a:r>
            <a:r>
              <a:rPr lang="en-US" sz="2000" dirty="0" smtClean="0"/>
              <a:t>                                             countries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 “</a:t>
            </a:r>
            <a:r>
              <a:rPr lang="en-US" sz="2000" b="1" dirty="0" err="1"/>
              <a:t>Cleantech</a:t>
            </a:r>
            <a:r>
              <a:rPr lang="en-US" sz="2000" b="1" dirty="0"/>
              <a:t> / Semiconductors</a:t>
            </a:r>
            <a:r>
              <a:rPr lang="en-US" sz="2000" dirty="0"/>
              <a:t>” sector is another third place winner among these sectors in USA and GBR, whereas “</a:t>
            </a:r>
            <a:r>
              <a:rPr lang="en-US" sz="2000" b="1" dirty="0"/>
              <a:t>News, Search and Messaging</a:t>
            </a:r>
            <a:r>
              <a:rPr lang="en-US" sz="2000" dirty="0"/>
              <a:t>” sector wins the third place in IND. </a:t>
            </a:r>
            <a:endParaRPr lang="en-US" sz="2000" dirty="0" smtClean="0"/>
          </a:p>
          <a:p>
            <a:r>
              <a:rPr lang="en-US" sz="2000" dirty="0" smtClean="0"/>
              <a:t> Hence</a:t>
            </a:r>
            <a:r>
              <a:rPr lang="en-US" sz="2000" dirty="0"/>
              <a:t>, we can recommend a Venture investment in these sectors. </a:t>
            </a:r>
            <a:r>
              <a:rPr lang="en-US" sz="2000" b="1" dirty="0"/>
              <a:t>USA</a:t>
            </a:r>
            <a:r>
              <a:rPr lang="en-US" sz="2000" dirty="0"/>
              <a:t> wins when it comes to amount of investment and number of investments by far. Investing in USA seems to be a good starter. </a:t>
            </a:r>
            <a:endParaRPr lang="en-US" sz="2000" dirty="0" smtClean="0"/>
          </a:p>
          <a:p>
            <a:r>
              <a:rPr lang="en-US" sz="2000" dirty="0" smtClean="0"/>
              <a:t> However</a:t>
            </a:r>
            <a:r>
              <a:rPr lang="en-US" sz="2000" dirty="0"/>
              <a:t>, GBR and IND have almost the same opportunity. Considering India’s growth in the last few years, IND also seems to be a great country to invest in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575912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b="1" dirty="0" smtClean="0"/>
              <a:t>Conclusions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44" y="1801480"/>
            <a:ext cx="11022473" cy="460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Objective :</a:t>
            </a:r>
          </a:p>
          <a:p>
            <a:pPr marL="0" indent="0">
              <a:buNone/>
            </a:pPr>
            <a:r>
              <a:rPr lang="en-US" sz="1400" dirty="0" smtClean="0"/>
              <a:t>To identify the best sectors, countries, and a suitable investment type for making investments.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600" b="1" dirty="0" smtClean="0"/>
              <a:t>Strategy :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To invest where most of the investors are investing.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600" b="1" dirty="0" smtClean="0"/>
              <a:t>Goals </a:t>
            </a:r>
            <a:r>
              <a:rPr lang="en-US" sz="1600" b="1" dirty="0"/>
              <a:t>of Data </a:t>
            </a:r>
            <a:r>
              <a:rPr lang="en-US" sz="1600" b="1" dirty="0" smtClean="0"/>
              <a:t>Analysis :</a:t>
            </a:r>
            <a:endParaRPr lang="en-US" sz="1600" b="1" dirty="0"/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b="1" i="1" dirty="0"/>
              <a:t>Investment type </a:t>
            </a:r>
            <a:r>
              <a:rPr lang="en-US" sz="1400" b="1" i="1" dirty="0" smtClean="0"/>
              <a:t>analysis </a:t>
            </a:r>
            <a:r>
              <a:rPr lang="en-US" sz="1400" dirty="0" smtClean="0"/>
              <a:t>: </a:t>
            </a:r>
            <a:r>
              <a:rPr lang="en-US" sz="1400" dirty="0"/>
              <a:t>Understanding investments in different categories to help Spark Funds decide on the best suited investment for the strategy.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b="1" i="1" dirty="0"/>
              <a:t>Country </a:t>
            </a:r>
            <a:r>
              <a:rPr lang="en-US" sz="1400" b="1" i="1" dirty="0" smtClean="0"/>
              <a:t>analysis </a:t>
            </a:r>
            <a:r>
              <a:rPr lang="en-US" sz="1400" dirty="0" smtClean="0"/>
              <a:t>: </a:t>
            </a:r>
            <a:r>
              <a:rPr lang="en-US" sz="1400" dirty="0"/>
              <a:t>Understanding which countries have had the most investments in the past.</a:t>
            </a:r>
          </a:p>
          <a:p>
            <a:pPr marL="0" indent="0">
              <a:buNone/>
            </a:pPr>
            <a:r>
              <a:rPr lang="en-US" sz="1400" dirty="0"/>
              <a:t>• </a:t>
            </a:r>
            <a:r>
              <a:rPr lang="en-US" sz="1400" b="1" i="1" dirty="0"/>
              <a:t>Sector </a:t>
            </a:r>
            <a:r>
              <a:rPr lang="en-US" sz="1400" b="1" i="1" dirty="0" smtClean="0"/>
              <a:t>analysis </a:t>
            </a:r>
            <a:r>
              <a:rPr lang="en-US" sz="1400" dirty="0" smtClean="0"/>
              <a:t>: </a:t>
            </a:r>
            <a:r>
              <a:rPr lang="en-US" sz="1400" dirty="0"/>
              <a:t>Understanding the distribution of investments across the eight main sectors.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600" b="1" dirty="0" smtClean="0"/>
              <a:t>Investment Constraints :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• Invest between 5 to 15 million USD per round of investment.</a:t>
            </a:r>
          </a:p>
          <a:p>
            <a:pPr marL="0" indent="0">
              <a:buNone/>
            </a:pPr>
            <a:r>
              <a:rPr lang="en-US" sz="1400" dirty="0"/>
              <a:t>• Invest only in English-speaking countries because of the ease of communication with the companies.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US" b="1" dirty="0"/>
              <a:t>Abstract – Spark Funds Investment Decision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53728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 </a:t>
            </a:r>
            <a:r>
              <a:rPr lang="en-IN" b="1" dirty="0"/>
              <a:t>Problem Solving Methodology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5034" y="2262214"/>
            <a:ext cx="2220688" cy="13669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/>
              <a:t>Understand Data </a:t>
            </a:r>
            <a:endParaRPr lang="en-US" dirty="0" smtClean="0"/>
          </a:p>
          <a:p>
            <a:r>
              <a:rPr lang="en-US" sz="1200" dirty="0" smtClean="0"/>
              <a:t>•     Collect </a:t>
            </a:r>
            <a:r>
              <a:rPr lang="en-US" sz="1200" dirty="0"/>
              <a:t>relevant data </a:t>
            </a:r>
            <a:endParaRPr lang="en-US" sz="1200" dirty="0" smtClean="0"/>
          </a:p>
          <a:p>
            <a:r>
              <a:rPr lang="en-US" sz="1200" dirty="0"/>
              <a:t>•     Collecting useful </a:t>
            </a:r>
            <a:r>
              <a:rPr lang="en-US" sz="1200" dirty="0" smtClean="0"/>
              <a:t>data</a:t>
            </a:r>
          </a:p>
          <a:p>
            <a:r>
              <a:rPr lang="en-US" sz="1200" dirty="0" smtClean="0"/>
              <a:t>•     Describe </a:t>
            </a:r>
            <a:r>
              <a:rPr lang="en-US" sz="1200" dirty="0"/>
              <a:t>datasets </a:t>
            </a:r>
            <a:endParaRPr lang="en-US" sz="1200" dirty="0" smtClean="0"/>
          </a:p>
          <a:p>
            <a:r>
              <a:rPr lang="en-US" sz="1200" dirty="0" smtClean="0"/>
              <a:t>•     Check Data quality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6799306" y="2325188"/>
            <a:ext cx="2259876" cy="12403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/>
              <a:t>Data Preparation </a:t>
            </a:r>
          </a:p>
          <a:p>
            <a:r>
              <a:rPr lang="en-US" sz="1200" dirty="0" smtClean="0"/>
              <a:t>•     Select </a:t>
            </a:r>
            <a:r>
              <a:rPr lang="en-US" sz="1200" dirty="0"/>
              <a:t>relevant </a:t>
            </a:r>
            <a:r>
              <a:rPr lang="en-US" sz="1200" dirty="0" smtClean="0"/>
              <a:t>data</a:t>
            </a:r>
          </a:p>
          <a:p>
            <a:r>
              <a:rPr lang="en-US" sz="1200" dirty="0" smtClean="0"/>
              <a:t>•     Clean </a:t>
            </a:r>
            <a:r>
              <a:rPr lang="en-US" sz="1200" dirty="0"/>
              <a:t>data </a:t>
            </a:r>
            <a:endParaRPr lang="en-US" sz="1200" dirty="0" smtClean="0"/>
          </a:p>
          <a:p>
            <a:r>
              <a:rPr lang="en-US" sz="1200" dirty="0" smtClean="0"/>
              <a:t>•     Integrate </a:t>
            </a:r>
            <a:r>
              <a:rPr lang="en-US" sz="1200" dirty="0"/>
              <a:t>Data </a:t>
            </a:r>
            <a:endParaRPr lang="en-US" sz="1200" dirty="0" smtClean="0"/>
          </a:p>
          <a:p>
            <a:r>
              <a:rPr lang="en-US" sz="1200" dirty="0" smtClean="0"/>
              <a:t>•     Format </a:t>
            </a:r>
            <a:r>
              <a:rPr lang="en-US" sz="1200" dirty="0"/>
              <a:t>Data </a:t>
            </a:r>
            <a:endParaRPr lang="en-IN" sz="1200" dirty="0"/>
          </a:p>
        </p:txBody>
      </p:sp>
      <p:sp>
        <p:nvSpPr>
          <p:cNvPr id="8" name="Diamond 7"/>
          <p:cNvSpPr/>
          <p:nvPr/>
        </p:nvSpPr>
        <p:spPr>
          <a:xfrm>
            <a:off x="8931961" y="5269512"/>
            <a:ext cx="2368770" cy="986808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1669" y="3952063"/>
            <a:ext cx="2840684" cy="95531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b="1" dirty="0"/>
              <a:t>Data Modelling </a:t>
            </a:r>
            <a:r>
              <a:rPr lang="en-IN" b="1" dirty="0" smtClean="0"/>
              <a:t>&amp;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Plotting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Extracting meaningful insights</a:t>
            </a:r>
            <a:endParaRPr lang="en-IN" sz="1200" dirty="0"/>
          </a:p>
        </p:txBody>
      </p:sp>
      <p:sp>
        <p:nvSpPr>
          <p:cNvPr id="10" name="Oval 9"/>
          <p:cNvSpPr/>
          <p:nvPr/>
        </p:nvSpPr>
        <p:spPr>
          <a:xfrm>
            <a:off x="568724" y="2556028"/>
            <a:ext cx="2429692" cy="7781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Understanding</a:t>
            </a:r>
          </a:p>
        </p:txBody>
      </p:sp>
      <p:sp>
        <p:nvSpPr>
          <p:cNvPr id="11" name="Flowchart: Data 10"/>
          <p:cNvSpPr/>
          <p:nvPr/>
        </p:nvSpPr>
        <p:spPr>
          <a:xfrm>
            <a:off x="426401" y="3975667"/>
            <a:ext cx="2753530" cy="666284"/>
          </a:xfrm>
          <a:prstGeom prst="flowChartInputOutp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•     </a:t>
            </a:r>
            <a:r>
              <a:rPr lang="en-US" sz="1200" dirty="0"/>
              <a:t>Business Objective </a:t>
            </a:r>
            <a:endParaRPr lang="en-US" sz="1200" dirty="0" smtClean="0"/>
          </a:p>
          <a:p>
            <a:pPr algn="ctr"/>
            <a:r>
              <a:rPr lang="en-US" sz="1200" dirty="0" smtClean="0"/>
              <a:t>•     </a:t>
            </a:r>
            <a:r>
              <a:rPr lang="en-US" sz="1200" dirty="0"/>
              <a:t>Data Analysis Goals </a:t>
            </a:r>
            <a:endParaRPr lang="en-IN" sz="1200" dirty="0"/>
          </a:p>
        </p:txBody>
      </p:sp>
      <p:sp>
        <p:nvSpPr>
          <p:cNvPr id="12" name="Flowchart: Data 11"/>
          <p:cNvSpPr/>
          <p:nvPr/>
        </p:nvSpPr>
        <p:spPr>
          <a:xfrm>
            <a:off x="6767269" y="4184322"/>
            <a:ext cx="1410543" cy="487976"/>
          </a:xfrm>
          <a:prstGeom prst="flowChartInputOutpu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Datasets</a:t>
            </a:r>
          </a:p>
        </p:txBody>
      </p:sp>
      <p:sp>
        <p:nvSpPr>
          <p:cNvPr id="13" name="Oval 12"/>
          <p:cNvSpPr/>
          <p:nvPr/>
        </p:nvSpPr>
        <p:spPr>
          <a:xfrm>
            <a:off x="5588442" y="5155697"/>
            <a:ext cx="2580006" cy="12076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Results </a:t>
            </a:r>
            <a:endParaRPr lang="hi-IN" sz="2000" b="1" dirty="0" smtClean="0"/>
          </a:p>
          <a:p>
            <a:pPr algn="ctr"/>
            <a:r>
              <a:rPr lang="en-US" sz="1200" dirty="0" smtClean="0"/>
              <a:t>• Analyzed </a:t>
            </a:r>
            <a:r>
              <a:rPr lang="en-US" sz="1200" dirty="0"/>
              <a:t>Reports </a:t>
            </a:r>
            <a:endParaRPr lang="hi-IN" sz="1200" dirty="0" smtClean="0"/>
          </a:p>
          <a:p>
            <a:pPr algn="ctr"/>
            <a:r>
              <a:rPr lang="en-US" sz="1200" dirty="0" smtClean="0"/>
              <a:t>• </a:t>
            </a:r>
            <a:r>
              <a:rPr lang="en-US" sz="1200" dirty="0"/>
              <a:t>Presentation </a:t>
            </a:r>
            <a:endParaRPr lang="hi-IN" sz="1200" dirty="0" smtClean="0"/>
          </a:p>
          <a:p>
            <a:pPr algn="ctr"/>
            <a:r>
              <a:rPr lang="en-US" sz="1200" dirty="0" smtClean="0"/>
              <a:t>• </a:t>
            </a:r>
            <a:r>
              <a:rPr lang="en-US" sz="1200" dirty="0"/>
              <a:t>Decision Making</a:t>
            </a:r>
            <a:endParaRPr lang="en-IN" sz="1200" b="1" dirty="0"/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998416" y="2945087"/>
            <a:ext cx="766618" cy="5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 flipV="1">
            <a:off x="5985722" y="2945355"/>
            <a:ext cx="813584" cy="3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9" idx="0"/>
          </p:cNvCxnSpPr>
          <p:nvPr/>
        </p:nvCxnSpPr>
        <p:spPr>
          <a:xfrm>
            <a:off x="9059182" y="2945355"/>
            <a:ext cx="1052829" cy="100670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8" idx="0"/>
          </p:cNvCxnSpPr>
          <p:nvPr/>
        </p:nvCxnSpPr>
        <p:spPr>
          <a:xfrm>
            <a:off x="10112011" y="4907377"/>
            <a:ext cx="4335" cy="3621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2"/>
            <a:endCxn id="12" idx="2"/>
          </p:cNvCxnSpPr>
          <p:nvPr/>
        </p:nvCxnSpPr>
        <p:spPr>
          <a:xfrm rot="16200000" flipH="1">
            <a:off x="5492260" y="3012247"/>
            <a:ext cx="799180" cy="2032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1"/>
            <a:endCxn id="12" idx="5"/>
          </p:cNvCxnSpPr>
          <p:nvPr/>
        </p:nvCxnSpPr>
        <p:spPr>
          <a:xfrm flipH="1" flipV="1">
            <a:off x="8036758" y="4428310"/>
            <a:ext cx="654911" cy="1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2" idx="0"/>
          </p:cNvCxnSpPr>
          <p:nvPr/>
        </p:nvCxnSpPr>
        <p:spPr>
          <a:xfrm>
            <a:off x="7607586" y="3524577"/>
            <a:ext cx="6009" cy="659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1" idx="1"/>
          </p:cNvCxnSpPr>
          <p:nvPr/>
        </p:nvCxnSpPr>
        <p:spPr>
          <a:xfrm>
            <a:off x="1803166" y="3334146"/>
            <a:ext cx="0" cy="641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1"/>
            <a:endCxn id="13" idx="6"/>
          </p:cNvCxnSpPr>
          <p:nvPr/>
        </p:nvCxnSpPr>
        <p:spPr>
          <a:xfrm flipH="1" flipV="1">
            <a:off x="8168448" y="5759529"/>
            <a:ext cx="763513" cy="3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8" idx="3"/>
            <a:endCxn id="9" idx="3"/>
          </p:cNvCxnSpPr>
          <p:nvPr/>
        </p:nvCxnSpPr>
        <p:spPr>
          <a:xfrm flipV="1">
            <a:off x="11300731" y="4429720"/>
            <a:ext cx="231622" cy="1333196"/>
          </a:xfrm>
          <a:prstGeom prst="bentConnector3">
            <a:avLst>
              <a:gd name="adj1" fmla="val 22815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327645" y="5569767"/>
            <a:ext cx="66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FALSE</a:t>
            </a:r>
            <a:endParaRPr lang="en-IN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79218" y="5561407"/>
            <a:ext cx="66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TRUE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US" b="1" dirty="0"/>
              <a:t>Investment Type </a:t>
            </a:r>
            <a:r>
              <a:rPr lang="en-US" b="1" dirty="0" smtClean="0"/>
              <a:t>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43" y="2165662"/>
            <a:ext cx="11168742" cy="4344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Investment was </a:t>
            </a:r>
            <a:r>
              <a:rPr lang="en-US" sz="1600" dirty="0"/>
              <a:t>limited to four types as per Spark </a:t>
            </a:r>
            <a:r>
              <a:rPr lang="en-US" sz="1600" dirty="0" smtClean="0"/>
              <a:t>Funds’ preference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Venture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Angel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Seed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 smtClean="0"/>
              <a:t>Private Equity</a:t>
            </a:r>
          </a:p>
          <a:p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highest average investments are made in “Private Equity</a:t>
            </a:r>
            <a:r>
              <a:rPr lang="en-US" sz="1400" dirty="0" smtClean="0"/>
              <a:t>”. </a:t>
            </a:r>
          </a:p>
          <a:p>
            <a:endParaRPr lang="en-US" sz="1400" dirty="0" smtClean="0"/>
          </a:p>
          <a:p>
            <a:r>
              <a:rPr lang="en-US" sz="1400" dirty="0" smtClean="0"/>
              <a:t>Spark </a:t>
            </a:r>
            <a:r>
              <a:rPr lang="en-US" sz="1400" dirty="0"/>
              <a:t>Funds’ </a:t>
            </a:r>
            <a:r>
              <a:rPr lang="en-US" sz="1400" dirty="0" smtClean="0"/>
              <a:t>desired </a:t>
            </a:r>
            <a:r>
              <a:rPr lang="en-US" sz="1400" dirty="0"/>
              <a:t>investment range per round </a:t>
            </a:r>
            <a:r>
              <a:rPr lang="en-US" sz="1400" dirty="0" smtClean="0"/>
              <a:t>is, </a:t>
            </a:r>
          </a:p>
          <a:p>
            <a:pPr marL="0" indent="0">
              <a:buNone/>
            </a:pPr>
            <a:r>
              <a:rPr lang="en-US" sz="1400" b="1" dirty="0" smtClean="0"/>
              <a:t>     5 </a:t>
            </a:r>
            <a:r>
              <a:rPr lang="en-US" sz="1400" b="1" dirty="0"/>
              <a:t>to 15 million </a:t>
            </a:r>
            <a:r>
              <a:rPr lang="en-US" sz="1400" b="1" dirty="0" smtClean="0"/>
              <a:t>.</a:t>
            </a:r>
          </a:p>
          <a:p>
            <a:endParaRPr lang="en-US" sz="1400" b="1" dirty="0"/>
          </a:p>
          <a:p>
            <a:r>
              <a:rPr lang="en-US" sz="1400" dirty="0" smtClean="0"/>
              <a:t>As per </a:t>
            </a:r>
            <a:r>
              <a:rPr lang="en-US" sz="1400" dirty="0"/>
              <a:t>g</a:t>
            </a:r>
            <a:r>
              <a:rPr lang="en-US" sz="1400" dirty="0" smtClean="0"/>
              <a:t>etting average invested values, Venture funding mean bar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falls into the desired region which is the suitable investment type in this case.</a:t>
            </a:r>
            <a:endParaRPr lang="en-IN" sz="14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03762815"/>
              </p:ext>
            </p:extLst>
          </p:nvPr>
        </p:nvGraphicFramePr>
        <p:xfrm>
          <a:off x="5508057" y="2209400"/>
          <a:ext cx="612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6473707" y="4981260"/>
            <a:ext cx="5008728" cy="33095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065246" y="2713729"/>
            <a:ext cx="225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endParaRPr lang="en-IN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6057" y="483303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endParaRPr lang="en-IN" sz="1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3316" y="5187489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endParaRPr lang="en-IN" sz="1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3764" y="520815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endParaRPr lang="en-IN" sz="1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Country Analysis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68164"/>
              </p:ext>
            </p:extLst>
          </p:nvPr>
        </p:nvGraphicFramePr>
        <p:xfrm>
          <a:off x="7090610" y="1643048"/>
          <a:ext cx="4517407" cy="451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8967" y="1913139"/>
            <a:ext cx="67216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Countries have been filtered based on: 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Investment </a:t>
            </a:r>
            <a:r>
              <a:rPr lang="en-US" dirty="0"/>
              <a:t>type : </a:t>
            </a:r>
            <a:r>
              <a:rPr lang="en-US" b="1" dirty="0"/>
              <a:t>Venture </a:t>
            </a:r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Total </a:t>
            </a:r>
            <a:r>
              <a:rPr lang="en-US" dirty="0"/>
              <a:t>Investment in the </a:t>
            </a:r>
            <a:r>
              <a:rPr lang="en-US" dirty="0" smtClean="0"/>
              <a:t>country.</a:t>
            </a: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These </a:t>
            </a:r>
            <a:r>
              <a:rPr lang="en-US" dirty="0"/>
              <a:t>are the </a:t>
            </a:r>
            <a:r>
              <a:rPr lang="en-US" b="1" dirty="0"/>
              <a:t>Top 9</a:t>
            </a:r>
            <a:r>
              <a:rPr lang="en-US" dirty="0"/>
              <a:t> countries based on total investment</a:t>
            </a:r>
            <a:r>
              <a:rPr lang="en-US" dirty="0" smtClean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top three English-speaking </a:t>
            </a:r>
            <a:r>
              <a:rPr lang="en-US" dirty="0" smtClean="0"/>
              <a:t>countries are:  </a:t>
            </a:r>
            <a:r>
              <a:rPr lang="en-US" b="1" dirty="0" smtClean="0"/>
              <a:t>USA</a:t>
            </a:r>
            <a:r>
              <a:rPr lang="en-US" dirty="0" smtClean="0"/>
              <a:t>,</a:t>
            </a:r>
            <a:r>
              <a:rPr lang="en-US" b="1" dirty="0" smtClean="0"/>
              <a:t> GBR</a:t>
            </a:r>
            <a:r>
              <a:rPr lang="en-US" dirty="0" smtClean="0"/>
              <a:t>, </a:t>
            </a:r>
            <a:r>
              <a:rPr lang="en-US" b="1" dirty="0" smtClean="0"/>
              <a:t>IND</a:t>
            </a:r>
            <a:r>
              <a:rPr lang="en-US" dirty="0" smtClean="0"/>
              <a:t>.</a:t>
            </a:r>
            <a:endParaRPr lang="en-IN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3132"/>
              </p:ext>
            </p:extLst>
          </p:nvPr>
        </p:nvGraphicFramePr>
        <p:xfrm>
          <a:off x="994611" y="3465095"/>
          <a:ext cx="3961365" cy="216000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77365">
                  <a:extLst>
                    <a:ext uri="{9D8B030D-6E8A-4147-A177-3AD203B41FA5}">
                      <a16:colId xmlns:a16="http://schemas.microsoft.com/office/drawing/2014/main" val="2940008666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583564087"/>
                    </a:ext>
                  </a:extLst>
                </a:gridCol>
              </a:tblGrid>
              <a:tr h="248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Country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Total Investment (in </a:t>
                      </a:r>
                      <a:r>
                        <a:rPr lang="en-IN" sz="1400" u="none" strike="noStrike" dirty="0" smtClean="0">
                          <a:effectLst/>
                        </a:rPr>
                        <a:t>Billions</a:t>
                      </a:r>
                      <a:r>
                        <a:rPr lang="en-IN" sz="1400" u="none" strike="noStrike" dirty="0">
                          <a:effectLst/>
                        </a:rPr>
                        <a:t>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512980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USA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4,200.68 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99348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CHN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393.39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5145879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GBR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200.73 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4616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IND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142.62 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35814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  94.82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4288477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  72.27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202515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ISR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  68.54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3726862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DEU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  63.07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9995445"/>
                  </a:ext>
                </a:extLst>
              </a:tr>
              <a:tr h="212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JPN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                                31.68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37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82702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b="1" dirty="0" smtClean="0"/>
              <a:t>Sector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212788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three most investment-friendly countries and the most suited funding </a:t>
            </a:r>
            <a:r>
              <a:rPr lang="en-US" sz="1800" dirty="0" smtClean="0"/>
              <a:t>type sectors </a:t>
            </a:r>
            <a:r>
              <a:rPr lang="en-US" sz="1800" dirty="0"/>
              <a:t>for Spark </a:t>
            </a:r>
            <a:r>
              <a:rPr lang="en-US" sz="1800" dirty="0" smtClean="0"/>
              <a:t>Funds are :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69650"/>
              </p:ext>
            </p:extLst>
          </p:nvPr>
        </p:nvGraphicFramePr>
        <p:xfrm>
          <a:off x="757592" y="2594640"/>
          <a:ext cx="10242500" cy="3765218"/>
        </p:xfrm>
        <a:graphic>
          <a:graphicData uri="http://schemas.openxmlformats.org/drawingml/2006/table">
            <a:tbl>
              <a:tblPr firstCol="1">
                <a:tableStyleId>{0505E3EF-67EA-436B-97B2-0124C06EBD24}</a:tableStyleId>
              </a:tblPr>
              <a:tblGrid>
                <a:gridCol w="3209415">
                  <a:extLst>
                    <a:ext uri="{9D8B030D-6E8A-4147-A177-3AD203B41FA5}">
                      <a16:colId xmlns:a16="http://schemas.microsoft.com/office/drawing/2014/main" val="2273572153"/>
                    </a:ext>
                  </a:extLst>
                </a:gridCol>
                <a:gridCol w="2438797">
                  <a:extLst>
                    <a:ext uri="{9D8B030D-6E8A-4147-A177-3AD203B41FA5}">
                      <a16:colId xmlns:a16="http://schemas.microsoft.com/office/drawing/2014/main" val="311210370"/>
                    </a:ext>
                  </a:extLst>
                </a:gridCol>
                <a:gridCol w="2285979">
                  <a:extLst>
                    <a:ext uri="{9D8B030D-6E8A-4147-A177-3AD203B41FA5}">
                      <a16:colId xmlns:a16="http://schemas.microsoft.com/office/drawing/2014/main" val="3456609050"/>
                    </a:ext>
                  </a:extLst>
                </a:gridCol>
                <a:gridCol w="2308309">
                  <a:extLst>
                    <a:ext uri="{9D8B030D-6E8A-4147-A177-3AD203B41FA5}">
                      <a16:colId xmlns:a16="http://schemas.microsoft.com/office/drawing/2014/main" val="4048869198"/>
                    </a:ext>
                  </a:extLst>
                </a:gridCol>
              </a:tblGrid>
              <a:tr h="6655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Based on count of Investments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smtClean="0">
                          <a:effectLst/>
                        </a:rPr>
                        <a:t>English-speaking country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extLst>
                  <a:ext uri="{0D108BD9-81ED-4DB2-BD59-A6C34878D82A}">
                    <a16:rowId xmlns:a16="http://schemas.microsoft.com/office/drawing/2014/main" val="2317308828"/>
                  </a:ext>
                </a:extLst>
              </a:tr>
              <a:tr h="513439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</a:rPr>
                        <a:t>United States</a:t>
                      </a:r>
                      <a:r>
                        <a:rPr lang="en-IN" sz="1600" b="1" u="none" strike="noStrike" baseline="0" dirty="0" smtClean="0">
                          <a:effectLst/>
                        </a:rPr>
                        <a:t> of America</a:t>
                      </a:r>
                      <a:endParaRPr lang="en-IN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 smtClean="0">
                          <a:effectLst/>
                        </a:rPr>
                        <a:t>Great</a:t>
                      </a:r>
                      <a:r>
                        <a:rPr lang="en-IN" sz="1600" b="1" u="none" strike="noStrike" baseline="0" dirty="0" smtClean="0">
                          <a:effectLst/>
                        </a:rPr>
                        <a:t> Britain</a:t>
                      </a:r>
                      <a:endParaRPr lang="en-IN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India</a:t>
                      </a:r>
                      <a:endParaRPr lang="en-IN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extLst>
                  <a:ext uri="{0D108BD9-81ED-4DB2-BD59-A6C34878D82A}">
                    <a16:rowId xmlns:a16="http://schemas.microsoft.com/office/drawing/2014/main" val="2620954470"/>
                  </a:ext>
                </a:extLst>
              </a:tr>
              <a:tr h="716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Top sector</a:t>
                      </a:r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Others        </a:t>
                      </a:r>
                      <a:endParaRPr lang="en-IN" sz="1400" u="none" strike="noStrike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(2950)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Others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(147)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smtClean="0">
                          <a:effectLst/>
                        </a:rPr>
                        <a:t>Others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(110)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extLst>
                  <a:ext uri="{0D108BD9-81ED-4DB2-BD59-A6C34878D82A}">
                    <a16:rowId xmlns:a16="http://schemas.microsoft.com/office/drawing/2014/main" val="2683413092"/>
                  </a:ext>
                </a:extLst>
              </a:tr>
              <a:tr h="1077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 Second-best </a:t>
                      </a:r>
                      <a:r>
                        <a:rPr lang="en-US" sz="1400" u="none" strike="noStrike" dirty="0" smtClean="0">
                          <a:effectLst/>
                        </a:rPr>
                        <a:t>sector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Social, Finance, Analytics, </a:t>
                      </a:r>
                      <a:r>
                        <a:rPr lang="en-IN" sz="1400" u="none" strike="noStrike" dirty="0" smtClean="0">
                          <a:effectLst/>
                        </a:rPr>
                        <a:t>Advertising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(2714)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Social, Finance, Analytics, </a:t>
                      </a:r>
                      <a:r>
                        <a:rPr lang="en-IN" sz="1400" u="none" strike="noStrike" dirty="0" smtClean="0">
                          <a:effectLst/>
                        </a:rPr>
                        <a:t>Advertising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(133)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Social, Finance, Analytics, </a:t>
                      </a:r>
                      <a:r>
                        <a:rPr lang="en-IN" sz="1400" u="none" strike="noStrike" dirty="0" smtClean="0">
                          <a:effectLst/>
                        </a:rPr>
                        <a:t>Advertising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(60)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extLst>
                  <a:ext uri="{0D108BD9-81ED-4DB2-BD59-A6C34878D82A}">
                    <a16:rowId xmlns:a16="http://schemas.microsoft.com/office/drawing/2014/main" val="270843028"/>
                  </a:ext>
                </a:extLst>
              </a:tr>
              <a:tr h="7923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Third-best </a:t>
                      </a:r>
                      <a:r>
                        <a:rPr lang="en-US" sz="1400" u="none" strike="noStrike" dirty="0" smtClean="0">
                          <a:effectLst/>
                        </a:rPr>
                        <a:t>sector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err="1">
                          <a:effectLst/>
                        </a:rPr>
                        <a:t>Cleantech</a:t>
                      </a:r>
                      <a:r>
                        <a:rPr lang="en-IN" sz="1400" u="none" strike="noStrike" dirty="0">
                          <a:effectLst/>
                        </a:rPr>
                        <a:t> / </a:t>
                      </a:r>
                      <a:r>
                        <a:rPr lang="en-IN" sz="1400" u="none" strike="noStrike" dirty="0" smtClean="0">
                          <a:effectLst/>
                        </a:rPr>
                        <a:t>Semiconductors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(2300)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 err="1">
                          <a:effectLst/>
                        </a:rPr>
                        <a:t>Cleantech</a:t>
                      </a:r>
                      <a:r>
                        <a:rPr lang="en-IN" sz="1400" u="none" strike="noStrike" dirty="0">
                          <a:effectLst/>
                        </a:rPr>
                        <a:t> / </a:t>
                      </a:r>
                      <a:r>
                        <a:rPr lang="en-IN" sz="1400" u="none" strike="noStrike" dirty="0" smtClean="0">
                          <a:effectLst/>
                        </a:rPr>
                        <a:t>Semiconductors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(128)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News, Search and </a:t>
                      </a:r>
                      <a:r>
                        <a:rPr lang="en-IN" sz="1400" u="none" strike="noStrike" dirty="0" smtClean="0">
                          <a:effectLst/>
                        </a:rPr>
                        <a:t>Messaging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u="none" strike="noStrike" dirty="0" smtClean="0">
                          <a:effectLst/>
                        </a:rPr>
                        <a:t>(52)</a:t>
                      </a:r>
                      <a:endParaRPr lang="en-IN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47625" marB="47625" anchor="ctr"/>
                </a:tc>
                <a:extLst>
                  <a:ext uri="{0D108BD9-81ED-4DB2-BD59-A6C34878D82A}">
                    <a16:rowId xmlns:a16="http://schemas.microsoft.com/office/drawing/2014/main" val="367039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224589"/>
            <a:ext cx="9313817" cy="110547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b="1" dirty="0" smtClean="0"/>
              <a:t>Result - </a:t>
            </a:r>
            <a:r>
              <a:rPr lang="en-IN" b="1" dirty="0" smtClean="0"/>
              <a:t>Best suited Funding Type</a:t>
            </a:r>
            <a:endParaRPr lang="en-IN" b="1" dirty="0"/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0460465F-8311-4922-A7B6-E2F974DDC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6" y="1347537"/>
            <a:ext cx="6224337" cy="5249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670" y="2343245"/>
            <a:ext cx="46323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 </a:t>
            </a:r>
            <a:r>
              <a:rPr lang="en-US" sz="2000" dirty="0"/>
              <a:t>plot showing the fraction of </a:t>
            </a:r>
            <a:r>
              <a:rPr lang="en-US" sz="2000" dirty="0" smtClean="0"/>
              <a:t>total investments </a:t>
            </a:r>
            <a:r>
              <a:rPr lang="en-US" sz="2000" dirty="0"/>
              <a:t>(globally) in </a:t>
            </a:r>
            <a:r>
              <a:rPr lang="en-US" sz="2000" dirty="0" smtClean="0"/>
              <a:t>,                         venture</a:t>
            </a:r>
            <a:r>
              <a:rPr lang="en-US" sz="2000" dirty="0"/>
              <a:t>, </a:t>
            </a:r>
            <a:r>
              <a:rPr lang="en-US" sz="2000" dirty="0" smtClean="0"/>
              <a:t>angel, seed </a:t>
            </a:r>
            <a:r>
              <a:rPr lang="en-US" sz="2000" dirty="0"/>
              <a:t>and private </a:t>
            </a:r>
            <a:r>
              <a:rPr lang="en-US" sz="2000" dirty="0" smtClean="0"/>
              <a:t>equity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                                  </a:t>
            </a:r>
            <a:r>
              <a:rPr lang="en-US" sz="2000" b="1" dirty="0" smtClean="0"/>
              <a:t>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average amount of investment in each funding type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chart should make it clear that 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     	a </a:t>
            </a:r>
            <a:r>
              <a:rPr lang="en-US" sz="2000" b="1" dirty="0" smtClean="0"/>
              <a:t>Venture</a:t>
            </a:r>
            <a:r>
              <a:rPr lang="en-US" sz="2000" dirty="0" smtClean="0"/>
              <a:t> </a:t>
            </a:r>
            <a:r>
              <a:rPr lang="en-US" sz="2000" dirty="0"/>
              <a:t>funding type (FT</a:t>
            </a:r>
            <a:r>
              <a:rPr lang="en-US" sz="2000" dirty="0" smtClean="0"/>
              <a:t>)                          	is </a:t>
            </a:r>
            <a:r>
              <a:rPr lang="en-US" sz="2000" dirty="0"/>
              <a:t>best </a:t>
            </a:r>
            <a:r>
              <a:rPr lang="en-US" sz="2000" dirty="0" smtClean="0"/>
              <a:t>suited for </a:t>
            </a:r>
            <a:r>
              <a:rPr lang="en-US" sz="2000" dirty="0"/>
              <a:t>Spark Funds.</a:t>
            </a:r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29726" y="1319756"/>
            <a:ext cx="6224337" cy="73599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Investment Analysis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415492"/>
            <a:ext cx="9313817" cy="856138"/>
          </a:xfrm>
        </p:spPr>
        <p:txBody>
          <a:bodyPr/>
          <a:lstStyle/>
          <a:p>
            <a:pPr algn="ctr"/>
            <a:r>
              <a:rPr lang="en-IN" b="1" dirty="0" smtClean="0"/>
              <a:t> Result – Top Countries</a:t>
            </a:r>
            <a:endParaRPr lang="en-IN" sz="2800" dirty="0"/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8E0D93D5-3227-4702-B581-C7C090BD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48" y="1611673"/>
            <a:ext cx="6989236" cy="48853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515" y="2250496"/>
            <a:ext cx="40907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 </a:t>
            </a:r>
            <a:r>
              <a:rPr lang="en-US" sz="2000" dirty="0"/>
              <a:t>plot showing the top 9 countries against the total amount of investments of funding </a:t>
            </a:r>
            <a:r>
              <a:rPr lang="en-US" sz="2000" dirty="0" smtClean="0"/>
              <a:t>type Venture 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This should </a:t>
            </a:r>
            <a:r>
              <a:rPr lang="en-US" sz="2000" dirty="0" smtClean="0"/>
              <a:t>make us </a:t>
            </a:r>
            <a:r>
              <a:rPr lang="en-US" sz="2000" dirty="0"/>
              <a:t>very </a:t>
            </a:r>
            <a:r>
              <a:rPr lang="en-US" sz="2000" dirty="0" smtClean="0"/>
              <a:t>clear that    the </a:t>
            </a:r>
            <a:r>
              <a:rPr lang="en-US" sz="2000" dirty="0"/>
              <a:t>top 3 </a:t>
            </a:r>
            <a:r>
              <a:rPr lang="en-US" sz="2000" dirty="0" smtClean="0"/>
              <a:t>countries are 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United States of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Britain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India</a:t>
            </a:r>
            <a:endParaRPr lang="en-US" sz="2400" b="1" dirty="0"/>
          </a:p>
          <a:p>
            <a:r>
              <a:rPr lang="en-US" i="1" dirty="0" smtClean="0"/>
              <a:t>(As, English is more preferred to speak in those highlighting countries)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367366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b="1" dirty="0" smtClean="0"/>
              <a:t>Result – Top Sectors</a:t>
            </a:r>
            <a:endParaRPr lang="en-IN" dirty="0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10A61440-60B1-453A-A18C-35C5645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06" y="1496218"/>
            <a:ext cx="7539995" cy="46960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5644" y="2149643"/>
            <a:ext cx="3192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plot showing the number of investments in the </a:t>
            </a:r>
            <a:r>
              <a:rPr lang="en-US" sz="2400" b="1" dirty="0"/>
              <a:t>top 3 sectors</a:t>
            </a:r>
            <a:r>
              <a:rPr lang="en-US" sz="2400" dirty="0"/>
              <a:t> of the </a:t>
            </a:r>
            <a:r>
              <a:rPr lang="en-US" sz="2400" b="1" dirty="0"/>
              <a:t>top 3 </a:t>
            </a:r>
            <a:r>
              <a:rPr lang="en-US" sz="2400" b="1" dirty="0" smtClean="0"/>
              <a:t>countries.</a:t>
            </a:r>
          </a:p>
          <a:p>
            <a:endParaRPr lang="en-US" sz="2400" dirty="0"/>
          </a:p>
          <a:p>
            <a:r>
              <a:rPr lang="en-US" sz="2400" dirty="0"/>
              <a:t>This plot should clearly </a:t>
            </a:r>
            <a:r>
              <a:rPr lang="en-US" sz="2400" dirty="0" smtClean="0"/>
              <a:t>displays </a:t>
            </a:r>
            <a:r>
              <a:rPr lang="en-US" sz="2400" dirty="0"/>
              <a:t>the top 3 sectors each in 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USA, Britain &amp; India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2087</TotalTime>
  <Words>865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Courier New</vt:lpstr>
      <vt:lpstr>Mangal</vt:lpstr>
      <vt:lpstr>Times New Roman</vt:lpstr>
      <vt:lpstr>Wingdings</vt:lpstr>
      <vt:lpstr>Office Theme</vt:lpstr>
      <vt:lpstr>INVESTMENT ASSIGNMENT  SUBMISSION </vt:lpstr>
      <vt:lpstr> Abstract – Spark Funds Investment Decision</vt:lpstr>
      <vt:lpstr> Problem Solving Methodology</vt:lpstr>
      <vt:lpstr> Investment Type Analysis</vt:lpstr>
      <vt:lpstr>Country Analysis</vt:lpstr>
      <vt:lpstr> Sector Analysis</vt:lpstr>
      <vt:lpstr> Result - Best suited Funding Type</vt:lpstr>
      <vt:lpstr> Result – Top Countries</vt:lpstr>
      <vt:lpstr> Result – Top Sectors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Windows User</cp:lastModifiedBy>
  <cp:revision>77</cp:revision>
  <dcterms:created xsi:type="dcterms:W3CDTF">2016-06-09T08:16:28Z</dcterms:created>
  <dcterms:modified xsi:type="dcterms:W3CDTF">2021-04-27T10:16:28Z</dcterms:modified>
</cp:coreProperties>
</file>