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8"/>
  </p:notesMasterIdLst>
  <p:sldIdLst>
    <p:sldId id="256" r:id="rId2"/>
    <p:sldId id="257" r:id="rId3"/>
    <p:sldId id="276" r:id="rId4"/>
    <p:sldId id="275" r:id="rId5"/>
    <p:sldId id="277" r:id="rId6"/>
    <p:sldId id="278" r:id="rId7"/>
    <p:sldId id="258" r:id="rId8"/>
    <p:sldId id="259" r:id="rId9"/>
    <p:sldId id="260" r:id="rId10"/>
    <p:sldId id="261" r:id="rId11"/>
    <p:sldId id="280" r:id="rId12"/>
    <p:sldId id="268" r:id="rId13"/>
    <p:sldId id="281" r:id="rId14"/>
    <p:sldId id="282" r:id="rId15"/>
    <p:sldId id="285" r:id="rId16"/>
    <p:sldId id="288" r:id="rId17"/>
    <p:sldId id="286" r:id="rId18"/>
    <p:sldId id="287" r:id="rId19"/>
    <p:sldId id="289" r:id="rId20"/>
    <p:sldId id="290" r:id="rId21"/>
    <p:sldId id="291" r:id="rId22"/>
    <p:sldId id="292"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267" r:id="rId56"/>
    <p:sldId id="32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02" autoAdjust="0"/>
  </p:normalViewPr>
  <p:slideViewPr>
    <p:cSldViewPr>
      <p:cViewPr>
        <p:scale>
          <a:sx n="63" d="100"/>
          <a:sy n="63" d="100"/>
        </p:scale>
        <p:origin x="-1560"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11/9/2017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Hola, buenas</a:t>
            </a:r>
            <a:r>
              <a:rPr lang="es-EC" baseline="0" dirty="0" smtClean="0"/>
              <a:t> tardes chicos, mi nombre es Manuel Cepeda y voy hacer su instructor de esta introducción a Spring </a:t>
            </a:r>
            <a:r>
              <a:rPr lang="es-EC" baseline="0" dirty="0" err="1" smtClean="0"/>
              <a:t>Boot</a:t>
            </a:r>
            <a:r>
              <a:rPr lang="es-EC" baseline="0" dirty="0" smtClean="0"/>
              <a:t>.</a:t>
            </a:r>
          </a:p>
          <a:p>
            <a:r>
              <a:rPr lang="es-EC" baseline="0" dirty="0" smtClean="0"/>
              <a:t>Quiero tomar esta oportunidad para agradecerles por registrarse en este curso.</a:t>
            </a:r>
          </a:p>
          <a:p>
            <a:r>
              <a:rPr lang="es-EC" baseline="0" dirty="0" smtClean="0"/>
              <a:t>Yo tengo una pasión real por enseñar, </a:t>
            </a:r>
            <a:r>
              <a:rPr lang="es-ES" dirty="0" smtClean="0"/>
              <a:t>y estoy tan emocionado de guiarte en esta aventura, </a:t>
            </a:r>
          </a:p>
          <a:p>
            <a:r>
              <a:rPr lang="es-ES" dirty="0" smtClean="0"/>
              <a:t>Antes de comenzar, quería dedicar unos minutos y contarte un poco sobre mí mismo.</a:t>
            </a:r>
          </a:p>
          <a:p>
            <a:r>
              <a:rPr lang="es-ES" dirty="0" smtClean="0"/>
              <a:t>Soy</a:t>
            </a:r>
            <a:r>
              <a:rPr lang="es-ES" baseline="0" dirty="0" smtClean="0"/>
              <a:t> Ing. En sistemas computaciones con mas de 7 años de experiencia en el desarrollo de aplicaciones empresariales, estado laborando tanto en el sector privado como publico.</a:t>
            </a:r>
          </a:p>
          <a:p>
            <a:r>
              <a:rPr lang="es-ES" dirty="0" smtClean="0"/>
              <a:t>Mi objetivo no es publicar este curso y luego olvidarlo</a:t>
            </a:r>
          </a:p>
          <a:p>
            <a:r>
              <a:rPr lang="es-ES" dirty="0" smtClean="0"/>
              <a:t>Animo los comentarios y más uso que para mejorar este curso en el tiempo.</a:t>
            </a:r>
          </a:p>
          <a:p>
            <a:r>
              <a:rPr lang="es-ES" baseline="0" dirty="0" smtClean="0"/>
              <a:t>Un poco sobre este curso.</a:t>
            </a:r>
          </a:p>
          <a:p>
            <a:r>
              <a:rPr lang="es-ES" baseline="0" dirty="0" smtClean="0"/>
              <a:t>Este curso esta diseñado para introducirte en Spring Framework y Spring </a:t>
            </a:r>
            <a:r>
              <a:rPr lang="es-ES" baseline="0" dirty="0" err="1" smtClean="0"/>
              <a:t>Boot</a:t>
            </a:r>
            <a:r>
              <a:rPr lang="es-ES" baseline="0" dirty="0" smtClean="0"/>
              <a:t>.</a:t>
            </a:r>
          </a:p>
          <a:p>
            <a:r>
              <a:rPr lang="es-ES" baseline="0" dirty="0" smtClean="0"/>
              <a:t>No necesitas ningún nivel de experiencia con Spring Framework pero si deberías estar familiarizado con Java</a:t>
            </a:r>
          </a:p>
          <a:p>
            <a:r>
              <a:rPr lang="es-ES" baseline="0" dirty="0" smtClean="0"/>
              <a:t>Que vamos aprender este curso, deberíamos iniciar por configurar nuestro entorno de desarrollo.</a:t>
            </a:r>
          </a:p>
          <a:p>
            <a:r>
              <a:rPr lang="es-ES" baseline="0" dirty="0" smtClean="0"/>
              <a:t>Vamos a tomar una mirada a los diferentes bloques de construcción que vamos a usar para construir nuestra aplicación.</a:t>
            </a:r>
          </a:p>
          <a:p>
            <a:r>
              <a:rPr lang="es-ES" baseline="0" dirty="0" smtClean="0"/>
              <a:t>Spring JPA, vamos hablar sobre la construcción de servicios </a:t>
            </a:r>
            <a:r>
              <a:rPr lang="es-ES" baseline="0" dirty="0" err="1" smtClean="0"/>
              <a:t>rest</a:t>
            </a:r>
            <a:r>
              <a:rPr lang="es-ES" baseline="0" dirty="0" smtClean="0"/>
              <a:t> en </a:t>
            </a:r>
            <a:r>
              <a:rPr lang="es-ES" baseline="0" dirty="0" err="1" smtClean="0"/>
              <a:t>spring</a:t>
            </a:r>
            <a:r>
              <a:rPr lang="es-ES" baseline="0" dirty="0" smtClean="0"/>
              <a:t> y </a:t>
            </a:r>
            <a:r>
              <a:rPr lang="es-ES" baseline="0" dirty="0" err="1" smtClean="0"/>
              <a:t>spring</a:t>
            </a:r>
            <a:r>
              <a:rPr lang="es-ES" baseline="0" dirty="0" smtClean="0"/>
              <a:t> </a:t>
            </a:r>
            <a:r>
              <a:rPr lang="es-ES" baseline="0" dirty="0" err="1" smtClean="0"/>
              <a:t>security</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necesitamos correr un programa Java todo los que necesitamos es un JRE</a:t>
            </a:r>
          </a:p>
          <a:p>
            <a:r>
              <a:rPr lang="es-EC" baseline="0" dirty="0" smtClean="0"/>
              <a:t>Si queremos crear y compilar un programa necesitamos el JDK Java </a:t>
            </a:r>
            <a:r>
              <a:rPr lang="es-EC" baseline="0" dirty="0" err="1" smtClean="0"/>
              <a:t>development</a:t>
            </a:r>
            <a:r>
              <a:rPr lang="es-EC" baseline="0" dirty="0" smtClean="0"/>
              <a:t> kit de Java</a:t>
            </a:r>
          </a:p>
          <a:p>
            <a:r>
              <a:rPr lang="es-EC" baseline="0" dirty="0" smtClean="0"/>
              <a:t>Chequeamos si ya tenemos instalado Java: java –</a:t>
            </a:r>
            <a:r>
              <a:rPr lang="es-EC" baseline="0" dirty="0" err="1" smtClean="0"/>
              <a:t>version</a:t>
            </a:r>
            <a:endParaRPr lang="es-EC" baseline="0" dirty="0" smtClean="0"/>
          </a:p>
          <a:p>
            <a:r>
              <a:rPr lang="es-EC" baseline="0" dirty="0" smtClean="0"/>
              <a:t>Agregamos la variable de entorno JAVA_HOME</a:t>
            </a:r>
          </a:p>
          <a:p>
            <a:r>
              <a:rPr lang="es-EC" baseline="0" dirty="0" smtClean="0"/>
              <a:t>Chequeamos si ya tenemos instalado </a:t>
            </a:r>
            <a:r>
              <a:rPr lang="es-EC" baseline="0" dirty="0" err="1" smtClean="0"/>
              <a:t>Maven</a:t>
            </a:r>
            <a:r>
              <a:rPr lang="es-EC" baseline="0" dirty="0" smtClean="0"/>
              <a:t>: </a:t>
            </a:r>
            <a:r>
              <a:rPr lang="es-EC" baseline="0" dirty="0" err="1" smtClean="0"/>
              <a:t>mvn</a:t>
            </a:r>
            <a:r>
              <a:rPr lang="es-EC" baseline="0" dirty="0" smtClean="0"/>
              <a:t>–</a:t>
            </a:r>
            <a:r>
              <a:rPr lang="es-EC" baseline="0" dirty="0" err="1" smtClean="0"/>
              <a:t>version</a:t>
            </a:r>
            <a:endParaRPr lang="es-EC" baseline="0" dirty="0" smtClean="0"/>
          </a:p>
          <a:p>
            <a:r>
              <a:rPr lang="es-EC" baseline="0" dirty="0" smtClean="0"/>
              <a:t>Agregamos la variable de entorno MVN_HOME</a:t>
            </a:r>
          </a:p>
          <a:p>
            <a:endParaRPr lang="es-EC" baseline="0" dirty="0" smtClean="0"/>
          </a:p>
          <a:p>
            <a:endParaRPr lang="es-EC" baseline="0" dirty="0" smtClean="0"/>
          </a:p>
          <a:p>
            <a:endParaRPr lang="es-EC"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este capítulo, veremos cómo crear un </a:t>
            </a:r>
            <a:r>
              <a:rPr lang="es-ES" baseline="0" dirty="0" err="1" smtClean="0"/>
              <a:t>microservicio</a:t>
            </a:r>
            <a:r>
              <a:rPr lang="es-ES" baseline="0" dirty="0" smtClean="0"/>
              <a:t> Spring </a:t>
            </a:r>
            <a:r>
              <a:rPr lang="es-ES" baseline="0" dirty="0" err="1" smtClean="0"/>
              <a:t>Boot</a:t>
            </a:r>
            <a:r>
              <a:rPr lang="es-ES" baseline="0" dirty="0" smtClean="0"/>
              <a:t> </a:t>
            </a:r>
            <a:r>
              <a:rPr lang="es-ES" baseline="0" dirty="0" err="1" smtClean="0"/>
              <a:t>x`con</a:t>
            </a:r>
            <a:r>
              <a:rPr lang="es-ES" baseline="0" dirty="0" smtClean="0"/>
              <a:t> Spring </a:t>
            </a:r>
            <a:r>
              <a:rPr lang="es-ES" baseline="0" dirty="0" err="1" smtClean="0"/>
              <a:t>Initializr</a:t>
            </a:r>
            <a:r>
              <a:rPr lang="es-ES" baseline="0" dirty="0" smtClean="0"/>
              <a:t>. Para construir una aplicación Java, el primer paso es crear un proyecto Java. La mayoría de los proyectos de Java dependen de dependencias de archivo de Java de terceros, y estos archivos de terceros generalmente tienen dependencias propias. Además de eso, cada versión de las dependencias depende de otras versiones. La gestión de todas estas dependencias es una pesadilla que los desarrolladores de Java han apodado JAR </a:t>
            </a:r>
            <a:r>
              <a:rPr lang="es-ES" baseline="0" dirty="0" err="1" smtClean="0"/>
              <a:t>hell</a:t>
            </a:r>
            <a:r>
              <a:rPr lang="es-ES" baseline="0" dirty="0" smtClean="0"/>
              <a:t>.</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Para </a:t>
            </a:r>
            <a:r>
              <a:rPr lang="en-US" baseline="0" dirty="0" err="1" smtClean="0"/>
              <a:t>nuestro</a:t>
            </a:r>
            <a:r>
              <a:rPr lang="en-US" baseline="0" dirty="0" smtClean="0"/>
              <a:t> primer RESTful </a:t>
            </a:r>
            <a:r>
              <a:rPr lang="en-US" baseline="0" dirty="0" err="1" smtClean="0"/>
              <a:t>Microservice</a:t>
            </a:r>
            <a:r>
              <a:rPr lang="en-US" baseline="0" dirty="0" smtClean="0"/>
              <a:t> de Spring Boot, </a:t>
            </a:r>
            <a:r>
              <a:rPr lang="en-US" baseline="0" dirty="0" err="1" smtClean="0"/>
              <a:t>empleamos</a:t>
            </a:r>
            <a:r>
              <a:rPr lang="en-US" baseline="0" dirty="0" smtClean="0"/>
              <a:t> </a:t>
            </a:r>
            <a:r>
              <a:rPr lang="en-US" baseline="0" dirty="0" err="1" smtClean="0"/>
              <a:t>cuatro</a:t>
            </a:r>
            <a:r>
              <a:rPr lang="en-US" baseline="0" dirty="0" smtClean="0"/>
              <a:t> Spring Boot Starters.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vamos a desplazarnos más allá del botón Generar proyecto y mirar todos estos paquetes de Spring Starter</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Vamos a abrir el pom.xml. Dentro del archivo </a:t>
            </a:r>
            <a:r>
              <a:rPr lang="es-ES" baseline="0" dirty="0" err="1" smtClean="0"/>
              <a:t>pom</a:t>
            </a:r>
            <a:r>
              <a:rPr lang="es-ES" baseline="0" dirty="0" smtClean="0"/>
              <a:t>, hay un padre Spring </a:t>
            </a:r>
            <a:r>
              <a:rPr lang="es-ES" baseline="0" dirty="0" err="1" smtClean="0"/>
              <a:t>Boot</a:t>
            </a:r>
            <a:r>
              <a:rPr lang="es-ES" baseline="0" dirty="0" smtClean="0"/>
              <a:t> Starter y todas las dependencias de Spring </a:t>
            </a:r>
            <a:r>
              <a:rPr lang="es-ES" baseline="0" dirty="0" err="1" smtClean="0"/>
              <a:t>Boot</a:t>
            </a:r>
            <a:r>
              <a:rPr lang="es-ES" baseline="0" dirty="0" smtClean="0"/>
              <a:t> Starter que seleccionamos en la página inicial de </a:t>
            </a:r>
            <a:r>
              <a:rPr lang="es-ES" baseline="0" dirty="0" err="1" smtClean="0"/>
              <a:t>Initializr</a:t>
            </a:r>
            <a:r>
              <a:rPr lang="es-ES" baseline="0" dirty="0" smtClean="0"/>
              <a:t>.</a:t>
            </a:r>
          </a:p>
          <a:p>
            <a:endParaRPr lang="es-ES" baseline="0" dirty="0" smtClean="0"/>
          </a:p>
          <a:p>
            <a:r>
              <a:rPr lang="es-ES" baseline="0" dirty="0" smtClean="0"/>
              <a:t>Ahora veamos el archivo ExplorecaliApplication.java. Abre eso. No es un archivo muy grande, pero dos cosas saltan hacia nosotros. Esta clase Java tiene un método principal y hay una anotación @</a:t>
            </a:r>
            <a:r>
              <a:rPr lang="es-ES" baseline="0" dirty="0" err="1" smtClean="0"/>
              <a:t>SpringBootApplication</a:t>
            </a:r>
            <a:r>
              <a:rPr lang="es-ES" baseline="0" dirty="0" smtClean="0"/>
              <a:t>. Si ha estado escribiendo aplicaciones web Java durante años, probablemente haya pasado mucho tiempo desde que escribió una clase con un método principal. Este es un gran cambio de paradigma.</a:t>
            </a:r>
          </a:p>
          <a:p>
            <a:endParaRPr lang="es-ES" baseline="0" dirty="0" smtClean="0"/>
          </a:p>
          <a:p>
            <a:r>
              <a:rPr lang="es-ES" baseline="0" dirty="0" smtClean="0"/>
              <a:t>Recuperamos el control principal. Ya no estamos escribiendo código que debe empaquetarse en un archivo </a:t>
            </a:r>
            <a:r>
              <a:rPr lang="es-ES" baseline="0" dirty="0" err="1" smtClean="0"/>
              <a:t>War</a:t>
            </a:r>
            <a:r>
              <a:rPr lang="es-ES" baseline="0" dirty="0" smtClean="0"/>
              <a:t> e implementarse en un servidor web o de aplicaciones. El servidor web se implementa en nuestra aplicación. Agregar la anotación @</a:t>
            </a:r>
            <a:r>
              <a:rPr lang="es-ES" baseline="0" dirty="0" err="1" smtClean="0"/>
              <a:t>SpringBootApplication</a:t>
            </a:r>
            <a:r>
              <a:rPr lang="es-ES" baseline="0" dirty="0" smtClean="0"/>
              <a:t> a esta clase con el método principal le dice a Java aquí es donde comienza nuestro Spring </a:t>
            </a:r>
            <a:r>
              <a:rPr lang="es-ES" baseline="0" dirty="0" err="1" smtClean="0"/>
              <a:t>Boot</a:t>
            </a:r>
            <a:r>
              <a:rPr lang="es-ES" baseline="0" dirty="0" smtClean="0"/>
              <a:t> </a:t>
            </a:r>
            <a:r>
              <a:rPr lang="es-ES" baseline="0" dirty="0" err="1" smtClean="0"/>
              <a:t>Microservice</a:t>
            </a:r>
            <a:r>
              <a:rPr lang="es-ES" baseline="0" dirty="0" smtClean="0"/>
              <a:t>. Los parámetros de la línea de comando o la lógica de inicio especial residen aquí.</a:t>
            </a:r>
          </a:p>
          <a:p>
            <a:endParaRPr lang="es-ES" baseline="0" dirty="0" smtClean="0"/>
          </a:p>
          <a:p>
            <a:r>
              <a:rPr lang="es-ES" baseline="0" dirty="0" smtClean="0"/>
              <a:t>Descarga todas las dependencias</a:t>
            </a:r>
          </a:p>
          <a:p>
            <a:r>
              <a:rPr lang="es-ES" baseline="0" dirty="0" err="1" smtClean="0"/>
              <a:t>Multiples</a:t>
            </a:r>
            <a:r>
              <a:rPr lang="es-ES" baseline="0" dirty="0" smtClean="0"/>
              <a:t> instancias</a:t>
            </a:r>
          </a:p>
          <a:p>
            <a:r>
              <a:rPr lang="es-ES" baseline="0" dirty="0" smtClean="0"/>
              <a:t>java –</a:t>
            </a:r>
            <a:r>
              <a:rPr lang="es-ES" baseline="0" dirty="0" err="1" smtClean="0"/>
              <a:t>jar</a:t>
            </a:r>
            <a:r>
              <a:rPr lang="es-ES" baseline="0" dirty="0" smtClean="0"/>
              <a:t> –</a:t>
            </a:r>
            <a:r>
              <a:rPr lang="es-ES" baseline="0" dirty="0" err="1" smtClean="0"/>
              <a:t>Dserver.port</a:t>
            </a:r>
            <a:r>
              <a:rPr lang="es-ES" baseline="0" dirty="0" smtClean="0"/>
              <a:t>=9090</a:t>
            </a:r>
          </a:p>
          <a:p>
            <a:endParaRPr lang="es-ES" baseline="0" dirty="0" smtClean="0"/>
          </a:p>
          <a:p>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err="1" smtClean="0"/>
              <a:t>Ahora</a:t>
            </a:r>
            <a:r>
              <a:rPr lang="en-US" baseline="0" dirty="0" smtClean="0"/>
              <a:t> que </a:t>
            </a:r>
            <a:r>
              <a:rPr lang="en-US" baseline="0" dirty="0" err="1" smtClean="0"/>
              <a:t>ya</a:t>
            </a:r>
            <a:r>
              <a:rPr lang="en-US" baseline="0" dirty="0" smtClean="0"/>
              <a:t> </a:t>
            </a:r>
            <a:r>
              <a:rPr lang="en-US" baseline="0" dirty="0" err="1" smtClean="0"/>
              <a:t>estamos</a:t>
            </a:r>
            <a:r>
              <a:rPr lang="en-US" baseline="0" dirty="0" smtClean="0"/>
              <a:t> </a:t>
            </a:r>
            <a:r>
              <a:rPr lang="en-US" baseline="0" dirty="0" err="1" smtClean="0"/>
              <a:t>listos</a:t>
            </a:r>
            <a:r>
              <a:rPr lang="en-US" baseline="0" dirty="0" smtClean="0"/>
              <a:t> para </a:t>
            </a:r>
            <a:r>
              <a:rPr lang="en-US" baseline="0" dirty="0" err="1" smtClean="0"/>
              <a:t>implementar</a:t>
            </a:r>
            <a:r>
              <a:rPr lang="en-US" baseline="0" dirty="0" smtClean="0"/>
              <a:t> la </a:t>
            </a:r>
            <a:r>
              <a:rPr lang="en-US" baseline="0" dirty="0" err="1" smtClean="0"/>
              <a:t>solucion</a:t>
            </a:r>
            <a:r>
              <a:rPr lang="en-US" baseline="0" dirty="0" smtClean="0"/>
              <a:t>.</a:t>
            </a:r>
          </a:p>
          <a:p>
            <a:endParaRPr lang="en-US" baseline="0" dirty="0" smtClean="0"/>
          </a:p>
          <a:p>
            <a:r>
              <a:rPr lang="en-US" baseline="0" dirty="0" err="1" smtClean="0"/>
              <a:t>Consultar</a:t>
            </a:r>
            <a:r>
              <a:rPr lang="en-US" baseline="0" dirty="0" smtClean="0"/>
              <a:t> JPA </a:t>
            </a:r>
            <a:r>
              <a:rPr lang="en-US" baseline="0" dirty="0" err="1" smtClean="0"/>
              <a:t>relaciones</a:t>
            </a:r>
            <a:endParaRPr lang="en-US" baseline="0" dirty="0" smtClean="0"/>
          </a:p>
          <a:p>
            <a:r>
              <a:rPr lang="en-US" baseline="0" dirty="0" smtClean="0"/>
              <a:t>Que </a:t>
            </a:r>
            <a:r>
              <a:rPr lang="en-US" baseline="0" dirty="0" err="1" smtClean="0"/>
              <a:t>es</a:t>
            </a:r>
            <a:r>
              <a:rPr lang="en-US" baseline="0" dirty="0" smtClean="0"/>
              <a:t> un </a:t>
            </a:r>
            <a:r>
              <a:rPr lang="en-US" baseline="0" dirty="0" err="1" smtClean="0"/>
              <a:t>dao</a:t>
            </a:r>
            <a:endParaRPr lang="en-US" baseline="0" dirty="0" smtClean="0"/>
          </a:p>
          <a:p>
            <a:r>
              <a:rPr lang="en-US" baseline="0" dirty="0" err="1" smtClean="0"/>
              <a:t>Porque</a:t>
            </a:r>
            <a:r>
              <a:rPr lang="en-US" baseline="0" dirty="0" smtClean="0"/>
              <a:t> </a:t>
            </a:r>
            <a:r>
              <a:rPr lang="en-US" sz="1200" b="1" kern="1200" dirty="0" smtClean="0">
                <a:solidFill>
                  <a:schemeClr val="tx1"/>
                </a:solidFill>
                <a:latin typeface="+mn-lt"/>
                <a:ea typeface="+mn-ea"/>
                <a:cs typeface="+mn-cs"/>
              </a:rPr>
              <a:t>implements </a:t>
            </a:r>
            <a:r>
              <a:rPr lang="en-US" sz="1200" b="1" u="sng" kern="1200" dirty="0" smtClean="0">
                <a:solidFill>
                  <a:schemeClr val="tx1"/>
                </a:solidFill>
                <a:latin typeface="+mn-lt"/>
                <a:ea typeface="+mn-ea"/>
                <a:cs typeface="+mn-cs"/>
              </a:rPr>
              <a:t>Serializable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http://trenecuador.com/es/inicio/</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Al finalizar el curso usted debe obtener una comprensión de Spring </a:t>
            </a:r>
            <a:r>
              <a:rPr lang="es-ES" sz="1200" b="0" i="0" kern="1200" dirty="0" err="1" smtClean="0">
                <a:solidFill>
                  <a:schemeClr val="tx1"/>
                </a:solidFill>
                <a:effectLst/>
                <a:latin typeface="+mn-lt"/>
                <a:ea typeface="+mn-ea"/>
                <a:cs typeface="+mn-cs"/>
              </a:rPr>
              <a:t>Boot</a:t>
            </a:r>
            <a:r>
              <a:rPr lang="es-ES" sz="1200" b="0" i="0" kern="1200" dirty="0" smtClean="0">
                <a:solidFill>
                  <a:schemeClr val="tx1"/>
                </a:solidFill>
                <a:effectLst/>
                <a:latin typeface="+mn-lt"/>
                <a:ea typeface="+mn-ea"/>
                <a:cs typeface="+mn-cs"/>
              </a:rPr>
              <a:t>, Angular 4 y tecnologías asociadas para el desarrollo aplicaciones Web y ser capaz de hacer lo siguiente: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Spring Data JPA, the next step would be creating data access objects and data services which invoke the entity manager to create, read, update and delete Persistence objects.</a:t>
            </a:r>
          </a:p>
          <a:p>
            <a:r>
              <a:rPr lang="en-US" sz="1200" b="0" i="0" kern="1200" dirty="0" smtClean="0">
                <a:solidFill>
                  <a:schemeClr val="tx1"/>
                </a:solidFill>
                <a:effectLst/>
                <a:latin typeface="+mn-lt"/>
                <a:ea typeface="+mn-ea"/>
                <a:cs typeface="+mn-cs"/>
              </a:rPr>
              <a:t>Spring Data JPA eliminates all of that repetitive, error-prone boilerplate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classic means to create, read, update, and delete JPA entities was to invoke the entity manager</a:t>
            </a:r>
          </a:p>
          <a:p>
            <a:endParaRPr lang="en-U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Con Spring Data JPA, escribimos menos código para lograr la misma funcionalidad. Para utilizar Spring Data JPA para una entidad JPA, declaramos una clase de interfaz Java que se extiende desde </a:t>
            </a:r>
            <a:r>
              <a:rPr lang="es-ES" sz="1200" b="0" i="0" kern="1200" dirty="0" err="1" smtClean="0">
                <a:solidFill>
                  <a:schemeClr val="tx1"/>
                </a:solidFill>
                <a:effectLst/>
                <a:latin typeface="+mn-lt"/>
                <a:ea typeface="+mn-ea"/>
                <a:cs typeface="+mn-cs"/>
              </a:rPr>
              <a:t>CrudRepository</a:t>
            </a:r>
            <a:r>
              <a:rPr lang="es-ES" sz="1200" b="0" i="0" kern="1200" dirty="0" smtClean="0">
                <a:solidFill>
                  <a:schemeClr val="tx1"/>
                </a:solidFill>
                <a:effectLst/>
                <a:latin typeface="+mn-lt"/>
                <a:ea typeface="+mn-ea"/>
                <a:cs typeface="+mn-cs"/>
              </a:rPr>
              <a:t>, donde T es el tipo de dominio que gestiona el repositorio y el ID es el tipo de ID de la entidad que gestiona el repositorio.</a:t>
            </a:r>
            <a:endParaRPr lang="en-US" sz="1200" b="0" i="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Entonces, ¿qué nos da eso? Bueno, mucha verdad Al extenderse desde el repositorio </a:t>
            </a:r>
            <a:r>
              <a:rPr lang="es-ES" baseline="0" dirty="0" err="1" smtClean="0"/>
              <a:t>crud</a:t>
            </a:r>
            <a:r>
              <a:rPr lang="es-ES" baseline="0" dirty="0" smtClean="0"/>
              <a:t>, JPA de Spring Data proporciona la interfaz para todos estos métodos </a:t>
            </a:r>
            <a:r>
              <a:rPr lang="es-ES" baseline="0" dirty="0" err="1" smtClean="0"/>
              <a:t>crud</a:t>
            </a:r>
            <a:r>
              <a:rPr lang="es-ES" baseline="0" dirty="0" smtClean="0"/>
              <a:t> y los implementa en tiempo de ejecución. Los métodos de creación y actualización, los métodos de lectura y los métodos de eliminación. </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Revisar Anotaciones</a:t>
            </a:r>
          </a:p>
          <a:p>
            <a:r>
              <a:rPr lang="es-ES" baseline="0" dirty="0" smtClean="0"/>
              <a:t>@</a:t>
            </a:r>
            <a:r>
              <a:rPr lang="es-ES" baseline="0" dirty="0" err="1" smtClean="0"/>
              <a:t>Service</a:t>
            </a:r>
            <a:endParaRPr lang="es-ES" baseline="0" dirty="0" smtClean="0"/>
          </a:p>
          <a:p>
            <a:endParaRPr lang="es-ES" baseline="0" dirty="0" smtClean="0"/>
          </a:p>
          <a:p>
            <a:r>
              <a:rPr lang="es-ES" baseline="0" dirty="0" smtClean="0"/>
              <a:t>Sobrescribimos los </a:t>
            </a:r>
            <a:r>
              <a:rPr lang="es-ES" baseline="0" dirty="0" err="1" smtClean="0"/>
              <a:t>metodos</a:t>
            </a:r>
            <a:r>
              <a:rPr lang="es-ES" baseline="0" dirty="0" smtClean="0"/>
              <a:t> </a:t>
            </a:r>
            <a:r>
              <a:rPr lang="en-US" sz="1200" kern="1200" dirty="0" err="1" smtClean="0">
                <a:solidFill>
                  <a:schemeClr val="tx1"/>
                </a:solidFill>
                <a:latin typeface="+mn-lt"/>
                <a:ea typeface="+mn-ea"/>
                <a:cs typeface="+mn-cs"/>
              </a:rPr>
              <a:t>toString</a:t>
            </a:r>
            <a:endParaRPr lang="es-ES" baseline="0" dirty="0" smtClean="0"/>
          </a:p>
          <a:p>
            <a:r>
              <a:rPr lang="es-ES" baseline="0" dirty="0" smtClean="0"/>
              <a:t>@</a:t>
            </a:r>
            <a:r>
              <a:rPr lang="es-ES" baseline="0" dirty="0" err="1" smtClean="0"/>
              <a:t>Size</a:t>
            </a:r>
            <a:r>
              <a:rPr lang="es-ES" baseline="0" dirty="0" smtClean="0"/>
              <a:t> en la entidad Tour</a:t>
            </a:r>
          </a:p>
          <a:p>
            <a:endParaRPr lang="es-ES" baseline="0" dirty="0" smtClean="0"/>
          </a:p>
          <a:p>
            <a:r>
              <a:rPr lang="es-ES" baseline="0" dirty="0" smtClean="0"/>
              <a:t>Expresiones Landa</a:t>
            </a:r>
          </a:p>
          <a:p>
            <a:endParaRPr lang="es-ES" baseline="0" dirty="0" smtClean="0"/>
          </a:p>
          <a:p>
            <a:endParaRPr lang="es-ES" baseline="0" dirty="0" smtClean="0"/>
          </a:p>
          <a:p>
            <a:endParaRPr lang="es-ES" baseline="0" dirty="0" smtClean="0"/>
          </a:p>
          <a:p>
            <a:r>
              <a:rPr lang="es-ES" baseline="0" dirty="0" smtClean="0"/>
              <a:t>Necesitamos conocer la base de datos con la colección de tours predefinidos y paquetes turísticos. Nuestra aplicación utiliza una base de datos H2 en memoria. Por lo tanto, necesitamos cargar los datos cada vez que se inicia la aplicación. Ahora tenemos servicios para crear recorridos en nuestros paquetes, pero ¿cómo debemos invocarlos? ¿Recuerda la clase de aplicación Explorer Cali? En esa clase tenemos acceso al punto de inicio de la aplicación. Es en esta clase que nosotros inyectaremos e invocaremos el servicio de paquetes turísticos y el servicio de tours.</a:t>
            </a:r>
          </a:p>
          <a:p>
            <a:endParaRPr lang="es-ES" baseline="0" dirty="0" smtClean="0"/>
          </a:p>
          <a:p>
            <a:r>
              <a:rPr lang="es-ES" baseline="0" dirty="0" smtClean="0"/>
              <a:t>Entonces permítanme inyectar esas dos clases. El método principal </a:t>
            </a:r>
            <a:r>
              <a:rPr lang="es-ES" baseline="0" dirty="0" err="1" smtClean="0"/>
              <a:t>Bootstrap</a:t>
            </a:r>
            <a:r>
              <a:rPr lang="es-ES" baseline="0" dirty="0" smtClean="0"/>
              <a:t> no tiene acceso a los servicios porque es estático y tiene alcance de clase, no alcance del objeto. Entonces, lo que podemos hacer es que la aplicación Explore Cali implemente la interfaz </a:t>
            </a:r>
            <a:r>
              <a:rPr lang="es-ES" baseline="0" dirty="0" err="1" smtClean="0"/>
              <a:t>CommandLineRunner</a:t>
            </a:r>
            <a:r>
              <a:rPr lang="es-ES" baseline="0" dirty="0" smtClean="0"/>
              <a:t>. Para implementar este </a:t>
            </a:r>
            <a:r>
              <a:rPr lang="es-ES" baseline="0" dirty="0" err="1" smtClean="0"/>
              <a:t>CommandLineRunner</a:t>
            </a:r>
            <a:r>
              <a:rPr lang="es-ES" baseline="0" dirty="0" smtClean="0"/>
              <a:t>, debemos implementar un método llamado run.</a:t>
            </a:r>
          </a:p>
          <a:p>
            <a:endParaRPr lang="es-ES" baseline="0" dirty="0" smtClean="0"/>
          </a:p>
          <a:p>
            <a:r>
              <a:rPr lang="es-ES" baseline="0" dirty="0" smtClean="0"/>
              <a:t>Una vez que la aplicación se ha iniciado correctamente, pero antes de que comience a aceptar solicitudes web, Spring </a:t>
            </a:r>
            <a:r>
              <a:rPr lang="es-ES" baseline="0" dirty="0" err="1" smtClean="0"/>
              <a:t>Boot</a:t>
            </a:r>
            <a:r>
              <a:rPr lang="es-ES" baseline="0" dirty="0" smtClean="0"/>
              <a:t> </a:t>
            </a:r>
            <a:r>
              <a:rPr lang="es-ES" baseline="0" dirty="0" err="1" smtClean="0"/>
              <a:t>framework</a:t>
            </a:r>
            <a:r>
              <a:rPr lang="es-ES" baseline="0" dirty="0" smtClean="0"/>
              <a:t> invoca el método </a:t>
            </a:r>
            <a:r>
              <a:rPr lang="es-ES" baseline="0" dirty="0" err="1" smtClean="0"/>
              <a:t>ExplorecaliApplication.run</a:t>
            </a:r>
            <a:r>
              <a:rPr lang="es-ES" baseline="0" dirty="0" smtClean="0"/>
              <a:t> y pasa los argumentos de la línea de comando. No usaremos ninguno de esos argumentos, pero sí queremos configurar la base de datos antes de procesar cualquier solicitud web. Dado que el método de ejecución es un ámbito de objeto, podemos acceder a los servicios inyectados. En los archivos de ejercicios, hay un archivo llamado </a:t>
            </a:r>
            <a:r>
              <a:rPr lang="es-ES" baseline="0" dirty="0" err="1" smtClean="0"/>
              <a:t>CreateTourPackages</a:t>
            </a:r>
            <a:r>
              <a:rPr lang="es-ES" baseline="0" dirty="0" smtClean="0"/>
              <a:t> que carga los paquetes de viajes de Explore California.</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28</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29</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Pasar a </a:t>
            </a:r>
            <a:r>
              <a:rPr lang="es-EC" dirty="0" err="1" smtClean="0"/>
              <a:t>espanol</a:t>
            </a:r>
            <a:endParaRPr lang="es-EC" dirty="0" smtClean="0"/>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30</a:t>
            </a:fld>
            <a:endParaRPr lang="en-US"/>
          </a:p>
        </p:txBody>
      </p:sp>
    </p:spTree>
    <p:extLst>
      <p:ext uri="{BB962C8B-B14F-4D97-AF65-F5344CB8AC3E}">
        <p14:creationId xmlns:p14="http://schemas.microsoft.com/office/powerpoint/2010/main" val="156474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ES" sz="1200" b="0" i="0" kern="1200" dirty="0" smtClean="0">
                <a:solidFill>
                  <a:schemeClr val="tx1"/>
                </a:solidFill>
                <a:effectLst/>
                <a:latin typeface="+mn-lt"/>
                <a:ea typeface="+mn-ea"/>
                <a:cs typeface="+mn-cs"/>
              </a:rPr>
              <a:t>En este capítulo, aprenderemos sobre Spring Data REST, que es un servicio para crear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Entonces, ¿qué es 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impulsada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Según Roy </a:t>
            </a:r>
            <a:r>
              <a:rPr lang="es-ES" sz="1200" b="0" i="0" kern="1200" dirty="0" err="1" smtClean="0">
                <a:solidFill>
                  <a:schemeClr val="tx1"/>
                </a:solidFill>
                <a:effectLst/>
                <a:latin typeface="+mn-lt"/>
                <a:ea typeface="+mn-ea"/>
                <a:cs typeface="+mn-cs"/>
              </a:rPr>
              <a:t>Fielding</a:t>
            </a:r>
            <a:r>
              <a:rPr lang="es-ES" sz="1200" b="0" i="0" kern="1200" dirty="0" smtClean="0">
                <a:solidFill>
                  <a:schemeClr val="tx1"/>
                </a:solidFill>
                <a:effectLst/>
                <a:latin typeface="+mn-lt"/>
                <a:ea typeface="+mn-ea"/>
                <a:cs typeface="+mn-cs"/>
              </a:rPr>
              <a:t>, quien publicó por primera vez la especificación REST API, una API no es realmente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a menos que siga una interfaz uniforme. Una de sus limitaciones para una interfaz uniforme se sigue cuando se emplea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como motor de estado de aplicación, o HATEOAS.</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Una API </a:t>
            </a:r>
            <a:r>
              <a:rPr lang="es-ES" sz="1200" b="0" i="0" kern="1200" dirty="0" err="1" smtClean="0">
                <a:solidFill>
                  <a:schemeClr val="tx1"/>
                </a:solidFill>
                <a:effectLst/>
                <a:latin typeface="+mn-lt"/>
                <a:ea typeface="+mn-ea"/>
                <a:cs typeface="+mn-cs"/>
              </a:rPr>
              <a:t>RESTful</a:t>
            </a:r>
            <a:r>
              <a:rPr lang="es-ES" sz="1200" b="0" i="0" kern="1200" dirty="0" smtClean="0">
                <a:solidFill>
                  <a:schemeClr val="tx1"/>
                </a:solidFill>
                <a:effectLst/>
                <a:latin typeface="+mn-lt"/>
                <a:ea typeface="+mn-ea"/>
                <a:cs typeface="+mn-cs"/>
              </a:rPr>
              <a:t> debería hacer más que exponer puntos finales de recursos a través de HTTP. También debe exponer la documentación de la API y proporcionar automáticamente la navegación entre los recursos. Las API impulsadas por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logran eso. Los implementadores de Spring Data REST estuvieron de acuerdo, y es por eso que las API REST de Spring Data son </a:t>
            </a:r>
            <a:r>
              <a:rPr lang="es-ES" sz="1200" b="0" i="0" kern="1200" dirty="0" err="1" smtClean="0">
                <a:solidFill>
                  <a:schemeClr val="tx1"/>
                </a:solidFill>
                <a:effectLst/>
                <a:latin typeface="+mn-lt"/>
                <a:ea typeface="+mn-ea"/>
                <a:cs typeface="+mn-cs"/>
              </a:rPr>
              <a:t>Hypermedia</a:t>
            </a:r>
            <a:r>
              <a:rPr lang="es-ES" sz="1200" b="0" i="0" kern="1200" dirty="0" smtClean="0">
                <a:solidFill>
                  <a:schemeClr val="tx1"/>
                </a:solidFill>
                <a:effectLst/>
                <a:latin typeface="+mn-lt"/>
                <a:ea typeface="+mn-ea"/>
                <a:cs typeface="+mn-cs"/>
              </a:rPr>
              <a:t> impulsadas desde el primer momento. No se necesita configuración adicional. De hecho, ya lo has visto en acción.</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Así que vayamos a codificar estas API. Primero, codifiquemos la API para obtener todos los Paquetes de viaje. Necesitamos un punto final llamado </a:t>
            </a:r>
            <a:r>
              <a:rPr lang="es-ES" baseline="0" dirty="0" err="1" smtClean="0"/>
              <a:t>tourPackages</a:t>
            </a:r>
            <a:r>
              <a:rPr lang="es-ES" baseline="0" dirty="0" smtClean="0"/>
              <a:t> para que HTTP GET / </a:t>
            </a:r>
            <a:r>
              <a:rPr lang="es-ES" baseline="0" dirty="0" err="1" smtClean="0"/>
              <a:t>tourPackages</a:t>
            </a:r>
            <a:r>
              <a:rPr lang="es-ES" baseline="0" dirty="0" smtClean="0"/>
              <a:t> recupere todos los paquetes de viaje en formato JSON. HTTP GET / </a:t>
            </a:r>
            <a:r>
              <a:rPr lang="es-ES" baseline="0" dirty="0" err="1" smtClean="0"/>
              <a:t>tourPackages</a:t>
            </a:r>
            <a:r>
              <a:rPr lang="es-ES" baseline="0" dirty="0" smtClean="0"/>
              <a:t> / &amp; </a:t>
            </a:r>
            <a:r>
              <a:rPr lang="es-ES" baseline="0" dirty="0" err="1" smtClean="0"/>
              <a:t>lt</a:t>
            </a:r>
            <a:r>
              <a:rPr lang="es-ES" baseline="0" dirty="0" smtClean="0"/>
              <a:t>; </a:t>
            </a:r>
            <a:r>
              <a:rPr lang="es-ES" baseline="0" dirty="0" err="1" smtClean="0"/>
              <a:t>code</a:t>
            </a:r>
            <a:r>
              <a:rPr lang="es-ES" baseline="0" dirty="0" smtClean="0"/>
              <a:t> &amp; </a:t>
            </a:r>
            <a:r>
              <a:rPr lang="es-ES" baseline="0" dirty="0" err="1" smtClean="0"/>
              <a:t>gt</a:t>
            </a:r>
            <a:r>
              <a:rPr lang="es-ES" baseline="0" dirty="0" smtClean="0"/>
              <a:t>; obtiene un paquete de viaje con el código proporcionado. ¡En sus marcas, listos, fuera! ¡Hecho! No te estoy tomando el pelo. Debido a que incluimos Spring Data REST como una de nuestras dependencias de proyecto, no es necesaria la codificación para implementar estas API.</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Al inicio de la aplicación, Spring Data REST escanea las clases y encuentra todos los repositorios de Spring Data, crea un punto final que coincide con el nombre de la entidad, agrega una s y expone las operaciones como API. Aquí están las asignaciones para CREATE, la asignación para READ, la asignación para UPDATE y DELETE. Entonces, probemos. Nuestra aplicación Explorer California se está ejecutando.</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Voy a usar </a:t>
            </a:r>
            <a:r>
              <a:rPr lang="es-ES" baseline="0" dirty="0" err="1" smtClean="0"/>
              <a:t>Postman</a:t>
            </a:r>
            <a:r>
              <a:rPr lang="es-ES" baseline="0" dirty="0" smtClean="0"/>
              <a:t> para ejercitar las API. Entonces HTTP GET en </a:t>
            </a:r>
            <a:r>
              <a:rPr lang="es-ES" baseline="0" dirty="0" err="1" smtClean="0"/>
              <a:t>localhost</a:t>
            </a:r>
            <a:r>
              <a:rPr lang="es-ES" baseline="0" dirty="0" smtClean="0"/>
              <a:t>: 8080. Devuelve la lista de todos los paquetes de viaje y sigue la especificación de la casa. Vemos que ese nombre es un atributo de cadena. Pero en lugar de un atributo de código, hay un atributo </a:t>
            </a:r>
            <a:r>
              <a:rPr lang="es-ES" baseline="0" dirty="0" err="1" smtClean="0"/>
              <a:t>links.self.href</a:t>
            </a:r>
            <a:r>
              <a:rPr lang="es-ES" baseline="0" dirty="0" smtClean="0"/>
              <a:t>. Es un enlace hipermedia al paquete Tour individual.</a:t>
            </a:r>
          </a:p>
          <a:p>
            <a:endParaRPr lang="es-ES" baseline="0" dirty="0" smtClean="0"/>
          </a:p>
          <a:p>
            <a:r>
              <a:rPr lang="es-ES" baseline="0" dirty="0" smtClean="0"/>
              <a:t>La mayoría de los desarrolladores de aplicaciones para el usuario prefieren consumir API impulsadas por hipermedia porque hacen que su código sea más pequeño, más limpio y más fácil de mantener. Veamos los métodos CREAR, LEER, ACTUALIZAR y ELIMINAR para la API del paquete Tour. Voy a crear un nuevo paquete de viaje llamado </a:t>
            </a:r>
            <a:r>
              <a:rPr lang="es-ES" baseline="0" dirty="0" err="1" smtClean="0"/>
              <a:t>Zany</a:t>
            </a:r>
            <a:r>
              <a:rPr lang="es-ES" baseline="0" dirty="0" smtClean="0"/>
              <a:t> Cali. Así que voy a usar POST, bajo datos brutos.</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Todos los puntos finales que expone Spring Data REST también crean un recurso de búsqueda</a:t>
            </a:r>
          </a:p>
          <a:p>
            <a:r>
              <a:rPr lang="en-US" dirty="0" smtClean="0"/>
              <a:t>/search</a:t>
            </a:r>
          </a:p>
          <a:p>
            <a:r>
              <a:rPr lang="en-US" dirty="0" smtClean="0"/>
              <a:t>http://localhost:8080/tours/search</a:t>
            </a:r>
          </a:p>
          <a:p>
            <a:r>
              <a:rPr lang="es-EC" dirty="0" smtClean="0"/>
              <a:t>Invoca a todos los </a:t>
            </a:r>
            <a:r>
              <a:rPr lang="es-EC" dirty="0" err="1" smtClean="0"/>
              <a:t>metodos</a:t>
            </a:r>
            <a:endParaRPr lang="es-EC" dirty="0" smtClean="0"/>
          </a:p>
          <a:p>
            <a:r>
              <a:rPr lang="en-US" dirty="0" smtClean="0"/>
              <a:t>http://localhost:8080/tours/search/findByPaqueteCodigo?codigo=AP</a:t>
            </a:r>
          </a:p>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35</a:t>
            </a:fld>
            <a:endParaRPr lang="en-US"/>
          </a:p>
        </p:txBody>
      </p:sp>
    </p:spTree>
    <p:extLst>
      <p:ext uri="{BB962C8B-B14F-4D97-AF65-F5344CB8AC3E}">
        <p14:creationId xmlns:p14="http://schemas.microsoft.com/office/powerpoint/2010/main" val="371993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Otra característica genial incorporada de Spring Data JPA y Spring Data </a:t>
            </a:r>
            <a:r>
              <a:rPr lang="es-ES" baseline="0" dirty="0" err="1" smtClean="0"/>
              <a:t>Rest</a:t>
            </a:r>
            <a:r>
              <a:rPr lang="es-ES" baseline="0" dirty="0" smtClean="0"/>
              <a:t> es la facilidad de agregar paginación y clasificación a una API. Por lo tanto, agreguemos Paginación y ordenamiento a la API de Tours ampliando desde Paginación y clasificación </a:t>
            </a:r>
            <a:r>
              <a:rPr lang="es-ES" baseline="0" dirty="0" err="1" smtClean="0"/>
              <a:t>Crud</a:t>
            </a:r>
            <a:r>
              <a:rPr lang="es-ES" baseline="0" dirty="0" smtClean="0"/>
              <a:t> </a:t>
            </a:r>
            <a:r>
              <a:rPr lang="es-ES" baseline="0" dirty="0" err="1" smtClean="0"/>
              <a:t>Repository</a:t>
            </a:r>
            <a:r>
              <a:rPr lang="es-ES" baseline="0" dirty="0" smtClean="0"/>
              <a:t>. Por lo tanto, vamos a nuestro Repositorio de recorridos y lo estamos cambiando a Repositorio de paginación y ordenamiento, y también podemos agregar Paginación y ordenamiento a los métodos de consulta actualizando el tipo de retorno a Página y agregando el parámetro 'Enrutable'. Entonces, en la URL, estos son los parámetros que usaría para paginación y clasificación. Existe el parámetro de tamaño que es el tamaño de la página que desea recuperar.</a:t>
            </a: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mtClean="0"/>
              <a:t>http://localhost:8080/tours?size=2&amp;page=0&amp;sort=titulo,asc</a:t>
            </a:r>
            <a:endParaRPr lang="en-US"/>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38</a:t>
            </a:fld>
            <a:endParaRPr lang="en-US"/>
          </a:p>
        </p:txBody>
      </p:sp>
    </p:spTree>
    <p:extLst>
      <p:ext uri="{BB962C8B-B14F-4D97-AF65-F5344CB8AC3E}">
        <p14:creationId xmlns:p14="http://schemas.microsoft.com/office/powerpoint/2010/main" val="258468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Spring Web MVC es un </a:t>
            </a:r>
            <a:r>
              <a:rPr lang="es-EC" baseline="0" dirty="0" err="1" smtClean="0"/>
              <a:t>framework</a:t>
            </a:r>
            <a:r>
              <a:rPr lang="es-EC" baseline="0" dirty="0" smtClean="0"/>
              <a:t> de desarrollo de niveles web conocido, pero ¿sabía que se puede usar para crear API </a:t>
            </a:r>
            <a:r>
              <a:rPr lang="es-EC" baseline="0" dirty="0" err="1" smtClean="0"/>
              <a:t>RESTful</a:t>
            </a:r>
            <a:r>
              <a:rPr lang="es-EC" baseline="0" dirty="0" smtClean="0"/>
              <a:t>? </a:t>
            </a:r>
          </a:p>
          <a:p>
            <a:r>
              <a:rPr lang="es-EC" baseline="0" dirty="0" smtClean="0"/>
              <a:t>Anotando una clase con @</a:t>
            </a:r>
            <a:r>
              <a:rPr lang="es-EC" baseline="0" dirty="0" err="1" smtClean="0"/>
              <a:t>RestController</a:t>
            </a:r>
            <a:r>
              <a:rPr lang="es-EC" baseline="0" dirty="0" smtClean="0"/>
              <a:t> le dice a Spring Web MVC que esta clase sigue el comportamiento estereotípico del servicio web </a:t>
            </a:r>
            <a:r>
              <a:rPr lang="es-EC" baseline="0" dirty="0" err="1" smtClean="0"/>
              <a:t>RESTful</a:t>
            </a:r>
            <a:r>
              <a:rPr lang="es-EC" baseline="0" dirty="0" smtClean="0"/>
              <a:t>.</a:t>
            </a:r>
          </a:p>
          <a:p>
            <a:endParaRPr lang="es-EC" baseline="0" dirty="0" smtClean="0"/>
          </a:p>
          <a:p>
            <a:r>
              <a:rPr lang="es-EC" baseline="0" dirty="0" smtClean="0"/>
              <a:t>Una clase </a:t>
            </a:r>
            <a:r>
              <a:rPr lang="es-EC" baseline="0" dirty="0" err="1" smtClean="0"/>
              <a:t>RestController</a:t>
            </a:r>
            <a:r>
              <a:rPr lang="es-EC" baseline="0" dirty="0" smtClean="0"/>
              <a:t> media entre las solicitudes web y las partes internas de la aplicación. Es responsable de dirigir las solicitudes a los servicios apropiados, y luego enviar una respuesta al cliente.</a:t>
            </a:r>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DTO: Data Transfer </a:t>
            </a:r>
            <a:r>
              <a:rPr lang="es-ES" baseline="0" dirty="0" err="1" smtClean="0"/>
              <a:t>Object</a:t>
            </a:r>
            <a:r>
              <a:rPr lang="es-ES" baseline="0" dirty="0" smtClean="0"/>
              <a:t>, para encapsular la petición del cuerpo (</a:t>
            </a:r>
            <a:r>
              <a:rPr lang="es-ES" baseline="0" dirty="0" err="1" smtClean="0"/>
              <a:t>body</a:t>
            </a:r>
            <a:r>
              <a:rPr lang="es-ES" baseline="0" dirty="0" smtClean="0"/>
              <a:t>)</a:t>
            </a:r>
          </a:p>
          <a:p>
            <a:r>
              <a:rPr lang="es-ES" baseline="0" dirty="0" err="1" smtClean="0"/>
              <a:t>tourId</a:t>
            </a:r>
            <a:r>
              <a:rPr lang="es-ES" baseline="0" dirty="0" smtClean="0"/>
              <a:t> no tiene porque este viene a ser un parámetro en la URL</a:t>
            </a:r>
          </a:p>
          <a:p>
            <a:r>
              <a:rPr lang="es-ES" baseline="0" dirty="0" smtClean="0"/>
              <a:t>Java </a:t>
            </a:r>
            <a:r>
              <a:rPr lang="es-ES" baseline="0" dirty="0" err="1" smtClean="0"/>
              <a:t>Validation</a:t>
            </a:r>
            <a:endParaRPr lang="es-ES" baseline="0" dirty="0" smtClean="0"/>
          </a:p>
          <a:p>
            <a:pPr marL="171450" indent="-171450">
              <a:buFont typeface="Arial" pitchFamily="34" charset="0"/>
              <a:buChar char="•"/>
            </a:pPr>
            <a:r>
              <a:rPr lang="es-ES" baseline="0" dirty="0" err="1" smtClean="0"/>
              <a:t>Validate</a:t>
            </a:r>
            <a:r>
              <a:rPr lang="es-ES" baseline="0" dirty="0" smtClean="0"/>
              <a:t> Rating </a:t>
            </a:r>
            <a:r>
              <a:rPr lang="es-ES" baseline="0" dirty="0" err="1" smtClean="0"/>
              <a:t>Dto</a:t>
            </a:r>
            <a:r>
              <a:rPr lang="es-ES" baseline="0" dirty="0" smtClean="0"/>
              <a:t> </a:t>
            </a:r>
          </a:p>
          <a:p>
            <a:pPr marL="171450" indent="-171450">
              <a:buFont typeface="Arial" pitchFamily="34" charset="0"/>
              <a:buChar char="•"/>
            </a:pPr>
            <a:r>
              <a:rPr lang="es-ES" baseline="0" dirty="0" smtClean="0"/>
              <a:t>Tour </a:t>
            </a:r>
            <a:r>
              <a:rPr lang="es-ES" baseline="0" dirty="0" err="1" smtClean="0"/>
              <a:t>must</a:t>
            </a:r>
            <a:r>
              <a:rPr lang="es-ES" baseline="0" dirty="0" smtClean="0"/>
              <a:t> </a:t>
            </a:r>
            <a:r>
              <a:rPr lang="es-ES" baseline="0" dirty="0" err="1" smtClean="0"/>
              <a:t>exist</a:t>
            </a:r>
            <a:r>
              <a:rPr lang="es-ES" baseline="0" dirty="0" smtClean="0"/>
              <a:t>, </a:t>
            </a:r>
            <a:r>
              <a:rPr lang="es-ES" baseline="0" dirty="0" err="1" smtClean="0"/>
              <a:t>otherwise</a:t>
            </a:r>
            <a:r>
              <a:rPr lang="es-ES" baseline="0" dirty="0" smtClean="0"/>
              <a:t> </a:t>
            </a:r>
            <a:r>
              <a:rPr lang="es-ES" baseline="0" dirty="0" err="1" smtClean="0"/>
              <a:t>return</a:t>
            </a:r>
            <a:r>
              <a:rPr lang="es-ES" baseline="0" dirty="0" smtClean="0"/>
              <a:t> 404 status</a:t>
            </a:r>
          </a:p>
          <a:p>
            <a:pPr marL="171450" indent="-171450">
              <a:buFont typeface="Arial" pitchFamily="34" charset="0"/>
              <a:buChar char="•"/>
            </a:pPr>
            <a:r>
              <a:rPr lang="es-ES" baseline="0" dirty="0" err="1" smtClean="0"/>
              <a:t>Instantiate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Persiste </a:t>
            </a:r>
            <a:r>
              <a:rPr lang="es-ES" baseline="0" dirty="0" err="1" smtClean="0"/>
              <a:t>the</a:t>
            </a:r>
            <a:r>
              <a:rPr lang="es-ES" baseline="0" dirty="0" smtClean="0"/>
              <a:t> new </a:t>
            </a:r>
            <a:r>
              <a:rPr lang="es-ES" baseline="0" dirty="0" err="1" smtClean="0"/>
              <a:t>CalificacionTour</a:t>
            </a:r>
            <a:endParaRPr lang="es-ES" baseline="0" dirty="0" smtClean="0"/>
          </a:p>
          <a:p>
            <a:pPr marL="171450" indent="-171450">
              <a:buFont typeface="Arial" pitchFamily="34" charset="0"/>
              <a:buChar char="•"/>
            </a:pPr>
            <a:r>
              <a:rPr lang="es-ES" baseline="0" dirty="0" smtClean="0"/>
              <a:t>Http Status = 201, </a:t>
            </a:r>
            <a:r>
              <a:rPr lang="es-ES" baseline="0" dirty="0" err="1" smtClean="0"/>
              <a:t>created</a:t>
            </a:r>
            <a:endParaRPr lang="es-ES" baseline="0" dirty="0" smtClean="0"/>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10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smtClean="0"/>
              <a:t>Score = 10</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a:t>
            </a:r>
            <a:r>
              <a:rPr lang="es-ES" baseline="0" dirty="0" smtClean="0"/>
              <a:t>10</a:t>
            </a:r>
          </a:p>
          <a:p>
            <a:endParaRPr lang="es-ES" baseline="0" dirty="0" smtClean="0"/>
          </a:p>
          <a:p>
            <a:r>
              <a:rPr lang="es-ES" baseline="0" dirty="0" err="1" smtClean="0"/>
              <a:t>Stream</a:t>
            </a:r>
            <a:r>
              <a:rPr lang="es-ES" baseline="0" dirty="0" smtClean="0"/>
              <a:t> en las lista java</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Score = </a:t>
            </a:r>
            <a:r>
              <a:rPr lang="es-ES" baseline="0" dirty="0" smtClean="0"/>
              <a:t>10</a:t>
            </a:r>
          </a:p>
          <a:p>
            <a:endParaRPr lang="es-ES" baseline="0" dirty="0" smtClean="0"/>
          </a:p>
          <a:p>
            <a:r>
              <a:rPr lang="es-ES" baseline="0" dirty="0" err="1" smtClean="0"/>
              <a:t>Stream</a:t>
            </a:r>
            <a:r>
              <a:rPr lang="es-ES" baseline="0" dirty="0" smtClean="0"/>
              <a:t> en las lista java</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 posible insertar enlaces hipermedia, pero está más allá del alcance de este curso sobre cómo hacerlo dentro de un controlador </a:t>
            </a:r>
            <a:r>
              <a:rPr lang="es-ES" dirty="0" err="1" smtClean="0"/>
              <a:t>rest</a:t>
            </a:r>
            <a:r>
              <a:rPr lang="es-ES" dirty="0" smtClean="0"/>
              <a:t>. Consulte el proyecto Spring </a:t>
            </a:r>
            <a:r>
              <a:rPr lang="es-ES" dirty="0" err="1" smtClean="0"/>
              <a:t>Hateoas</a:t>
            </a:r>
            <a:r>
              <a:rPr lang="es-ES" dirty="0" smtClean="0"/>
              <a:t>, para aprender a incorporar hipermedia en sus controles </a:t>
            </a:r>
            <a:r>
              <a:rPr lang="es-ES" dirty="0" err="1" smtClean="0"/>
              <a:t>rest</a:t>
            </a:r>
            <a:r>
              <a:rPr lang="es-ES" dirty="0" smtClean="0"/>
              <a:t>.</a:t>
            </a:r>
            <a:endParaRPr lang="en-US" dirty="0" smtClean="0"/>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56</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11/9/2017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080/paquet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localhost:8080/paquetes/A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pring.io/guides" TargetMode="External"/><Relationship Id="rId5" Type="http://schemas.openxmlformats.org/officeDocument/2006/relationships/hyperlink" Target="http://spring.io/projects" TargetMode="External"/><Relationship Id="rId4" Type="http://schemas.openxmlformats.org/officeDocument/2006/relationships/hyperlink" Target="https://docs.spring.io/spring-boot/docs/current/api/"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Why</a:t>
            </a:r>
            <a:r>
              <a:rPr lang="es-EC" dirty="0" smtClean="0"/>
              <a:t>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2800" dirty="0" smtClean="0">
                <a:solidFill>
                  <a:schemeClr val="tx1">
                    <a:lumMod val="75000"/>
                    <a:lumOff val="25000"/>
                  </a:schemeClr>
                </a:solidFill>
              </a:rPr>
              <a:t>Mejora la productividad de desarrollo</a:t>
            </a:r>
          </a:p>
          <a:p>
            <a:pPr>
              <a:lnSpc>
                <a:spcPct val="150000"/>
              </a:lnSpc>
            </a:pPr>
            <a:r>
              <a:rPr lang="es-EC" sz="2800" dirty="0" smtClean="0">
                <a:solidFill>
                  <a:schemeClr val="tx1">
                    <a:lumMod val="75000"/>
                    <a:lumOff val="25000"/>
                  </a:schemeClr>
                </a:solidFill>
              </a:rPr>
              <a:t>Gratis &amp; Open </a:t>
            </a:r>
            <a:r>
              <a:rPr lang="es-EC" sz="2800" dirty="0" err="1" smtClean="0">
                <a:solidFill>
                  <a:schemeClr val="tx1">
                    <a:lumMod val="75000"/>
                    <a:lumOff val="25000"/>
                  </a:schemeClr>
                </a:solidFill>
              </a:rPr>
              <a:t>Source</a:t>
            </a:r>
            <a:endParaRPr lang="es-EC" sz="2800" dirty="0" smtClean="0">
              <a:solidFill>
                <a:schemeClr val="tx1">
                  <a:lumMod val="75000"/>
                  <a:lumOff val="25000"/>
                </a:schemeClr>
              </a:solidFill>
            </a:endParaRPr>
          </a:p>
          <a:p>
            <a:pPr>
              <a:lnSpc>
                <a:spcPct val="150000"/>
              </a:lnSpc>
            </a:pPr>
            <a:r>
              <a:rPr lang="es-EC" sz="2800" dirty="0">
                <a:solidFill>
                  <a:schemeClr val="tx1">
                    <a:lumMod val="75000"/>
                    <a:lumOff val="25000"/>
                  </a:schemeClr>
                </a:solidFill>
              </a:rPr>
              <a:t>Preparar &amp; </a:t>
            </a:r>
            <a:r>
              <a:rPr lang="es-EC" sz="2800" dirty="0" smtClean="0">
                <a:solidFill>
                  <a:schemeClr val="tx1">
                    <a:lumMod val="75000"/>
                    <a:lumOff val="25000"/>
                  </a:schemeClr>
                </a:solidFill>
              </a:rPr>
              <a:t>Configuración </a:t>
            </a:r>
            <a:r>
              <a:rPr lang="es-EC" sz="2800" dirty="0">
                <a:solidFill>
                  <a:schemeClr val="tx1">
                    <a:lumMod val="75000"/>
                    <a:lumOff val="25000"/>
                  </a:schemeClr>
                </a:solidFill>
              </a:rPr>
              <a:t>es </a:t>
            </a:r>
            <a:r>
              <a:rPr lang="es-EC" sz="2800" dirty="0" smtClean="0">
                <a:solidFill>
                  <a:schemeClr val="tx1">
                    <a:lumMod val="75000"/>
                    <a:lumOff val="25000"/>
                  </a:schemeClr>
                </a:solidFill>
              </a:rPr>
              <a:t>muy fácil </a:t>
            </a:r>
          </a:p>
          <a:p>
            <a:pPr>
              <a:lnSpc>
                <a:spcPct val="150000"/>
              </a:lnSpc>
            </a:pPr>
            <a:r>
              <a:rPr lang="es-EC" sz="2800" dirty="0" smtClean="0">
                <a:solidFill>
                  <a:schemeClr val="tx1">
                    <a:lumMod val="75000"/>
                    <a:lumOff val="25000"/>
                  </a:schemeClr>
                </a:solidFill>
              </a:rPr>
              <a:t>Módulos</a:t>
            </a:r>
          </a:p>
          <a:p>
            <a:pPr>
              <a:lnSpc>
                <a:spcPct val="150000"/>
              </a:lnSpc>
            </a:pPr>
            <a:r>
              <a:rPr lang="es-EC" sz="2800" dirty="0" smtClean="0">
                <a:solidFill>
                  <a:schemeClr val="tx1">
                    <a:lumMod val="75000"/>
                    <a:lumOff val="25000"/>
                  </a:schemeClr>
                </a:solidFill>
              </a:rPr>
              <a:t>Desarrolladores de Spring están en demanda</a:t>
            </a:r>
          </a:p>
          <a:p>
            <a:pPr>
              <a:lnSpc>
                <a:spcPct val="150000"/>
              </a:lnSpc>
            </a:pPr>
            <a:r>
              <a:rPr lang="es-EC" sz="2800" dirty="0" err="1">
                <a:solidFill>
                  <a:schemeClr val="tx1">
                    <a:lumMod val="75000"/>
                    <a:lumOff val="25000"/>
                  </a:schemeClr>
                </a:solidFill>
              </a:rPr>
              <a:t>Microservices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400134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Introducción </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Spring </a:t>
            </a:r>
            <a:r>
              <a:rPr lang="es-EC" sz="2800" dirty="0" err="1" smtClean="0">
                <a:solidFill>
                  <a:schemeClr val="tx1">
                    <a:lumMod val="75000"/>
                    <a:lumOff val="25000"/>
                  </a:schemeClr>
                </a:solidFill>
              </a:rPr>
              <a:t>Boot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Spring Data JPA</a:t>
            </a:r>
          </a:p>
          <a:p>
            <a:pPr>
              <a:lnSpc>
                <a:spcPct val="150000"/>
              </a:lnSpc>
            </a:pPr>
            <a:r>
              <a:rPr lang="es-EC" sz="2800" dirty="0" smtClean="0">
                <a:solidFill>
                  <a:schemeClr val="tx1">
                    <a:lumMod val="75000"/>
                    <a:lumOff val="25000"/>
                  </a:schemeClr>
                </a:solidFill>
              </a:rPr>
              <a:t>Spring Data REST</a:t>
            </a:r>
          </a:p>
          <a:p>
            <a:pPr>
              <a:lnSpc>
                <a:spcPct val="150000"/>
              </a:lnSpc>
            </a:pPr>
            <a:r>
              <a:rPr lang="es-EC" sz="2800" dirty="0" smtClean="0">
                <a:solidFill>
                  <a:schemeClr val="tx1">
                    <a:lumMod val="75000"/>
                    <a:lumOff val="25000"/>
                  </a:schemeClr>
                </a:solidFill>
              </a:rPr>
              <a:t>Spring MVC Web </a:t>
            </a:r>
            <a:r>
              <a:rPr lang="es-EC" sz="2800" dirty="0" err="1" smtClean="0">
                <a:solidFill>
                  <a:schemeClr val="tx1">
                    <a:lumMod val="75000"/>
                    <a:lumOff val="25000"/>
                  </a:schemeClr>
                </a:solidFill>
              </a:rPr>
              <a:t>RestControllers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842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Entorno de desarrollo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Instalación de Java 8 – JDK</a:t>
            </a:r>
          </a:p>
          <a:p>
            <a:pPr>
              <a:lnSpc>
                <a:spcPct val="150000"/>
              </a:lnSpc>
            </a:pPr>
            <a:r>
              <a:rPr lang="es-EC" sz="2800" dirty="0" smtClean="0">
                <a:solidFill>
                  <a:schemeClr val="tx1">
                    <a:lumMod val="75000"/>
                    <a:lumOff val="25000"/>
                  </a:schemeClr>
                </a:solidFill>
              </a:rPr>
              <a:t>Instalación de </a:t>
            </a:r>
            <a:r>
              <a:rPr lang="es-EC" sz="2800" dirty="0" err="1" smtClean="0">
                <a:solidFill>
                  <a:schemeClr val="tx1">
                    <a:lumMod val="75000"/>
                    <a:lumOff val="25000"/>
                  </a:schemeClr>
                </a:solidFill>
              </a:rPr>
              <a:t>Maven</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a:t>
            </a:r>
            <a:r>
              <a:rPr lang="es-EC" sz="2800" dirty="0" err="1" smtClean="0">
                <a:solidFill>
                  <a:schemeClr val="tx1">
                    <a:lumMod val="75000"/>
                    <a:lumOff val="25000"/>
                  </a:schemeClr>
                </a:solidFill>
              </a:rPr>
              <a:t>InteliiJ</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STS</a:t>
            </a:r>
          </a:p>
          <a:p>
            <a:pPr>
              <a:lnSpc>
                <a:spcPct val="150000"/>
              </a:lnSpc>
            </a:pPr>
            <a:r>
              <a:rPr lang="es-EC" dirty="0" smtClean="0">
                <a:solidFill>
                  <a:schemeClr val="tx1">
                    <a:lumMod val="75000"/>
                    <a:lumOff val="25000"/>
                  </a:schemeClr>
                </a:solidFill>
              </a:rPr>
              <a:t>Creamos las variables de entorno</a:t>
            </a:r>
          </a:p>
          <a:p>
            <a:endParaRPr lang="es-EC" dirty="0" smtClean="0"/>
          </a:p>
          <a:p>
            <a:endParaRPr lang="es-EC" dirty="0" smtClean="0"/>
          </a:p>
          <a:p>
            <a:endParaRPr lang="en-US" dirty="0"/>
          </a:p>
        </p:txBody>
      </p:sp>
    </p:spTree>
    <p:extLst>
      <p:ext uri="{BB962C8B-B14F-4D97-AF65-F5344CB8AC3E}">
        <p14:creationId xmlns:p14="http://schemas.microsoft.com/office/powerpoint/2010/main" val="385748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RESTful </a:t>
            </a:r>
            <a:r>
              <a:rPr lang="en-US" sz="7200" dirty="0">
                <a:solidFill>
                  <a:schemeClr val="accent5">
                    <a:lumMod val="75000"/>
                  </a:schemeClr>
                </a:solidFill>
              </a:rPr>
              <a:t>Spring Boot </a:t>
            </a:r>
            <a:r>
              <a:rPr lang="en-US" sz="7200" dirty="0" err="1" smtClean="0">
                <a:solidFill>
                  <a:schemeClr val="accent5">
                    <a:lumMod val="75000"/>
                  </a:schemeClr>
                </a:solidFill>
              </a:rPr>
              <a:t>Microservice</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Proyecto,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3200" dirty="0" smtClean="0">
                <a:solidFill>
                  <a:schemeClr val="tx1">
                    <a:lumMod val="75000"/>
                    <a:lumOff val="25000"/>
                  </a:schemeClr>
                </a:solidFill>
              </a:rPr>
              <a:t>Crear nuestro proyecto con </a:t>
            </a:r>
            <a:r>
              <a:rPr lang="es-EC" sz="3200" dirty="0" err="1" smtClean="0">
                <a:solidFill>
                  <a:schemeClr val="tx1">
                    <a:lumMod val="75000"/>
                    <a:lumOff val="25000"/>
                  </a:schemeClr>
                </a:solidFill>
              </a:rPr>
              <a:t>Initializr</a:t>
            </a:r>
            <a:endParaRPr lang="es-EC" sz="3200" dirty="0" smtClean="0">
              <a:solidFill>
                <a:schemeClr val="tx1">
                  <a:lumMod val="75000"/>
                  <a:lumOff val="25000"/>
                </a:schemeClr>
              </a:solidFill>
            </a:endParaRPr>
          </a:p>
          <a:p>
            <a:pPr lvl="1">
              <a:lnSpc>
                <a:spcPct val="150000"/>
              </a:lnSpc>
            </a:pPr>
            <a:r>
              <a:rPr lang="es-EC" sz="2400" dirty="0">
                <a:solidFill>
                  <a:schemeClr val="tx1">
                    <a:lumMod val="75000"/>
                    <a:lumOff val="25000"/>
                  </a:schemeClr>
                </a:solidFill>
                <a:hlinkClick r:id="rId3"/>
              </a:rPr>
              <a:t>https://start.spring.io</a:t>
            </a:r>
            <a:r>
              <a:rPr lang="es-EC" sz="2400" dirty="0" smtClean="0">
                <a:solidFill>
                  <a:schemeClr val="tx1">
                    <a:lumMod val="75000"/>
                    <a:lumOff val="25000"/>
                  </a:schemeClr>
                </a:solidFill>
                <a:hlinkClick r:id="rId3"/>
              </a:rPr>
              <a:t>/</a:t>
            </a:r>
            <a:endParaRPr lang="es-EC" sz="2400" dirty="0" smtClean="0">
              <a:solidFill>
                <a:schemeClr val="tx1">
                  <a:lumMod val="75000"/>
                  <a:lumOff val="25000"/>
                </a:schemeClr>
              </a:solidFill>
            </a:endParaRPr>
          </a:p>
          <a:p>
            <a:pPr lvl="1">
              <a:lnSpc>
                <a:spcPct val="150000"/>
              </a:lnSpc>
            </a:pPr>
            <a:r>
              <a:rPr lang="es-EC" sz="2400" dirty="0" smtClean="0">
                <a:solidFill>
                  <a:schemeClr val="tx1">
                    <a:lumMod val="75000"/>
                    <a:lumOff val="25000"/>
                  </a:schemeClr>
                </a:solidFill>
              </a:rPr>
              <a:t>Herramienta para crear proyectos Spring </a:t>
            </a:r>
            <a:r>
              <a:rPr lang="es-EC" sz="2400" dirty="0" err="1" smtClean="0">
                <a:solidFill>
                  <a:schemeClr val="tx1">
                    <a:lumMod val="75000"/>
                    <a:lumOff val="25000"/>
                  </a:schemeClr>
                </a:solidFill>
              </a:rPr>
              <a:t>Boot</a:t>
            </a:r>
            <a:r>
              <a:rPr lang="es-EC" sz="2400" dirty="0" smtClean="0">
                <a:solidFill>
                  <a:schemeClr val="tx1">
                    <a:lumMod val="75000"/>
                    <a:lumOff val="25000"/>
                  </a:schemeClr>
                </a:solidFill>
              </a:rPr>
              <a:t> Java</a:t>
            </a:r>
          </a:p>
          <a:p>
            <a:pPr lvl="1">
              <a:lnSpc>
                <a:spcPct val="150000"/>
              </a:lnSpc>
            </a:pPr>
            <a:r>
              <a:rPr lang="es-EC" sz="2400" dirty="0" smtClean="0">
                <a:solidFill>
                  <a:schemeClr val="tx1">
                    <a:lumMod val="75000"/>
                    <a:lumOff val="25000"/>
                  </a:schemeClr>
                </a:solidFill>
              </a:rPr>
              <a:t>Respondiendo a una serie de preguntas</a:t>
            </a:r>
          </a:p>
          <a:p>
            <a:pPr lvl="1">
              <a:lnSpc>
                <a:spcPct val="150000"/>
              </a:lnSpc>
            </a:pPr>
            <a:r>
              <a:rPr lang="es-EC" sz="2400" dirty="0" smtClean="0">
                <a:solidFill>
                  <a:schemeClr val="tx1">
                    <a:lumMod val="75000"/>
                    <a:lumOff val="25000"/>
                  </a:schemeClr>
                </a:solidFill>
              </a:rPr>
              <a:t>Crea la estructura del proyecto</a:t>
            </a:r>
          </a:p>
          <a:p>
            <a:pPr lvl="1">
              <a:lnSpc>
                <a:spcPct val="150000"/>
              </a:lnSpc>
            </a:pPr>
            <a:r>
              <a:rPr lang="es-EC" sz="2400" dirty="0">
                <a:solidFill>
                  <a:schemeClr val="tx1">
                    <a:lumMod val="75000"/>
                    <a:lumOff val="25000"/>
                  </a:schemeClr>
                </a:solidFill>
              </a:rPr>
              <a:t>p</a:t>
            </a:r>
            <a:r>
              <a:rPr lang="es-EC" sz="2400" dirty="0" smtClean="0">
                <a:solidFill>
                  <a:schemeClr val="tx1">
                    <a:lumMod val="75000"/>
                    <a:lumOff val="25000"/>
                  </a:schemeClr>
                </a:solidFill>
              </a:rPr>
              <a:t>om.xml </a:t>
            </a:r>
          </a:p>
          <a:p>
            <a:pPr lvl="1">
              <a:lnSpc>
                <a:spcPct val="150000"/>
              </a:lnSpc>
            </a:pP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Dependencias para Proyecto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400" dirty="0" smtClean="0">
                <a:solidFill>
                  <a:schemeClr val="tx1">
                    <a:lumMod val="75000"/>
                    <a:lumOff val="25000"/>
                  </a:schemeClr>
                </a:solidFill>
              </a:rPr>
              <a:t>Web, cual incluye </a:t>
            </a:r>
            <a:r>
              <a:rPr lang="es-EC" sz="2400" dirty="0" err="1" smtClean="0">
                <a:solidFill>
                  <a:schemeClr val="tx1">
                    <a:lumMod val="75000"/>
                    <a:lumOff val="25000"/>
                  </a:schemeClr>
                </a:solidFill>
              </a:rPr>
              <a:t>Tomcat</a:t>
            </a:r>
            <a:r>
              <a:rPr lang="es-EC" sz="2400" dirty="0" smtClean="0">
                <a:solidFill>
                  <a:schemeClr val="tx1">
                    <a:lumMod val="75000"/>
                    <a:lumOff val="25000"/>
                  </a:schemeClr>
                </a:solidFill>
              </a:rPr>
              <a:t> y Spring MVC</a:t>
            </a:r>
          </a:p>
          <a:p>
            <a:pPr lvl="1">
              <a:lnSpc>
                <a:spcPct val="150000"/>
              </a:lnSpc>
            </a:pPr>
            <a:r>
              <a:rPr lang="es-EC" sz="2400" dirty="0" err="1" smtClean="0">
                <a:solidFill>
                  <a:schemeClr val="tx1">
                    <a:lumMod val="75000"/>
                    <a:lumOff val="25000"/>
                  </a:schemeClr>
                </a:solidFill>
              </a:rPr>
              <a:t>Rest</a:t>
            </a:r>
            <a:r>
              <a:rPr lang="es-EC" sz="2400" dirty="0" smtClean="0">
                <a:solidFill>
                  <a:schemeClr val="tx1">
                    <a:lumMod val="75000"/>
                    <a:lumOff val="25000"/>
                  </a:schemeClr>
                </a:solidFill>
              </a:rPr>
              <a:t> repositorios para exponer Spring Data repositorios sobre REST</a:t>
            </a:r>
          </a:p>
          <a:p>
            <a:pPr lvl="1">
              <a:lnSpc>
                <a:spcPct val="150000"/>
              </a:lnSpc>
            </a:pPr>
            <a:r>
              <a:rPr lang="es-EC" sz="2400" dirty="0" smtClean="0">
                <a:solidFill>
                  <a:schemeClr val="tx1">
                    <a:lumMod val="75000"/>
                    <a:lumOff val="25000"/>
                  </a:schemeClr>
                </a:solidFill>
              </a:rPr>
              <a:t>Java </a:t>
            </a:r>
            <a:r>
              <a:rPr lang="es-EC" sz="2400" dirty="0" err="1" smtClean="0">
                <a:solidFill>
                  <a:schemeClr val="tx1">
                    <a:lumMod val="75000"/>
                    <a:lumOff val="25000"/>
                  </a:schemeClr>
                </a:solidFill>
              </a:rPr>
              <a:t>Persistence</a:t>
            </a:r>
            <a:r>
              <a:rPr lang="es-EC" sz="2400" dirty="0" smtClean="0">
                <a:solidFill>
                  <a:schemeClr val="tx1">
                    <a:lumMod val="75000"/>
                    <a:lumOff val="25000"/>
                  </a:schemeClr>
                </a:solidFill>
              </a:rPr>
              <a:t> API</a:t>
            </a:r>
          </a:p>
          <a:p>
            <a:pPr lvl="1">
              <a:lnSpc>
                <a:spcPct val="150000"/>
              </a:lnSpc>
            </a:pPr>
            <a:r>
              <a:rPr lang="es-EC" sz="2400" dirty="0" smtClean="0">
                <a:solidFill>
                  <a:schemeClr val="tx1">
                    <a:lumMod val="75000"/>
                    <a:lumOff val="25000"/>
                  </a:schemeClr>
                </a:solidFill>
              </a:rPr>
              <a:t>H2 una base de datos en memoria</a:t>
            </a: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054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Java </a:t>
            </a:r>
            <a:r>
              <a:rPr lang="es-EC" dirty="0" err="1" smtClean="0"/>
              <a:t>Build</a:t>
            </a:r>
            <a:r>
              <a:rPr lang="es-EC" dirty="0" smtClean="0"/>
              <a:t> Tools</a:t>
            </a:r>
            <a:endParaRPr lang="en-US" dirty="0"/>
          </a:p>
        </p:txBody>
      </p:sp>
      <p:sp>
        <p:nvSpPr>
          <p:cNvPr id="3" name="2 Marcador de contenido"/>
          <p:cNvSpPr>
            <a:spLocks noGrp="1"/>
          </p:cNvSpPr>
          <p:nvPr>
            <p:ph idx="1"/>
          </p:nvPr>
        </p:nvSpPr>
        <p:spPr>
          <a:xfrm>
            <a:off x="502920" y="1679448"/>
            <a:ext cx="8183880" cy="4187952"/>
          </a:xfrm>
        </p:spPr>
        <p:txBody>
          <a:bodyPr>
            <a:normAutofit fontScale="70000" lnSpcReduction="20000"/>
          </a:bodyPr>
          <a:lstStyle/>
          <a:p>
            <a:pPr>
              <a:lnSpc>
                <a:spcPct val="200000"/>
              </a:lnSpc>
            </a:pPr>
            <a:r>
              <a:rPr lang="es-EC" sz="3600" dirty="0" err="1" smtClean="0">
                <a:solidFill>
                  <a:schemeClr val="tx1">
                    <a:lumMod val="75000"/>
                    <a:lumOff val="25000"/>
                  </a:schemeClr>
                </a:solidFill>
              </a:rPr>
              <a:t>Maven</a:t>
            </a:r>
            <a:endParaRPr lang="es-EC" sz="3600" dirty="0" smtClean="0">
              <a:solidFill>
                <a:schemeClr val="tx1">
                  <a:lumMod val="75000"/>
                  <a:lumOff val="25000"/>
                </a:schemeClr>
              </a:solidFill>
            </a:endParaRPr>
          </a:p>
          <a:p>
            <a:pPr>
              <a:lnSpc>
                <a:spcPct val="200000"/>
              </a:lnSpc>
            </a:pPr>
            <a:r>
              <a:rPr lang="es-EC" sz="3600" dirty="0" err="1" smtClean="0">
                <a:solidFill>
                  <a:schemeClr val="tx1">
                    <a:lumMod val="75000"/>
                    <a:lumOff val="25000"/>
                  </a:schemeClr>
                </a:solidFill>
              </a:rPr>
              <a:t>Gradle</a:t>
            </a:r>
            <a:endParaRPr lang="es-EC" sz="3600" dirty="0" smtClean="0">
              <a:solidFill>
                <a:schemeClr val="tx1">
                  <a:lumMod val="75000"/>
                  <a:lumOff val="25000"/>
                </a:schemeClr>
              </a:solidFill>
            </a:endParaRPr>
          </a:p>
          <a:p>
            <a:pPr lvl="1">
              <a:lnSpc>
                <a:spcPct val="200000"/>
              </a:lnSpc>
            </a:pPr>
            <a:r>
              <a:rPr lang="es-EC" sz="2400" dirty="0" err="1" smtClean="0">
                <a:solidFill>
                  <a:schemeClr val="tx1">
                    <a:lumMod val="75000"/>
                    <a:lumOff val="25000"/>
                  </a:schemeClr>
                </a:solidFill>
              </a:rPr>
              <a:t>Automation</a:t>
            </a:r>
            <a:r>
              <a:rPr lang="es-EC" sz="2400" dirty="0" smtClean="0">
                <a:solidFill>
                  <a:schemeClr val="tx1">
                    <a:lumMod val="75000"/>
                    <a:lumOff val="25000"/>
                  </a:schemeClr>
                </a:solidFill>
              </a:rPr>
              <a:t> of </a:t>
            </a:r>
            <a:r>
              <a:rPr lang="es-EC" sz="2400" dirty="0" err="1" smtClean="0">
                <a:solidFill>
                  <a:schemeClr val="tx1">
                    <a:lumMod val="75000"/>
                    <a:lumOff val="25000"/>
                  </a:schemeClr>
                </a:solidFill>
              </a:rPr>
              <a:t>developer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tasks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Compiling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Source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Into</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Packaging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that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Running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Tests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Deployment</a:t>
            </a:r>
            <a:r>
              <a:rPr lang="es-EC" sz="2400" dirty="0" smtClean="0">
                <a:solidFill>
                  <a:schemeClr val="tx1">
                    <a:lumMod val="75000"/>
                    <a:lumOff val="25000"/>
                  </a:schemeClr>
                </a:solidFill>
              </a:rPr>
              <a:t> to </a:t>
            </a:r>
            <a:r>
              <a:rPr lang="es-EC" sz="2400" dirty="0" err="1" smtClean="0">
                <a:solidFill>
                  <a:schemeClr val="tx1">
                    <a:lumMod val="75000"/>
                    <a:lumOff val="25000"/>
                  </a:schemeClr>
                </a:solidFill>
              </a:rPr>
              <a:t>other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systems</a:t>
            </a:r>
            <a:r>
              <a:rPr lang="es-EC" sz="2400" dirty="0" smtClean="0">
                <a:solidFill>
                  <a:schemeClr val="tx1">
                    <a:lumMod val="75000"/>
                    <a:lumOff val="25000"/>
                  </a:schemeClr>
                </a:solidFill>
              </a:rPr>
              <a:t>(QA, UAT, PROD)</a:t>
            </a:r>
          </a:p>
          <a:p>
            <a:endParaRPr lang="es-EC" dirty="0" smtClean="0"/>
          </a:p>
          <a:p>
            <a:pPr lvl="1"/>
            <a:endParaRPr lang="es-EC" dirty="0" smtClean="0"/>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3123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6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el archivo pom.xml</a:t>
            </a:r>
          </a:p>
          <a:p>
            <a:pPr lvl="1">
              <a:lnSpc>
                <a:spcPct val="150000"/>
              </a:lnSpc>
            </a:pPr>
            <a:r>
              <a:rPr lang="es-EC" sz="2800" dirty="0" smtClean="0">
                <a:solidFill>
                  <a:schemeClr val="tx1">
                    <a:lumMod val="75000"/>
                    <a:lumOff val="25000"/>
                  </a:schemeClr>
                </a:solidFill>
              </a:rPr>
              <a:t>Abrir la clase principal </a:t>
            </a:r>
          </a:p>
          <a:p>
            <a:pPr lvl="1">
              <a:lnSpc>
                <a:spcPct val="150000"/>
              </a:lnSpc>
            </a:pPr>
            <a:r>
              <a:rPr lang="es-EC" sz="2800" dirty="0" smtClean="0">
                <a:solidFill>
                  <a:schemeClr val="tx1">
                    <a:lumMod val="75000"/>
                    <a:lumOff val="25000"/>
                  </a:schemeClr>
                </a:solidFill>
              </a:rPr>
              <a:t>Compilamos la aplicación </a:t>
            </a:r>
            <a:r>
              <a:rPr lang="es-EC" sz="2800" dirty="0" err="1" smtClean="0">
                <a:solidFill>
                  <a:schemeClr val="tx1">
                    <a:lumMod val="75000"/>
                    <a:lumOff val="25000"/>
                  </a:schemeClr>
                </a:solidFill>
              </a:rPr>
              <a:t>mvn</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install</a:t>
            </a:r>
            <a:endParaRPr lang="es-EC" sz="2800" dirty="0" smtClean="0">
              <a:solidFill>
                <a:schemeClr val="tx1">
                  <a:lumMod val="75000"/>
                  <a:lumOff val="25000"/>
                </a:schemeClr>
              </a:solidFill>
            </a:endParaRPr>
          </a:p>
          <a:p>
            <a:pPr lvl="1">
              <a:lnSpc>
                <a:spcPct val="150000"/>
              </a:lnSpc>
            </a:pPr>
            <a:r>
              <a:rPr lang="es-EC" sz="2800" dirty="0" smtClean="0">
                <a:solidFill>
                  <a:schemeClr val="tx1">
                    <a:lumMod val="75000"/>
                    <a:lumOff val="25000"/>
                  </a:schemeClr>
                </a:solidFill>
              </a:rPr>
              <a:t>Ejecutamos la aplicación java –</a:t>
            </a:r>
            <a:r>
              <a:rPr lang="es-EC" sz="2800" dirty="0" err="1" smtClean="0">
                <a:solidFill>
                  <a:schemeClr val="tx1">
                    <a:lumMod val="75000"/>
                    <a:lumOff val="25000"/>
                  </a:schemeClr>
                </a:solidFill>
              </a:rPr>
              <a:t>jar</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name</a:t>
            </a:r>
            <a:endParaRPr lang="es-EC" sz="2800" dirty="0" smtClean="0">
              <a:solidFill>
                <a:schemeClr val="tx1">
                  <a:lumMod val="75000"/>
                  <a:lumOff val="25000"/>
                </a:schemeClr>
              </a:solidFill>
            </a:endParaRPr>
          </a:p>
          <a:p>
            <a:pPr lvl="1">
              <a:lnSpc>
                <a:spcPct val="150000"/>
              </a:lnSpc>
            </a:pPr>
            <a:r>
              <a:rPr lang="es-EC" sz="2800" dirty="0">
                <a:solidFill>
                  <a:schemeClr val="tx1">
                    <a:lumMod val="75000"/>
                    <a:lumOff val="25000"/>
                  </a:schemeClr>
                </a:solidFill>
                <a:hlinkClick r:id="rId3"/>
              </a:rPr>
              <a:t>http://</a:t>
            </a:r>
            <a:r>
              <a:rPr lang="es-EC" sz="2800" dirty="0" smtClean="0">
                <a:solidFill>
                  <a:schemeClr val="tx1">
                    <a:lumMod val="75000"/>
                    <a:lumOff val="25000"/>
                  </a:schemeClr>
                </a:solidFill>
                <a:hlinkClick r:id="rId3"/>
              </a:rPr>
              <a:t>localhost:8080</a:t>
            </a:r>
            <a:endParaRPr lang="es-EC" sz="2800" dirty="0" smtClean="0">
              <a:solidFill>
                <a:schemeClr val="tx1">
                  <a:lumMod val="75000"/>
                  <a:lumOff val="25000"/>
                </a:schemeClr>
              </a:solidFill>
            </a:endParaRPr>
          </a:p>
          <a:p>
            <a:pPr lvl="1">
              <a:lnSpc>
                <a:spcPct val="150000"/>
              </a:lnSpc>
            </a:pPr>
            <a:r>
              <a:rPr lang="es-ES" sz="2800" dirty="0" smtClean="0"/>
              <a:t>Múltiples instancias java –</a:t>
            </a:r>
            <a:r>
              <a:rPr lang="es-ES" sz="2800" dirty="0" err="1" smtClean="0"/>
              <a:t>jar</a:t>
            </a:r>
            <a:r>
              <a:rPr lang="es-ES" sz="2800" dirty="0" smtClean="0"/>
              <a:t> –</a:t>
            </a:r>
            <a:r>
              <a:rPr lang="es-ES" sz="2800" dirty="0" err="1" smtClean="0"/>
              <a:t>Dserver.port</a:t>
            </a:r>
            <a:r>
              <a:rPr lang="es-ES" sz="2800" dirty="0" smtClean="0"/>
              <a:t>=9090</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4260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44" t="5247" r="7685" b="7716"/>
          <a:stretch/>
        </p:blipFill>
        <p:spPr bwMode="auto">
          <a:xfrm>
            <a:off x="304800" y="914400"/>
            <a:ext cx="8463874" cy="50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3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Descripción</a:t>
            </a:r>
            <a:endParaRPr lang="en-US" b="1" dirty="0">
              <a:effectLst/>
            </a:endParaRPr>
          </a:p>
        </p:txBody>
      </p:sp>
      <p:sp>
        <p:nvSpPr>
          <p:cNvPr id="3" name="2 Marcador de contenido"/>
          <p:cNvSpPr>
            <a:spLocks noGrp="1"/>
          </p:cNvSpPr>
          <p:nvPr>
            <p:ph idx="1"/>
          </p:nvPr>
        </p:nvSpPr>
        <p:spPr>
          <a:xfrm>
            <a:off x="502920" y="1679448"/>
            <a:ext cx="8183880" cy="4187952"/>
          </a:xfrm>
        </p:spPr>
        <p:txBody>
          <a:bodyPr/>
          <a:lstStyle/>
          <a:p>
            <a:r>
              <a:rPr lang="es-ES" sz="3200" dirty="0">
                <a:solidFill>
                  <a:schemeClr val="tx1">
                    <a:lumMod val="75000"/>
                    <a:lumOff val="25000"/>
                  </a:schemeClr>
                </a:solidFill>
              </a:rPr>
              <a:t>El curso Spring </a:t>
            </a:r>
            <a:r>
              <a:rPr lang="es-ES" sz="3200" dirty="0" err="1">
                <a:solidFill>
                  <a:schemeClr val="tx1">
                    <a:lumMod val="75000"/>
                    <a:lumOff val="25000"/>
                  </a:schemeClr>
                </a:solidFill>
              </a:rPr>
              <a:t>Boot</a:t>
            </a:r>
            <a:r>
              <a:rPr lang="es-ES" sz="3200" dirty="0">
                <a:solidFill>
                  <a:schemeClr val="tx1">
                    <a:lumMod val="75000"/>
                    <a:lumOff val="25000"/>
                  </a:schemeClr>
                </a:solidFill>
              </a:rPr>
              <a:t> y Angular 4 es un programa de capacitación de 34 horas en el desarrollo de aplicaciones web. Esta capacitación práctica le enseña cómo aplicar lo último en Spring y Angular para crear aplicaciones empresariales web.</a:t>
            </a:r>
            <a:endParaRPr lang="es-EC" sz="32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63302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a:t>
            </a:r>
            <a:endParaRPr lang="en-US"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1">
              <a:lnSpc>
                <a:spcPct val="150000"/>
              </a:lnSpc>
            </a:pPr>
            <a:r>
              <a:rPr lang="en-US" sz="2800" dirty="0" err="1" smtClean="0">
                <a:solidFill>
                  <a:schemeClr val="tx1">
                    <a:lumMod val="75000"/>
                    <a:lumOff val="25000"/>
                  </a:schemeClr>
                </a:solidFill>
              </a:rPr>
              <a:t>Creamos</a:t>
            </a:r>
            <a:r>
              <a:rPr lang="en-US" sz="2800" dirty="0" smtClean="0">
                <a:solidFill>
                  <a:schemeClr val="tx1">
                    <a:lumMod val="75000"/>
                    <a:lumOff val="25000"/>
                  </a:schemeClr>
                </a:solidFill>
              </a:rPr>
              <a:t> el </a:t>
            </a:r>
            <a:r>
              <a:rPr lang="en-US" sz="2800" dirty="0" err="1" smtClean="0">
                <a:solidFill>
                  <a:schemeClr val="tx1">
                    <a:lumMod val="75000"/>
                    <a:lumOff val="25000"/>
                  </a:schemeClr>
                </a:solidFill>
              </a:rPr>
              <a:t>modelo</a:t>
            </a:r>
            <a:r>
              <a:rPr lang="en-US" sz="2800" dirty="0" smtClean="0">
                <a:solidFill>
                  <a:schemeClr val="tx1">
                    <a:lumMod val="75000"/>
                    <a:lumOff val="25000"/>
                  </a:schemeClr>
                </a:solidFill>
              </a:rPr>
              <a:t> de </a:t>
            </a:r>
            <a:r>
              <a:rPr lang="en-US" sz="2800" dirty="0" err="1" smtClean="0">
                <a:solidFill>
                  <a:schemeClr val="tx1">
                    <a:lumMod val="75000"/>
                    <a:lumOff val="25000"/>
                  </a:schemeClr>
                </a:solidFill>
              </a:rPr>
              <a:t>datos</a:t>
            </a:r>
            <a:endParaRPr lang="en-US" sz="2800" dirty="0" smtClean="0">
              <a:solidFill>
                <a:schemeClr val="tx1">
                  <a:lumMod val="75000"/>
                  <a:lumOff val="25000"/>
                </a:schemeClr>
              </a:solidFill>
            </a:endParaRPr>
          </a:p>
          <a:p>
            <a:pPr lvl="1">
              <a:lnSpc>
                <a:spcPct val="150000"/>
              </a:lnSpc>
            </a:pPr>
            <a:r>
              <a:rPr lang="en-US" sz="2800" dirty="0" err="1" smtClean="0">
                <a:solidFill>
                  <a:schemeClr val="tx1">
                    <a:lumMod val="75000"/>
                    <a:lumOff val="25000"/>
                  </a:schemeClr>
                </a:solidFill>
              </a:rPr>
              <a:t>Definir</a:t>
            </a:r>
            <a:r>
              <a:rPr lang="en-US" sz="2800" dirty="0" smtClean="0">
                <a:solidFill>
                  <a:schemeClr val="tx1">
                    <a:lumMod val="75000"/>
                    <a:lumOff val="25000"/>
                  </a:schemeClr>
                </a:solidFill>
              </a:rPr>
              <a:t> las </a:t>
            </a:r>
            <a:r>
              <a:rPr lang="en-US" sz="2800" dirty="0" err="1" smtClean="0">
                <a:solidFill>
                  <a:schemeClr val="tx1">
                    <a:lumMod val="75000"/>
                    <a:lumOff val="25000"/>
                  </a:schemeClr>
                </a:solidFill>
              </a:rPr>
              <a:t>clases</a:t>
            </a:r>
            <a:endParaRPr lang="en-US" sz="2800" dirty="0" smtClean="0">
              <a:solidFill>
                <a:schemeClr val="tx1">
                  <a:lumMod val="75000"/>
                  <a:lumOff val="25000"/>
                </a:schemeClr>
              </a:solidFill>
            </a:endParaRPr>
          </a:p>
          <a:p>
            <a:pPr lvl="2">
              <a:lnSpc>
                <a:spcPct val="150000"/>
              </a:lnSpc>
            </a:pPr>
            <a:r>
              <a:rPr lang="en-US" sz="2800" b="1" dirty="0" smtClean="0">
                <a:solidFill>
                  <a:schemeClr val="tx1">
                    <a:lumMod val="75000"/>
                    <a:lumOff val="25000"/>
                  </a:schemeClr>
                </a:solidFill>
              </a:rPr>
              <a:t>Class – Tour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titulo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descripcion</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precio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duracion</a:t>
            </a:r>
            <a:r>
              <a:rPr lang="en-US" sz="2800" dirty="0" smtClean="0">
                <a:solidFill>
                  <a:schemeClr val="tx1">
                    <a:lumMod val="75000"/>
                    <a:lumOff val="25000"/>
                  </a:schemeClr>
                </a:solidFill>
              </a:rPr>
              <a:t>, keywords)</a:t>
            </a:r>
          </a:p>
          <a:p>
            <a:pPr lvl="2">
              <a:lnSpc>
                <a:spcPct val="150000"/>
              </a:lnSpc>
            </a:pPr>
            <a:r>
              <a:rPr lang="en-US" sz="2800" b="1" dirty="0" smtClean="0">
                <a:solidFill>
                  <a:schemeClr val="tx1">
                    <a:lumMod val="75000"/>
                    <a:lumOff val="25000"/>
                  </a:schemeClr>
                </a:solidFill>
              </a:rPr>
              <a:t>Class – </a:t>
            </a:r>
            <a:r>
              <a:rPr lang="en-US" sz="2800" b="1" dirty="0" err="1" smtClean="0">
                <a:solidFill>
                  <a:schemeClr val="tx1">
                    <a:lumMod val="75000"/>
                    <a:lumOff val="25000"/>
                  </a:schemeClr>
                </a:solidFill>
              </a:rPr>
              <a:t>PaqueteTuristico</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codigo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nombre</a:t>
            </a:r>
            <a:r>
              <a:rPr lang="en-US" sz="2800" dirty="0" smtClean="0">
                <a:solidFill>
                  <a:schemeClr val="tx1">
                    <a:lumMod val="75000"/>
                    <a:lumOff val="25000"/>
                  </a:schemeClr>
                </a:solidFill>
              </a:rPr>
              <a:t>)</a:t>
            </a:r>
          </a:p>
          <a:p>
            <a:pPr lvl="2">
              <a:lnSpc>
                <a:spcPct val="150000"/>
              </a:lnSpc>
            </a:pPr>
            <a:r>
              <a:rPr lang="en-US" sz="2800" b="1" dirty="0" err="1" smtClean="0">
                <a:solidFill>
                  <a:schemeClr val="tx1">
                    <a:lumMod val="75000"/>
                    <a:lumOff val="25000"/>
                  </a:schemeClr>
                </a:solidFill>
              </a:rPr>
              <a:t>Enum</a:t>
            </a:r>
            <a:r>
              <a:rPr lang="en-US" sz="2800" b="1" dirty="0" smtClean="0">
                <a:solidFill>
                  <a:schemeClr val="tx1">
                    <a:lumMod val="75000"/>
                    <a:lumOff val="25000"/>
                  </a:schemeClr>
                </a:solidFill>
              </a:rPr>
              <a:t> – Region(Costa</a:t>
            </a:r>
            <a:r>
              <a:rPr lang="en-US" sz="2800" dirty="0" smtClean="0">
                <a:solidFill>
                  <a:schemeClr val="tx1">
                    <a:lumMod val="75000"/>
                    <a:lumOff val="25000"/>
                  </a:schemeClr>
                </a:solidFill>
              </a:rPr>
              <a:t>, Sierra y </a:t>
            </a:r>
            <a:r>
              <a:rPr lang="en-US" sz="2800" dirty="0" err="1" smtClean="0">
                <a:solidFill>
                  <a:schemeClr val="tx1">
                    <a:lumMod val="75000"/>
                    <a:lumOff val="25000"/>
                  </a:schemeClr>
                </a:solidFill>
              </a:rPr>
              <a:t>Oriente</a:t>
            </a:r>
            <a:r>
              <a:rPr lang="en-US" sz="2800" dirty="0" smtClean="0">
                <a:solidFill>
                  <a:schemeClr val="tx1">
                    <a:lumMod val="75000"/>
                    <a:lumOff val="25000"/>
                  </a:schemeClr>
                </a:solidFill>
              </a:rPr>
              <a:t>)</a:t>
            </a:r>
          </a:p>
          <a:p>
            <a:pPr lvl="2">
              <a:lnSpc>
                <a:spcPct val="150000"/>
              </a:lnSpc>
            </a:pPr>
            <a:r>
              <a:rPr lang="en-US" sz="2800" b="1" dirty="0" err="1">
                <a:solidFill>
                  <a:schemeClr val="tx1">
                    <a:lumMod val="75000"/>
                    <a:lumOff val="25000"/>
                  </a:schemeClr>
                </a:solidFill>
              </a:rPr>
              <a:t>Enum</a:t>
            </a:r>
            <a:r>
              <a:rPr lang="en-US" sz="2800" b="1" dirty="0">
                <a:solidFill>
                  <a:schemeClr val="tx1">
                    <a:lumMod val="75000"/>
                    <a:lumOff val="25000"/>
                  </a:schemeClr>
                </a:solidFill>
              </a:rPr>
              <a:t> </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Dificultad</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a:t>
            </a:r>
            <a:r>
              <a:rPr lang="en-US" sz="2800" dirty="0" err="1" smtClean="0">
                <a:solidFill>
                  <a:schemeClr val="tx1">
                    <a:lumMod val="75000"/>
                    <a:lumOff val="25000"/>
                  </a:schemeClr>
                </a:solidFill>
              </a:rPr>
              <a:t>facil</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medio</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dificil</a:t>
            </a:r>
            <a:r>
              <a:rPr lang="en-US" sz="2800" dirty="0" smtClean="0">
                <a:solidFill>
                  <a:schemeClr val="tx1">
                    <a:lumMod val="75000"/>
                    <a:lumOff val="25000"/>
                  </a:schemeClr>
                </a:solidFill>
              </a:rPr>
              <a:t>)</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65407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2.1</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n-US" sz="2800" dirty="0" err="1" smtClean="0">
                <a:solidFill>
                  <a:schemeClr val="tx1">
                    <a:lumMod val="75000"/>
                    <a:lumOff val="25000"/>
                  </a:schemeClr>
                </a:solidFill>
              </a:rPr>
              <a:t>Paquetes</a:t>
            </a:r>
            <a:endParaRPr lang="en-US" sz="2800" dirty="0" smtClean="0">
              <a:solidFill>
                <a:schemeClr val="tx1">
                  <a:lumMod val="75000"/>
                  <a:lumOff val="25000"/>
                </a:schemeClr>
              </a:solidFill>
            </a:endParaRPr>
          </a:p>
          <a:p>
            <a:pPr lvl="2">
              <a:lnSpc>
                <a:spcPct val="150000"/>
              </a:lnSpc>
            </a:pPr>
            <a:r>
              <a:rPr lang="es-ES" sz="2800" dirty="0" smtClean="0"/>
              <a:t>De los Andes al Pacífico </a:t>
            </a:r>
          </a:p>
          <a:p>
            <a:pPr lvl="3">
              <a:lnSpc>
                <a:spcPct val="150000"/>
              </a:lnSpc>
            </a:pPr>
            <a:r>
              <a:rPr lang="es-ES" sz="2800" dirty="0" smtClean="0"/>
              <a:t>Tren de las Maravillas</a:t>
            </a:r>
          </a:p>
          <a:p>
            <a:pPr lvl="3">
              <a:lnSpc>
                <a:spcPct val="150000"/>
              </a:lnSpc>
            </a:pPr>
            <a:r>
              <a:rPr lang="es-ES" sz="2800" dirty="0" smtClean="0"/>
              <a:t>Tren Crucero Gold</a:t>
            </a:r>
          </a:p>
          <a:p>
            <a:pPr lvl="2">
              <a:lnSpc>
                <a:spcPct val="150000"/>
              </a:lnSpc>
            </a:pP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925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3</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t>Spring Data JPA</a:t>
            </a:r>
          </a:p>
          <a:p>
            <a:pPr lvl="2">
              <a:lnSpc>
                <a:spcPct val="150000"/>
              </a:lnSpc>
            </a:pPr>
            <a:r>
              <a:rPr lang="es-ES" sz="2800" dirty="0" smtClean="0"/>
              <a:t>Crear, Leer, Actualizar y Eliminar</a:t>
            </a:r>
          </a:p>
          <a:p>
            <a:pPr lvl="2">
              <a:lnSpc>
                <a:spcPct val="150000"/>
              </a:lnSpc>
            </a:pPr>
            <a:r>
              <a:rPr lang="es-ES" sz="2800" dirty="0" smtClean="0"/>
              <a:t>Creamos el paquete </a:t>
            </a:r>
            <a:r>
              <a:rPr lang="es-ES" sz="2800" b="1" dirty="0" smtClean="0"/>
              <a:t>repo</a:t>
            </a:r>
            <a:endParaRPr lang="es-ES" sz="2800" dirty="0"/>
          </a:p>
          <a:p>
            <a:pPr lvl="3">
              <a:lnSpc>
                <a:spcPct val="150000"/>
              </a:lnSpc>
            </a:pPr>
            <a:r>
              <a:rPr lang="es-ES" sz="2800" dirty="0"/>
              <a:t>Interfaz </a:t>
            </a:r>
            <a:r>
              <a:rPr lang="es-ES" sz="2800" dirty="0" err="1"/>
              <a:t>TourRepository</a:t>
            </a:r>
            <a:endParaRPr lang="es-ES" sz="2800" dirty="0"/>
          </a:p>
          <a:p>
            <a:pPr lvl="3">
              <a:lnSpc>
                <a:spcPct val="150000"/>
              </a:lnSpc>
            </a:pPr>
            <a:r>
              <a:rPr lang="es-ES" sz="2800" dirty="0" smtClean="0"/>
              <a:t>Interfaz </a:t>
            </a:r>
            <a:r>
              <a:rPr lang="es-ES" sz="2800" dirty="0" err="1" smtClean="0"/>
              <a:t>PaqueteRepository</a:t>
            </a: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11739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Spring Data JPA </a:t>
            </a:r>
            <a:r>
              <a:rPr lang="es-EC" sz="4000" dirty="0" err="1" smtClean="0"/>
              <a:t>Repository</a:t>
            </a:r>
            <a:r>
              <a:rPr lang="es-EC" sz="4000" dirty="0" smtClean="0"/>
              <a:t> Interfaces</a:t>
            </a:r>
            <a:endParaRPr lang="en-US" sz="4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93" t="20486" r="12022" b="39757"/>
          <a:stretch/>
        </p:blipFill>
        <p:spPr bwMode="auto">
          <a:xfrm>
            <a:off x="228600" y="2057400"/>
            <a:ext cx="8686800" cy="252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57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000" dirty="0" smtClean="0"/>
              <a:t>Métodos default CRUD</a:t>
            </a:r>
            <a:endParaRPr lang="en-US" sz="4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713" t="19444" r="8769" b="20833"/>
          <a:stretch/>
        </p:blipFill>
        <p:spPr bwMode="auto">
          <a:xfrm>
            <a:off x="76200" y="1752600"/>
            <a:ext cx="9022907"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90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S" sz="2800" dirty="0" smtClean="0"/>
              <a:t>Inyectar los repositorios dentro de los servicios</a:t>
            </a:r>
          </a:p>
          <a:p>
            <a:pPr lvl="1">
              <a:lnSpc>
                <a:spcPct val="150000"/>
              </a:lnSpc>
            </a:pPr>
            <a:r>
              <a:rPr lang="es-ES" sz="2800" dirty="0"/>
              <a:t>Creamos el paquete </a:t>
            </a:r>
            <a:r>
              <a:rPr lang="es-ES" sz="2800" b="1" dirty="0" smtClean="0"/>
              <a:t>servicios</a:t>
            </a:r>
          </a:p>
          <a:p>
            <a:pPr lvl="2">
              <a:lnSpc>
                <a:spcPct val="150000"/>
              </a:lnSpc>
            </a:pPr>
            <a:r>
              <a:rPr lang="es-ES" sz="2800" dirty="0" err="1" smtClean="0"/>
              <a:t>Class</a:t>
            </a:r>
            <a:r>
              <a:rPr lang="es-ES" sz="2800" dirty="0" smtClean="0"/>
              <a:t> </a:t>
            </a:r>
            <a:r>
              <a:rPr lang="es-ES" sz="2800" dirty="0" err="1" smtClean="0"/>
              <a:t>PaqueteServicio</a:t>
            </a:r>
            <a:r>
              <a:rPr lang="es-ES" sz="2800" dirty="0" smtClean="0"/>
              <a:t> </a:t>
            </a:r>
            <a:r>
              <a:rPr lang="es-ES" sz="2800" dirty="0"/>
              <a:t>(</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2">
              <a:lnSpc>
                <a:spcPct val="150000"/>
              </a:lnSpc>
            </a:pPr>
            <a:r>
              <a:rPr lang="es-ES" sz="2800" dirty="0" err="1"/>
              <a:t>Class</a:t>
            </a:r>
            <a:r>
              <a:rPr lang="es-ES" sz="2800" dirty="0"/>
              <a:t> </a:t>
            </a:r>
            <a:r>
              <a:rPr lang="es-ES" sz="2800" dirty="0" err="1"/>
              <a:t>TourServicio</a:t>
            </a:r>
            <a:r>
              <a:rPr lang="es-ES" sz="2800" dirty="0"/>
              <a:t> (</a:t>
            </a:r>
            <a:r>
              <a:rPr lang="es-ES" sz="2800" dirty="0" err="1"/>
              <a:t>create</a:t>
            </a:r>
            <a:r>
              <a:rPr lang="es-ES" sz="2800" dirty="0"/>
              <a:t>, </a:t>
            </a:r>
            <a:r>
              <a:rPr lang="es-ES" sz="2800" dirty="0" err="1"/>
              <a:t>findAll</a:t>
            </a:r>
            <a:r>
              <a:rPr lang="es-ES" sz="2800" dirty="0"/>
              <a:t>, </a:t>
            </a:r>
            <a:r>
              <a:rPr lang="es-ES" sz="2800" dirty="0" err="1"/>
              <a:t>count</a:t>
            </a:r>
            <a:r>
              <a:rPr lang="es-ES" sz="2800" dirty="0" smtClean="0"/>
              <a:t>)</a:t>
            </a:r>
          </a:p>
          <a:p>
            <a:pPr lvl="1">
              <a:lnSpc>
                <a:spcPct val="150000"/>
              </a:lnSpc>
            </a:pPr>
            <a:r>
              <a:rPr lang="es-ES" sz="2800" dirty="0" err="1"/>
              <a:t>m</a:t>
            </a:r>
            <a:r>
              <a:rPr lang="es-ES" sz="2800" dirty="0" err="1" smtClean="0"/>
              <a:t>vn</a:t>
            </a:r>
            <a:r>
              <a:rPr lang="es-ES" sz="2800" dirty="0" smtClean="0"/>
              <a:t> </a:t>
            </a:r>
            <a:r>
              <a:rPr lang="es-ES" sz="2800" dirty="0" err="1" smtClean="0"/>
              <a:t>clean</a:t>
            </a:r>
            <a:r>
              <a:rPr lang="es-ES" sz="2800" dirty="0" smtClean="0"/>
              <a:t> </a:t>
            </a:r>
            <a:r>
              <a:rPr lang="es-ES" sz="2800" dirty="0" err="1" smtClean="0"/>
              <a:t>install</a:t>
            </a:r>
            <a:endParaRPr lang="es-ES" sz="2800" dirty="0"/>
          </a:p>
          <a:p>
            <a:pPr lvl="1">
              <a:lnSpc>
                <a:spcPct val="150000"/>
              </a:lnSpc>
            </a:pPr>
            <a:r>
              <a:rPr lang="es-ES" sz="2800" dirty="0" smtClean="0"/>
              <a:t>Ejecutamos la aplicación  </a:t>
            </a:r>
          </a:p>
          <a:p>
            <a:pPr lvl="2">
              <a:lnSpc>
                <a:spcPct val="150000"/>
              </a:lnSpc>
            </a:pPr>
            <a:r>
              <a:rPr lang="es-ES" sz="2800" dirty="0" smtClean="0"/>
              <a:t>java –</a:t>
            </a:r>
            <a:r>
              <a:rPr lang="es-ES" sz="2800" dirty="0" err="1" smtClean="0"/>
              <a:t>jar</a:t>
            </a:r>
            <a:r>
              <a:rPr lang="es-ES" sz="2800" dirty="0" smtClean="0"/>
              <a:t> </a:t>
            </a:r>
            <a:r>
              <a:rPr lang="es-ES" sz="2800" dirty="0" err="1" smtClean="0"/>
              <a:t>name</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96260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5</a:t>
            </a:r>
            <a:endParaRPr lang="en-US" dirty="0"/>
          </a:p>
        </p:txBody>
      </p:sp>
      <p:sp>
        <p:nvSpPr>
          <p:cNvPr id="3" name="2 Marcador de contenido"/>
          <p:cNvSpPr>
            <a:spLocks noGrp="1"/>
          </p:cNvSpPr>
          <p:nvPr>
            <p:ph idx="1"/>
          </p:nvPr>
        </p:nvSpPr>
        <p:spPr>
          <a:xfrm>
            <a:off x="502920" y="1679448"/>
            <a:ext cx="8183880" cy="4187952"/>
          </a:xfrm>
        </p:spPr>
        <p:txBody>
          <a:bodyPr>
            <a:normAutofit lnSpcReduction="10000"/>
          </a:bodyPr>
          <a:lstStyle/>
          <a:p>
            <a:pPr lvl="1">
              <a:lnSpc>
                <a:spcPct val="150000"/>
              </a:lnSpc>
            </a:pPr>
            <a:r>
              <a:rPr lang="es-ES" sz="2800" dirty="0" smtClean="0"/>
              <a:t>Configuramos nuestra </a:t>
            </a:r>
            <a:r>
              <a:rPr lang="es-ES" sz="2800" dirty="0" err="1" smtClean="0"/>
              <a:t>bdd</a:t>
            </a:r>
            <a:r>
              <a:rPr lang="es-ES" sz="2800" dirty="0" smtClean="0"/>
              <a:t> H2</a:t>
            </a:r>
          </a:p>
          <a:p>
            <a:pPr lvl="1">
              <a:lnSpc>
                <a:spcPct val="150000"/>
              </a:lnSpc>
            </a:pPr>
            <a:r>
              <a:rPr lang="en-US" sz="2800" dirty="0" err="1" smtClean="0"/>
              <a:t>En</a:t>
            </a:r>
            <a:r>
              <a:rPr lang="en-US" sz="2800" dirty="0" smtClean="0"/>
              <a:t> la </a:t>
            </a:r>
            <a:r>
              <a:rPr lang="en-US" sz="2800" dirty="0" err="1" smtClean="0"/>
              <a:t>clase</a:t>
            </a:r>
            <a:r>
              <a:rPr lang="en-US" sz="2800" dirty="0" smtClean="0"/>
              <a:t> </a:t>
            </a:r>
            <a:r>
              <a:rPr lang="en-US" sz="2800" dirty="0" err="1" smtClean="0"/>
              <a:t>TrenEcuadorApplication</a:t>
            </a:r>
            <a:endParaRPr lang="en-US" sz="2800" dirty="0" smtClean="0"/>
          </a:p>
          <a:p>
            <a:pPr lvl="2">
              <a:lnSpc>
                <a:spcPct val="150000"/>
              </a:lnSpc>
            </a:pPr>
            <a:r>
              <a:rPr lang="en-US" sz="2800" dirty="0" err="1" smtClean="0"/>
              <a:t>Implementamos</a:t>
            </a:r>
            <a:r>
              <a:rPr lang="en-US" sz="2800" dirty="0" smtClean="0"/>
              <a:t> la </a:t>
            </a:r>
            <a:r>
              <a:rPr lang="en-US" sz="2800" dirty="0" err="1" smtClean="0"/>
              <a:t>interfaz</a:t>
            </a:r>
            <a:r>
              <a:rPr lang="en-US" sz="2800" dirty="0" smtClean="0"/>
              <a:t> </a:t>
            </a:r>
            <a:r>
              <a:rPr lang="en-US" sz="2800" dirty="0" err="1" smtClean="0"/>
              <a:t>CommandLineRunner</a:t>
            </a:r>
            <a:endParaRPr lang="en-US" sz="2800" dirty="0" smtClean="0"/>
          </a:p>
          <a:p>
            <a:pPr lvl="2">
              <a:lnSpc>
                <a:spcPct val="150000"/>
              </a:lnSpc>
            </a:pPr>
            <a:r>
              <a:rPr lang="en-US" sz="2800" dirty="0" err="1" smtClean="0"/>
              <a:t>Creamos</a:t>
            </a:r>
            <a:r>
              <a:rPr lang="en-US" sz="2800" dirty="0" smtClean="0"/>
              <a:t> </a:t>
            </a:r>
            <a:r>
              <a:rPr lang="en-US" sz="2800" dirty="0" err="1" smtClean="0"/>
              <a:t>algunos</a:t>
            </a:r>
            <a:r>
              <a:rPr lang="en-US" sz="2800" dirty="0" smtClean="0"/>
              <a:t> </a:t>
            </a:r>
            <a:r>
              <a:rPr lang="en-US" sz="2800" dirty="0" err="1" smtClean="0"/>
              <a:t>paquetes</a:t>
            </a:r>
            <a:r>
              <a:rPr lang="en-US" sz="2800" dirty="0" smtClean="0"/>
              <a:t> </a:t>
            </a:r>
            <a:r>
              <a:rPr lang="es-EC" sz="2800" dirty="0" smtClean="0"/>
              <a:t>y tours</a:t>
            </a:r>
          </a:p>
          <a:p>
            <a:pPr lvl="2">
              <a:lnSpc>
                <a:spcPct val="150000"/>
              </a:lnSpc>
            </a:pPr>
            <a:r>
              <a:rPr lang="es-EC" sz="2800" dirty="0" smtClean="0"/>
              <a:t>Validamos </a:t>
            </a:r>
            <a:endParaRPr lang="es-ES" sz="2800" dirty="0"/>
          </a:p>
          <a:p>
            <a:pPr lvl="2">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69829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82" t="21296" r="18920" b="34259"/>
          <a:stretch/>
        </p:blipFill>
        <p:spPr bwMode="auto">
          <a:xfrm>
            <a:off x="381000" y="2133600"/>
            <a:ext cx="847725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782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22" t="20602" r="9029" b="16203"/>
          <a:stretch/>
        </p:blipFill>
        <p:spPr bwMode="auto">
          <a:xfrm>
            <a:off x="76200" y="1966632"/>
            <a:ext cx="8915400" cy="3976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400" dirty="0" smtClean="0"/>
              <a:t>Reglas métodos - Simple </a:t>
            </a:r>
            <a:r>
              <a:rPr lang="es-EC" sz="4400" dirty="0" err="1" smtClean="0"/>
              <a:t>Query</a:t>
            </a:r>
            <a:endParaRPr lang="en-US" sz="44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583" t="20602" r="11111" b="18750"/>
          <a:stretch/>
        </p:blipFill>
        <p:spPr bwMode="auto">
          <a:xfrm>
            <a:off x="277462" y="2133601"/>
            <a:ext cx="8637938"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18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Objetivos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fontAlgn="base">
              <a:lnSpc>
                <a:spcPct val="160000"/>
              </a:lnSpc>
            </a:pPr>
            <a:r>
              <a:rPr lang="en-US" sz="3200" dirty="0" err="1">
                <a:solidFill>
                  <a:schemeClr val="tx1">
                    <a:lumMod val="75000"/>
                    <a:lumOff val="25000"/>
                  </a:schemeClr>
                </a:solidFill>
              </a:rPr>
              <a:t>Desarrollar</a:t>
            </a:r>
            <a:r>
              <a:rPr lang="en-US" sz="3200" dirty="0">
                <a:solidFill>
                  <a:schemeClr val="tx1">
                    <a:lumMod val="75000"/>
                    <a:lumOff val="25000"/>
                  </a:schemeClr>
                </a:solidFill>
              </a:rPr>
              <a:t>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 </a:t>
            </a:r>
            <a:r>
              <a:rPr lang="en-US" sz="3200" dirty="0" err="1">
                <a:solidFill>
                  <a:schemeClr val="tx1">
                    <a:lumMod val="75000"/>
                    <a:lumOff val="25000"/>
                  </a:schemeClr>
                </a:solidFill>
              </a:rPr>
              <a:t>haciendo</a:t>
            </a:r>
            <a:r>
              <a:rPr lang="en-US" sz="3200" dirty="0">
                <a:solidFill>
                  <a:schemeClr val="tx1">
                    <a:lumMod val="75000"/>
                    <a:lumOff val="25000"/>
                  </a:schemeClr>
                </a:solidFill>
              </a:rPr>
              <a:t> </a:t>
            </a:r>
            <a:r>
              <a:rPr lang="en-US" sz="3200" dirty="0" err="1">
                <a:solidFill>
                  <a:schemeClr val="tx1">
                    <a:lumMod val="75000"/>
                    <a:lumOff val="25000"/>
                  </a:schemeClr>
                </a:solidFill>
              </a:rPr>
              <a:t>uso</a:t>
            </a:r>
            <a:r>
              <a:rPr lang="en-US" sz="3200" dirty="0">
                <a:solidFill>
                  <a:schemeClr val="tx1">
                    <a:lumMod val="75000"/>
                    <a:lumOff val="25000"/>
                  </a:schemeClr>
                </a:solidFill>
              </a:rPr>
              <a:t> de Spring Framework</a:t>
            </a:r>
          </a:p>
          <a:p>
            <a:pPr fontAlgn="base">
              <a:lnSpc>
                <a:spcPct val="160000"/>
              </a:lnSpc>
            </a:pPr>
            <a:r>
              <a:rPr lang="en-US" sz="3200" dirty="0" err="1">
                <a:solidFill>
                  <a:schemeClr val="tx1">
                    <a:lumMod val="75000"/>
                    <a:lumOff val="25000"/>
                  </a:schemeClr>
                </a:solidFill>
              </a:rPr>
              <a:t>Implementar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RESTful </a:t>
            </a:r>
            <a:r>
              <a:rPr lang="en-US" sz="3200" dirty="0" err="1">
                <a:solidFill>
                  <a:schemeClr val="tx1">
                    <a:lumMod val="75000"/>
                    <a:lumOff val="25000"/>
                  </a:schemeClr>
                </a:solidFill>
              </a:rPr>
              <a:t>utilizando</a:t>
            </a:r>
            <a:r>
              <a:rPr lang="en-US" sz="3200" dirty="0">
                <a:solidFill>
                  <a:schemeClr val="tx1">
                    <a:lumMod val="75000"/>
                    <a:lumOff val="25000"/>
                  </a:schemeClr>
                </a:solidFill>
              </a:rPr>
              <a:t> Spring </a:t>
            </a:r>
            <a:r>
              <a:rPr lang="en-US" sz="3200" dirty="0" smtClean="0">
                <a:solidFill>
                  <a:schemeClr val="tx1">
                    <a:lumMod val="75000"/>
                    <a:lumOff val="25000"/>
                  </a:schemeClr>
                </a:solidFill>
              </a:rPr>
              <a:t>JPA y </a:t>
            </a:r>
            <a:r>
              <a:rPr lang="en-US" sz="3200" dirty="0">
                <a:solidFill>
                  <a:schemeClr val="tx1">
                    <a:lumMod val="75000"/>
                    <a:lumOff val="25000"/>
                  </a:schemeClr>
                </a:solidFill>
              </a:rPr>
              <a:t>Spring HATEOAS</a:t>
            </a:r>
          </a:p>
          <a:p>
            <a:pPr fontAlgn="base">
              <a:lnSpc>
                <a:spcPct val="160000"/>
              </a:lnSpc>
            </a:pPr>
            <a:r>
              <a:rPr lang="en-US" sz="3200" dirty="0" err="1">
                <a:solidFill>
                  <a:schemeClr val="tx1">
                    <a:lumMod val="75000"/>
                    <a:lumOff val="25000"/>
                  </a:schemeClr>
                </a:solidFill>
              </a:rPr>
              <a:t>Crear</a:t>
            </a:r>
            <a:r>
              <a:rPr lang="en-US" sz="3200" dirty="0">
                <a:solidFill>
                  <a:schemeClr val="tx1">
                    <a:lumMod val="75000"/>
                    <a:lumOff val="25000"/>
                  </a:schemeClr>
                </a:solidFill>
              </a:rPr>
              <a:t> </a:t>
            </a:r>
            <a:r>
              <a:rPr lang="en-US" sz="3200" dirty="0" err="1">
                <a:solidFill>
                  <a:schemeClr val="tx1">
                    <a:lumMod val="75000"/>
                    <a:lumOff val="25000"/>
                  </a:schemeClr>
                </a:solidFill>
              </a:rPr>
              <a:t>páginas</a:t>
            </a:r>
            <a:r>
              <a:rPr lang="en-US" sz="3200" dirty="0">
                <a:solidFill>
                  <a:schemeClr val="tx1">
                    <a:lumMod val="75000"/>
                    <a:lumOff val="25000"/>
                  </a:schemeClr>
                </a:solidFill>
              </a:rPr>
              <a:t> SPA con Angular 4</a:t>
            </a:r>
          </a:p>
          <a:p>
            <a:pPr fontAlgn="base">
              <a:lnSpc>
                <a:spcPct val="160000"/>
              </a:lnSpc>
            </a:pPr>
            <a:r>
              <a:rPr lang="en-US" sz="3200" dirty="0" err="1">
                <a:solidFill>
                  <a:schemeClr val="tx1">
                    <a:lumMod val="75000"/>
                    <a:lumOff val="25000"/>
                  </a:schemeClr>
                </a:solidFill>
              </a:rPr>
              <a:t>Navegar</a:t>
            </a:r>
            <a:r>
              <a:rPr lang="en-US" sz="3200" dirty="0">
                <a:solidFill>
                  <a:schemeClr val="tx1">
                    <a:lumMod val="75000"/>
                    <a:lumOff val="25000"/>
                  </a:schemeClr>
                </a:solidFill>
              </a:rPr>
              <a:t> entre </a:t>
            </a:r>
            <a:r>
              <a:rPr lang="en-US" sz="3200" dirty="0" err="1">
                <a:solidFill>
                  <a:schemeClr val="tx1">
                    <a:lumMod val="75000"/>
                    <a:lumOff val="25000"/>
                  </a:schemeClr>
                </a:solidFill>
              </a:rPr>
              <a:t>diferentes</a:t>
            </a:r>
            <a:r>
              <a:rPr lang="en-US" sz="3200" dirty="0">
                <a:solidFill>
                  <a:schemeClr val="tx1">
                    <a:lumMod val="75000"/>
                    <a:lumOff val="25000"/>
                  </a:schemeClr>
                </a:solidFill>
              </a:rPr>
              <a:t> </a:t>
            </a:r>
            <a:r>
              <a:rPr lang="en-US" sz="3200" dirty="0" err="1">
                <a:solidFill>
                  <a:schemeClr val="tx1">
                    <a:lumMod val="75000"/>
                    <a:lumOff val="25000"/>
                  </a:schemeClr>
                </a:solidFill>
              </a:rPr>
              <a:t>pantallas</a:t>
            </a:r>
            <a:endParaRPr lang="en-US" sz="3200" dirty="0">
              <a:solidFill>
                <a:schemeClr val="tx1">
                  <a:lumMod val="75000"/>
                  <a:lumOff val="25000"/>
                </a:schemeClr>
              </a:solidFill>
            </a:endParaRPr>
          </a:p>
          <a:p>
            <a:pPr fontAlgn="base">
              <a:lnSpc>
                <a:spcPct val="160000"/>
              </a:lnSpc>
            </a:pPr>
            <a:r>
              <a:rPr lang="en-US" sz="3200" dirty="0" err="1">
                <a:solidFill>
                  <a:schemeClr val="tx1">
                    <a:lumMod val="75000"/>
                    <a:lumOff val="25000"/>
                  </a:schemeClr>
                </a:solidFill>
              </a:rPr>
              <a:t>Utilizar</a:t>
            </a:r>
            <a:r>
              <a:rPr lang="en-US" sz="3200" dirty="0">
                <a:solidFill>
                  <a:schemeClr val="tx1">
                    <a:lumMod val="75000"/>
                    <a:lumOff val="25000"/>
                  </a:schemeClr>
                </a:solidFill>
              </a:rPr>
              <a:t> </a:t>
            </a:r>
            <a:r>
              <a:rPr lang="en-US" sz="3200" dirty="0" err="1">
                <a:solidFill>
                  <a:schemeClr val="tx1">
                    <a:lumMod val="75000"/>
                    <a:lumOff val="25000"/>
                  </a:schemeClr>
                </a:solidFill>
              </a:rPr>
              <a:t>Herramientas</a:t>
            </a:r>
            <a:r>
              <a:rPr lang="en-US" sz="3200" dirty="0">
                <a:solidFill>
                  <a:schemeClr val="tx1">
                    <a:lumMod val="75000"/>
                    <a:lumOff val="25000"/>
                  </a:schemeClr>
                </a:solidFill>
              </a:rPr>
              <a:t> para </a:t>
            </a:r>
            <a:r>
              <a:rPr lang="en-US" sz="3200" dirty="0" err="1">
                <a:solidFill>
                  <a:schemeClr val="tx1">
                    <a:lumMod val="75000"/>
                    <a:lumOff val="25000"/>
                  </a:schemeClr>
                </a:solidFill>
              </a:rPr>
              <a:t>probar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a:t>
            </a:r>
          </a:p>
          <a:p>
            <a:endParaRPr lang="en-US" dirty="0"/>
          </a:p>
        </p:txBody>
      </p:sp>
    </p:spTree>
    <p:extLst>
      <p:ext uri="{BB962C8B-B14F-4D97-AF65-F5344CB8AC3E}">
        <p14:creationId xmlns:p14="http://schemas.microsoft.com/office/powerpoint/2010/main" val="2791015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smtClean="0"/>
              <a:t>Métodos avanzados - Simple </a:t>
            </a:r>
            <a:r>
              <a:rPr lang="es-EC" sz="4000" dirty="0" err="1" smtClean="0"/>
              <a:t>Query</a:t>
            </a:r>
            <a:endParaRPr lang="en-US" sz="4000"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74" t="20717" r="5905" b="42940"/>
          <a:stretch/>
        </p:blipFill>
        <p:spPr bwMode="auto">
          <a:xfrm>
            <a:off x="76200" y="2590800"/>
            <a:ext cx="8991600" cy="22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29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828800"/>
          </a:xfrm>
        </p:spPr>
        <p:txBody>
          <a:bodyPr/>
          <a:lstStyle/>
          <a:p>
            <a:r>
              <a:rPr lang="en-US" dirty="0" err="1" smtClean="0"/>
              <a:t>Explorar</a:t>
            </a:r>
            <a:r>
              <a:rPr lang="en-US" dirty="0" smtClean="0"/>
              <a:t> </a:t>
            </a:r>
            <a:r>
              <a:rPr lang="en-US" dirty="0"/>
              <a:t>RESTful API con Spring Data REST</a:t>
            </a:r>
          </a:p>
        </p:txBody>
      </p:sp>
      <p:sp>
        <p:nvSpPr>
          <p:cNvPr id="3" name="2 Marcador de contenido"/>
          <p:cNvSpPr>
            <a:spLocks noGrp="1"/>
          </p:cNvSpPr>
          <p:nvPr>
            <p:ph idx="1"/>
          </p:nvPr>
        </p:nvSpPr>
        <p:spPr>
          <a:xfrm>
            <a:off x="502920" y="2514600"/>
            <a:ext cx="8183880" cy="3352800"/>
          </a:xfrm>
        </p:spPr>
        <p:txBody>
          <a:bodyPr>
            <a:normAutofit/>
          </a:bodyPr>
          <a:lstStyle/>
          <a:p>
            <a:pPr lvl="1">
              <a:lnSpc>
                <a:spcPct val="150000"/>
              </a:lnSpc>
            </a:pPr>
            <a:r>
              <a:rPr lang="es-ES" sz="2800" dirty="0" err="1" smtClean="0"/>
              <a:t>Hypermedia</a:t>
            </a:r>
            <a:r>
              <a:rPr lang="es-ES" sz="2800" dirty="0" smtClean="0"/>
              <a:t> </a:t>
            </a:r>
            <a:r>
              <a:rPr lang="es-ES" sz="2800" dirty="0" err="1" smtClean="0"/>
              <a:t>driven</a:t>
            </a:r>
            <a:r>
              <a:rPr lang="es-ES" sz="2800" dirty="0" smtClean="0"/>
              <a:t> </a:t>
            </a:r>
            <a:r>
              <a:rPr lang="es-ES" sz="2800" dirty="0" err="1" smtClean="0"/>
              <a:t>RESTful</a:t>
            </a:r>
            <a:r>
              <a:rPr lang="es-ES" sz="2800" dirty="0" smtClean="0"/>
              <a:t> API</a:t>
            </a:r>
          </a:p>
          <a:p>
            <a:pPr lvl="2">
              <a:lnSpc>
                <a:spcPct val="150000"/>
              </a:lnSpc>
            </a:pPr>
            <a:r>
              <a:rPr lang="en-US" sz="2400" dirty="0"/>
              <a:t>Hypermedia As an Engine of Application State, or </a:t>
            </a:r>
            <a:r>
              <a:rPr lang="en-US" sz="2400" b="1" dirty="0" smtClean="0"/>
              <a:t>HATEOAS</a:t>
            </a:r>
          </a:p>
          <a:p>
            <a:pPr lvl="3">
              <a:lnSpc>
                <a:spcPct val="150000"/>
              </a:lnSpc>
            </a:pPr>
            <a:r>
              <a:rPr lang="es-EC" sz="2400" dirty="0" smtClean="0"/>
              <a:t>Expone la documentación del API</a:t>
            </a:r>
          </a:p>
          <a:p>
            <a:pPr lvl="3">
              <a:lnSpc>
                <a:spcPct val="150000"/>
              </a:lnSpc>
            </a:pPr>
            <a:r>
              <a:rPr lang="es-EC" sz="2400" dirty="0" smtClean="0"/>
              <a:t>Navegación entre recursos</a:t>
            </a:r>
          </a:p>
          <a:p>
            <a:pPr lvl="3">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759027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S" sz="2800" dirty="0" smtClean="0">
                <a:solidFill>
                  <a:schemeClr val="tx1">
                    <a:lumMod val="75000"/>
                    <a:lumOff val="25000"/>
                  </a:schemeClr>
                </a:solidFill>
              </a:rPr>
              <a:t>Crear </a:t>
            </a:r>
            <a:r>
              <a:rPr lang="es-ES" sz="2800" dirty="0" err="1" smtClean="0">
                <a:solidFill>
                  <a:schemeClr val="tx1">
                    <a:lumMod val="75000"/>
                    <a:lumOff val="25000"/>
                  </a:schemeClr>
                </a:solidFill>
              </a:rPr>
              <a:t>RESTFul</a:t>
            </a:r>
            <a:r>
              <a:rPr lang="es-ES" sz="2800" dirty="0" smtClean="0">
                <a:solidFill>
                  <a:schemeClr val="tx1">
                    <a:lumMod val="75000"/>
                    <a:lumOff val="25000"/>
                  </a:schemeClr>
                </a:solidFill>
              </a:rPr>
              <a:t> API con Spring Data REST</a:t>
            </a:r>
          </a:p>
          <a:p>
            <a:pPr lvl="1">
              <a:lnSpc>
                <a:spcPct val="150000"/>
              </a:lnSpc>
            </a:pPr>
            <a:r>
              <a:rPr lang="es-ES" sz="2800" b="1" dirty="0" smtClean="0">
                <a:solidFill>
                  <a:schemeClr val="tx1">
                    <a:lumMod val="75000"/>
                    <a:lumOff val="25000"/>
                  </a:schemeClr>
                </a:solidFill>
              </a:rPr>
              <a:t>HTTP GET /Paquetes </a:t>
            </a:r>
            <a:r>
              <a:rPr lang="es-ES" sz="2800" dirty="0" smtClean="0">
                <a:solidFill>
                  <a:schemeClr val="tx1">
                    <a:lumMod val="75000"/>
                    <a:lumOff val="25000"/>
                  </a:schemeClr>
                </a:solidFill>
              </a:rPr>
              <a:t>	retorna todos los Paquetes en formato JSON</a:t>
            </a:r>
          </a:p>
          <a:p>
            <a:pPr lvl="1">
              <a:lnSpc>
                <a:spcPct val="150000"/>
              </a:lnSpc>
            </a:pPr>
            <a:r>
              <a:rPr lang="es-ES" sz="2800" b="1" dirty="0">
                <a:solidFill>
                  <a:schemeClr val="tx1">
                    <a:lumMod val="75000"/>
                    <a:lumOff val="25000"/>
                  </a:schemeClr>
                </a:solidFill>
              </a:rPr>
              <a:t>HTTP GET /Paquetes </a:t>
            </a:r>
            <a:r>
              <a:rPr lang="es-ES" sz="2800" b="1" dirty="0" smtClean="0">
                <a:solidFill>
                  <a:schemeClr val="tx1">
                    <a:lumMod val="75000"/>
                    <a:lumOff val="25000"/>
                  </a:schemeClr>
                </a:solidFill>
              </a:rPr>
              <a:t>/</a:t>
            </a:r>
            <a:r>
              <a:rPr lang="en-US" sz="2800" b="1" dirty="0" smtClean="0">
                <a:solidFill>
                  <a:schemeClr val="tx1">
                    <a:lumMod val="75000"/>
                    <a:lumOff val="25000"/>
                  </a:schemeClr>
                </a:solidFill>
              </a:rPr>
              <a:t>&lt;code&gt;</a:t>
            </a:r>
            <a:r>
              <a:rPr lang="es-ES" sz="2800" dirty="0">
                <a:solidFill>
                  <a:schemeClr val="tx1">
                    <a:lumMod val="75000"/>
                    <a:lumOff val="25000"/>
                  </a:schemeClr>
                </a:solidFill>
              </a:rPr>
              <a:t>	retorna </a:t>
            </a:r>
            <a:r>
              <a:rPr lang="es-ES" sz="2800" dirty="0" smtClean="0">
                <a:solidFill>
                  <a:schemeClr val="tx1">
                    <a:lumMod val="75000"/>
                    <a:lumOff val="25000"/>
                  </a:schemeClr>
                </a:solidFill>
              </a:rPr>
              <a:t>1 Paquete con el código proporcionado</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78437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5000" dirty="0" smtClean="0"/>
              <a:t>Sin código y sin configuración </a:t>
            </a:r>
            <a:endParaRPr lang="en-US" sz="5000" dirty="0"/>
          </a:p>
        </p:txBody>
      </p:sp>
      <p:sp>
        <p:nvSpPr>
          <p:cNvPr id="3" name="2 Marcador de contenido"/>
          <p:cNvSpPr>
            <a:spLocks noGrp="1"/>
          </p:cNvSpPr>
          <p:nvPr>
            <p:ph idx="1"/>
          </p:nvPr>
        </p:nvSpPr>
        <p:spPr>
          <a:xfrm>
            <a:off x="152400" y="1679448"/>
            <a:ext cx="8839200" cy="4492752"/>
          </a:xfrm>
        </p:spPr>
        <p:txBody>
          <a:bodyPr>
            <a:normAutofit fontScale="85000" lnSpcReduction="10000"/>
          </a:bodyPr>
          <a:lstStyle/>
          <a:p>
            <a:pPr lvl="1">
              <a:lnSpc>
                <a:spcPct val="150000"/>
              </a:lnSpc>
            </a:pPr>
            <a:r>
              <a:rPr lang="es-ES" sz="2100" b="1" dirty="0" smtClean="0">
                <a:solidFill>
                  <a:schemeClr val="tx1">
                    <a:lumMod val="75000"/>
                    <a:lumOff val="25000"/>
                  </a:schemeClr>
                </a:solidFill>
              </a:rPr>
              <a:t>CREATE</a:t>
            </a:r>
          </a:p>
          <a:p>
            <a:pPr lvl="2">
              <a:lnSpc>
                <a:spcPct val="150000"/>
              </a:lnSpc>
            </a:pPr>
            <a:r>
              <a:rPr lang="es-ES" sz="2100" dirty="0" smtClean="0">
                <a:solidFill>
                  <a:schemeClr val="tx1">
                    <a:lumMod val="75000"/>
                    <a:lumOff val="25000"/>
                  </a:schemeClr>
                </a:solidFill>
              </a:rPr>
              <a:t>POST/paquetes 	</a:t>
            </a:r>
            <a:r>
              <a:rPr lang="es-ES" sz="2100" dirty="0" err="1" smtClean="0">
                <a:solidFill>
                  <a:schemeClr val="tx1">
                    <a:lumMod val="75000"/>
                    <a:lumOff val="25000"/>
                  </a:schemeClr>
                </a:solidFill>
              </a:rPr>
              <a:t>PaqueteRepository.save</a:t>
            </a:r>
            <a:r>
              <a:rPr lang="es-ES" sz="2100" dirty="0" smtClean="0">
                <a:solidFill>
                  <a:schemeClr val="tx1">
                    <a:lumMod val="75000"/>
                    <a:lumOff val="25000"/>
                  </a:schemeClr>
                </a:solidFill>
              </a:rPr>
              <a:t>(Paquete paquete)</a:t>
            </a:r>
          </a:p>
          <a:p>
            <a:pPr lvl="1">
              <a:lnSpc>
                <a:spcPct val="150000"/>
              </a:lnSpc>
            </a:pPr>
            <a:r>
              <a:rPr lang="es-ES" sz="2100" b="1" dirty="0" smtClean="0">
                <a:solidFill>
                  <a:schemeClr val="tx1">
                    <a:lumMod val="75000"/>
                    <a:lumOff val="25000"/>
                  </a:schemeClr>
                </a:solidFill>
              </a:rPr>
              <a:t>READ</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GET/paquetes	 	</a:t>
            </a:r>
            <a:r>
              <a:rPr lang="es-ES" sz="2100" dirty="0" err="1" smtClean="0">
                <a:solidFill>
                  <a:schemeClr val="tx1">
                    <a:lumMod val="75000"/>
                    <a:lumOff val="25000"/>
                  </a:schemeClr>
                </a:solidFill>
              </a:rPr>
              <a:t>PaqueteRepository.findAll</a:t>
            </a:r>
            <a:r>
              <a:rPr lang="es-ES" sz="2100" dirty="0" smtClean="0">
                <a:solidFill>
                  <a:schemeClr val="tx1">
                    <a:lumMod val="75000"/>
                    <a:lumOff val="25000"/>
                  </a:schemeClr>
                </a:solidFill>
              </a:rPr>
              <a:t>()</a:t>
            </a:r>
          </a:p>
          <a:p>
            <a:pPr lvl="1">
              <a:lnSpc>
                <a:spcPct val="150000"/>
              </a:lnSpc>
            </a:pPr>
            <a:r>
              <a:rPr lang="es-ES" sz="2100" b="1" dirty="0" smtClean="0">
                <a:solidFill>
                  <a:schemeClr val="tx1">
                    <a:lumMod val="75000"/>
                    <a:lumOff val="25000"/>
                  </a:schemeClr>
                </a:solidFill>
              </a:rPr>
              <a:t>UPDATE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PUT/paquetes/&lt;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a:solidFill>
                  <a:schemeClr val="tx1">
                    <a:lumMod val="75000"/>
                    <a:lumOff val="25000"/>
                  </a:schemeClr>
                </a:solidFill>
              </a:rPr>
              <a:t>PaqueteRepository.save</a:t>
            </a:r>
            <a:r>
              <a:rPr lang="es-ES" sz="2100" dirty="0">
                <a:solidFill>
                  <a:schemeClr val="tx1">
                    <a:lumMod val="75000"/>
                    <a:lumOff val="25000"/>
                  </a:schemeClr>
                </a:solidFill>
              </a:rPr>
              <a:t>(Paquete paquete) </a:t>
            </a:r>
            <a:endParaRPr lang="es-ES" sz="2100" dirty="0" smtClean="0">
              <a:solidFill>
                <a:schemeClr val="tx1">
                  <a:lumMod val="75000"/>
                  <a:lumOff val="25000"/>
                </a:schemeClr>
              </a:solidFill>
            </a:endParaRPr>
          </a:p>
          <a:p>
            <a:pPr lvl="1">
              <a:lnSpc>
                <a:spcPct val="150000"/>
              </a:lnSpc>
            </a:pPr>
            <a:r>
              <a:rPr lang="es-ES" sz="2100" b="1" dirty="0" smtClean="0">
                <a:solidFill>
                  <a:schemeClr val="tx1">
                    <a:lumMod val="75000"/>
                    <a:lumOff val="25000"/>
                  </a:schemeClr>
                </a:solidFill>
              </a:rPr>
              <a:t>DELETE</a:t>
            </a:r>
            <a:endParaRPr lang="es-ES" sz="2100" b="1" dirty="0">
              <a:solidFill>
                <a:schemeClr val="tx1">
                  <a:lumMod val="75000"/>
                  <a:lumOff val="25000"/>
                </a:schemeClr>
              </a:solidFill>
            </a:endParaRPr>
          </a:p>
          <a:p>
            <a:pPr lvl="2">
              <a:lnSpc>
                <a:spcPct val="150000"/>
              </a:lnSpc>
            </a:pPr>
            <a:r>
              <a:rPr lang="es-ES" sz="2100" dirty="0" smtClean="0">
                <a:solidFill>
                  <a:schemeClr val="tx1">
                    <a:lumMod val="75000"/>
                    <a:lumOff val="25000"/>
                  </a:schemeClr>
                </a:solidFill>
              </a:rPr>
              <a:t>DELETE/paquetes/&lt;</a:t>
            </a:r>
            <a:r>
              <a:rPr lang="es-ES" sz="2100" dirty="0">
                <a:solidFill>
                  <a:schemeClr val="tx1">
                    <a:lumMod val="75000"/>
                    <a:lumOff val="25000"/>
                  </a:schemeClr>
                </a:solidFill>
              </a:rPr>
              <a:t>id&gt;</a:t>
            </a:r>
            <a:r>
              <a:rPr lang="es-ES" sz="2100" dirty="0" smtClean="0">
                <a:solidFill>
                  <a:schemeClr val="tx1">
                    <a:lumMod val="75000"/>
                    <a:lumOff val="25000"/>
                  </a:schemeClr>
                </a:solidFill>
              </a:rPr>
              <a:t> 	</a:t>
            </a:r>
            <a:r>
              <a:rPr lang="es-ES" sz="2100" dirty="0">
                <a:solidFill>
                  <a:schemeClr val="tx1">
                    <a:lumMod val="75000"/>
                    <a:lumOff val="25000"/>
                  </a:schemeClr>
                </a:solidFill>
              </a:rPr>
              <a:t> </a:t>
            </a:r>
            <a:r>
              <a:rPr lang="es-ES" sz="2100" dirty="0" err="1" smtClean="0">
                <a:solidFill>
                  <a:schemeClr val="tx1">
                    <a:lumMod val="75000"/>
                    <a:lumOff val="25000"/>
                  </a:schemeClr>
                </a:solidFill>
              </a:rPr>
              <a:t>PaqueteRepository.delete</a:t>
            </a:r>
            <a:r>
              <a:rPr lang="es-ES" sz="2100" dirty="0" smtClean="0">
                <a:solidFill>
                  <a:schemeClr val="tx1">
                    <a:lumMod val="75000"/>
                    <a:lumOff val="25000"/>
                  </a:schemeClr>
                </a:solidFill>
              </a:rPr>
              <a:t>(Paquete </a:t>
            </a:r>
            <a:r>
              <a:rPr lang="es-ES" sz="2100" dirty="0">
                <a:solidFill>
                  <a:schemeClr val="tx1">
                    <a:lumMod val="75000"/>
                    <a:lumOff val="25000"/>
                  </a:schemeClr>
                </a:solidFill>
              </a:rPr>
              <a:t>paquete</a:t>
            </a:r>
            <a:r>
              <a:rPr lang="es-ES" sz="2100" dirty="0" smtClean="0">
                <a:solidFill>
                  <a:schemeClr val="tx1">
                    <a:lumMod val="75000"/>
                    <a:lumOff val="25000"/>
                  </a:schemeClr>
                </a:solidFill>
              </a:rPr>
              <a:t>)</a:t>
            </a:r>
            <a:endParaRPr lang="es-ES" sz="21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33771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6.1</a:t>
            </a:r>
            <a:endParaRPr lang="en-US" dirty="0"/>
          </a:p>
        </p:txBody>
      </p:sp>
      <p:sp>
        <p:nvSpPr>
          <p:cNvPr id="3" name="2 Marcador de contenido"/>
          <p:cNvSpPr>
            <a:spLocks noGrp="1"/>
          </p:cNvSpPr>
          <p:nvPr>
            <p:ph idx="1"/>
          </p:nvPr>
        </p:nvSpPr>
        <p:spPr>
          <a:xfrm>
            <a:off x="152400" y="1679448"/>
            <a:ext cx="8686800" cy="4187952"/>
          </a:xfrm>
        </p:spPr>
        <p:txBody>
          <a:bodyPr>
            <a:normAutofit fontScale="70000" lnSpcReduction="20000"/>
          </a:bodyPr>
          <a:lstStyle/>
          <a:p>
            <a:pPr lvl="1">
              <a:lnSpc>
                <a:spcPct val="150000"/>
              </a:lnSpc>
            </a:pPr>
            <a:r>
              <a:rPr lang="en-US" sz="2800" dirty="0" smtClean="0">
                <a:solidFill>
                  <a:schemeClr val="tx1">
                    <a:lumMod val="75000"/>
                    <a:lumOff val="25000"/>
                  </a:schemeClr>
                </a:solidFill>
              </a:rPr>
              <a:t>Use Postman para </a:t>
            </a:r>
            <a:r>
              <a:rPr lang="en-US" sz="2800" dirty="0" err="1" smtClean="0">
                <a:solidFill>
                  <a:schemeClr val="tx1">
                    <a:lumMod val="75000"/>
                    <a:lumOff val="25000"/>
                  </a:schemeClr>
                </a:solidFill>
              </a:rPr>
              <a:t>ejecutar</a:t>
            </a:r>
            <a:r>
              <a:rPr lang="en-US" sz="2800" dirty="0" smtClean="0">
                <a:solidFill>
                  <a:schemeClr val="tx1">
                    <a:lumMod val="75000"/>
                    <a:lumOff val="25000"/>
                  </a:schemeClr>
                </a:solidFill>
              </a:rPr>
              <a:t> las APIs</a:t>
            </a:r>
          </a:p>
          <a:p>
            <a:pPr lvl="2">
              <a:lnSpc>
                <a:spcPct val="150000"/>
              </a:lnSpc>
            </a:pPr>
            <a:r>
              <a:rPr lang="es-ES" sz="2800" dirty="0">
                <a:solidFill>
                  <a:schemeClr val="tx1">
                    <a:lumMod val="75000"/>
                    <a:lumOff val="25000"/>
                  </a:schemeClr>
                </a:solidFill>
                <a:hlinkClick r:id="rId3"/>
              </a:rPr>
              <a:t>http://</a:t>
            </a:r>
            <a:r>
              <a:rPr lang="es-ES" sz="2800" dirty="0" smtClean="0">
                <a:solidFill>
                  <a:schemeClr val="tx1">
                    <a:lumMod val="75000"/>
                    <a:lumOff val="25000"/>
                  </a:schemeClr>
                </a:solidFill>
                <a:hlinkClick r:id="rId3"/>
              </a:rPr>
              <a:t>localhost:8080/paquetes</a:t>
            </a:r>
            <a:endParaRPr lang="es-ES" sz="2800" dirty="0" smtClean="0">
              <a:solidFill>
                <a:schemeClr val="tx1">
                  <a:lumMod val="75000"/>
                  <a:lumOff val="25000"/>
                </a:schemeClr>
              </a:solidFill>
            </a:endParaRPr>
          </a:p>
          <a:p>
            <a:pPr lvl="2">
              <a:lnSpc>
                <a:spcPct val="150000"/>
              </a:lnSpc>
            </a:pPr>
            <a:r>
              <a:rPr lang="en-US" sz="2800" dirty="0">
                <a:hlinkClick r:id="rId4"/>
              </a:rPr>
              <a:t>http://</a:t>
            </a:r>
            <a:r>
              <a:rPr lang="en-US" sz="2800" dirty="0" smtClean="0">
                <a:hlinkClick r:id="rId4"/>
              </a:rPr>
              <a:t>localhost:8080/paquetes/AP</a:t>
            </a:r>
            <a:endParaRPr lang="en-US" sz="2800" dirty="0" smtClean="0"/>
          </a:p>
          <a:p>
            <a:pPr lvl="2">
              <a:lnSpc>
                <a:spcPct val="150000"/>
              </a:lnSpc>
            </a:pPr>
            <a:r>
              <a:rPr lang="en-US" sz="2800" dirty="0" smtClean="0">
                <a:solidFill>
                  <a:schemeClr val="tx1">
                    <a:lumMod val="75000"/>
                    <a:lumOff val="25000"/>
                  </a:schemeClr>
                </a:solidFill>
              </a:rPr>
              <a:t>POST</a:t>
            </a:r>
          </a:p>
          <a:p>
            <a:pPr lvl="2">
              <a:lnSpc>
                <a:spcPct val="150000"/>
              </a:lnSpc>
            </a:pPr>
            <a:r>
              <a:rPr lang="es-EC" sz="2800" dirty="0" smtClean="0">
                <a:solidFill>
                  <a:schemeClr val="tx1">
                    <a:lumMod val="75000"/>
                    <a:lumOff val="25000"/>
                  </a:schemeClr>
                </a:solidFill>
              </a:rPr>
              <a:t>PUT</a:t>
            </a:r>
          </a:p>
          <a:p>
            <a:pPr lvl="2">
              <a:lnSpc>
                <a:spcPct val="150000"/>
              </a:lnSpc>
            </a:pPr>
            <a:r>
              <a:rPr lang="es-EC" sz="2800" dirty="0" smtClean="0">
                <a:solidFill>
                  <a:schemeClr val="tx1">
                    <a:lumMod val="75000"/>
                    <a:lumOff val="25000"/>
                  </a:schemeClr>
                </a:solidFill>
              </a:rPr>
              <a:t>GET</a:t>
            </a:r>
          </a:p>
          <a:p>
            <a:pPr lvl="2">
              <a:lnSpc>
                <a:spcPct val="150000"/>
              </a:lnSpc>
            </a:pPr>
            <a:r>
              <a:rPr lang="es-EC" sz="2800" dirty="0" smtClean="0">
                <a:solidFill>
                  <a:schemeClr val="tx1">
                    <a:lumMod val="75000"/>
                    <a:lumOff val="25000"/>
                  </a:schemeClr>
                </a:solidFill>
              </a:rPr>
              <a:t>DELETE</a:t>
            </a:r>
          </a:p>
          <a:p>
            <a:pPr lvl="2">
              <a:lnSpc>
                <a:spcPct val="150000"/>
              </a:lnSpc>
            </a:pPr>
            <a:r>
              <a:rPr lang="es-EC" sz="2800" dirty="0" smtClean="0">
                <a:solidFill>
                  <a:schemeClr val="tx1">
                    <a:lumMod val="75000"/>
                    <a:lumOff val="25000"/>
                  </a:schemeClr>
                </a:solidFill>
              </a:rPr>
              <a:t>Agregamos el método a </a:t>
            </a:r>
            <a:r>
              <a:rPr lang="en-US" sz="2800" dirty="0" err="1" smtClean="0">
                <a:solidFill>
                  <a:schemeClr val="tx1">
                    <a:lumMod val="75000"/>
                    <a:lumOff val="25000"/>
                  </a:schemeClr>
                </a:solidFill>
              </a:rPr>
              <a:t>TourRepository</a:t>
            </a:r>
            <a:endParaRPr lang="en-US" sz="2800" dirty="0" smtClean="0">
              <a:solidFill>
                <a:schemeClr val="tx1">
                  <a:lumMod val="75000"/>
                  <a:lumOff val="25000"/>
                </a:schemeClr>
              </a:solidFill>
            </a:endParaRPr>
          </a:p>
          <a:p>
            <a:pPr lvl="3">
              <a:lnSpc>
                <a:spcPct val="150000"/>
              </a:lnSpc>
            </a:pPr>
            <a:r>
              <a:rPr lang="en-US" sz="2300" dirty="0">
                <a:solidFill>
                  <a:schemeClr val="tx1">
                    <a:lumMod val="75000"/>
                    <a:lumOff val="25000"/>
                  </a:schemeClr>
                </a:solidFill>
              </a:rPr>
              <a:t>List&lt;Tour&gt; </a:t>
            </a:r>
            <a:r>
              <a:rPr lang="en-US" sz="2300" dirty="0" err="1">
                <a:solidFill>
                  <a:schemeClr val="tx1">
                    <a:lumMod val="75000"/>
                    <a:lumOff val="25000"/>
                  </a:schemeClr>
                </a:solidFill>
              </a:rPr>
              <a:t>findByPaqueteCodigo</a:t>
            </a:r>
            <a:r>
              <a:rPr lang="en-US" sz="2300" dirty="0">
                <a:solidFill>
                  <a:schemeClr val="tx1">
                    <a:lumMod val="75000"/>
                    <a:lumOff val="25000"/>
                  </a:schemeClr>
                </a:solidFill>
              </a:rPr>
              <a:t>(@</a:t>
            </a:r>
            <a:r>
              <a:rPr lang="en-US" sz="2300" dirty="0" err="1">
                <a:solidFill>
                  <a:schemeClr val="tx1">
                    <a:lumMod val="75000"/>
                    <a:lumOff val="25000"/>
                  </a:schemeClr>
                </a:solidFill>
              </a:rPr>
              <a:t>Param</a:t>
            </a:r>
            <a:r>
              <a:rPr lang="en-US" sz="2300" dirty="0">
                <a:solidFill>
                  <a:schemeClr val="tx1">
                    <a:lumMod val="75000"/>
                    <a:lumOff val="25000"/>
                  </a:schemeClr>
                </a:solidFill>
              </a:rPr>
              <a:t>("</a:t>
            </a:r>
            <a:r>
              <a:rPr lang="en-US" sz="2300" dirty="0" err="1">
                <a:solidFill>
                  <a:schemeClr val="tx1">
                    <a:lumMod val="75000"/>
                    <a:lumOff val="25000"/>
                  </a:schemeClr>
                </a:solidFill>
              </a:rPr>
              <a:t>codigo</a:t>
            </a:r>
            <a:r>
              <a:rPr lang="en-US" sz="2300" dirty="0">
                <a:solidFill>
                  <a:schemeClr val="tx1">
                    <a:lumMod val="75000"/>
                    <a:lumOff val="25000"/>
                  </a:schemeClr>
                </a:solidFill>
              </a:rPr>
              <a:t>") String </a:t>
            </a:r>
            <a:r>
              <a:rPr lang="en-US" sz="2300" dirty="0" err="1">
                <a:solidFill>
                  <a:schemeClr val="tx1">
                    <a:lumMod val="75000"/>
                    <a:lumOff val="25000"/>
                  </a:schemeClr>
                </a:solidFill>
              </a:rPr>
              <a:t>codigo</a:t>
            </a:r>
            <a:r>
              <a:rPr lang="en-US" sz="2300" dirty="0">
                <a:solidFill>
                  <a:schemeClr val="tx1">
                    <a:lumMod val="75000"/>
                    <a:lumOff val="25000"/>
                  </a:schemeClr>
                </a:solidFill>
              </a:rPr>
              <a:t>)</a:t>
            </a:r>
            <a:endParaRPr lang="es-EC" sz="2300" dirty="0">
              <a:solidFill>
                <a:schemeClr val="tx1">
                  <a:lumMod val="75000"/>
                  <a:lumOff val="25000"/>
                </a:schemeClr>
              </a:solidFill>
            </a:endParaRPr>
          </a:p>
          <a:p>
            <a:pPr lvl="2">
              <a:lnSpc>
                <a:spcPct val="150000"/>
              </a:lnSpc>
            </a:pPr>
            <a:endParaRPr lang="en-US" sz="2800" dirty="0" smtClean="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883290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69" t="16203" r="5646" b="15278"/>
          <a:stretch/>
        </p:blipFill>
        <p:spPr bwMode="auto">
          <a:xfrm>
            <a:off x="228600" y="1041400"/>
            <a:ext cx="8547012"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65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a:t>
            </a:r>
            <a:r>
              <a:rPr lang="es-EC" dirty="0" err="1" smtClean="0"/>
              <a:t>ó</a:t>
            </a:r>
            <a:r>
              <a:rPr lang="en-US" dirty="0" err="1" smtClean="0"/>
              <a:t>digos</a:t>
            </a:r>
            <a:r>
              <a:rPr lang="en-US" dirty="0" smtClean="0"/>
              <a:t> de </a:t>
            </a:r>
            <a:r>
              <a:rPr lang="en-US" dirty="0" err="1" smtClean="0"/>
              <a:t>respuesta</a:t>
            </a:r>
            <a:r>
              <a:rPr lang="en-US" dirty="0" smtClean="0"/>
              <a:t> </a:t>
            </a:r>
            <a:endParaRPr lang="en-US" dirty="0"/>
          </a:p>
        </p:txBody>
      </p:sp>
      <p:sp>
        <p:nvSpPr>
          <p:cNvPr id="3" name="2 Marcador de contenido"/>
          <p:cNvSpPr>
            <a:spLocks noGrp="1"/>
          </p:cNvSpPr>
          <p:nvPr>
            <p:ph idx="1"/>
          </p:nvPr>
        </p:nvSpPr>
        <p:spPr/>
        <p:txBody>
          <a:bodyPr/>
          <a:lstStyle/>
          <a:p>
            <a:r>
              <a:rPr lang="es-EC" dirty="0" smtClean="0"/>
              <a:t>201</a:t>
            </a:r>
          </a:p>
          <a:p>
            <a:r>
              <a:rPr lang="es-EC" dirty="0" smtClean="0"/>
              <a:t>404</a:t>
            </a:r>
          </a:p>
          <a:p>
            <a:r>
              <a:rPr lang="es-EC" dirty="0" smtClean="0"/>
              <a:t>409 </a:t>
            </a:r>
            <a:r>
              <a:rPr lang="es-EC" dirty="0" err="1" smtClean="0"/>
              <a:t>conflict</a:t>
            </a:r>
            <a:endParaRPr lang="es-EC" dirty="0" smtClean="0"/>
          </a:p>
          <a:p>
            <a:endParaRPr lang="en-US" dirty="0"/>
          </a:p>
        </p:txBody>
      </p:sp>
    </p:spTree>
    <p:extLst>
      <p:ext uri="{BB962C8B-B14F-4D97-AF65-F5344CB8AC3E}">
        <p14:creationId xmlns:p14="http://schemas.microsoft.com/office/powerpoint/2010/main" val="179532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7</a:t>
            </a:r>
            <a:endParaRPr lang="en-US" dirty="0"/>
          </a:p>
        </p:txBody>
      </p:sp>
      <p:sp>
        <p:nvSpPr>
          <p:cNvPr id="3" name="2 Marcador de contenido"/>
          <p:cNvSpPr>
            <a:spLocks noGrp="1"/>
          </p:cNvSpPr>
          <p:nvPr>
            <p:ph idx="1"/>
          </p:nvPr>
        </p:nvSpPr>
        <p:spPr>
          <a:xfrm>
            <a:off x="152400" y="1679448"/>
            <a:ext cx="8686800" cy="4187952"/>
          </a:xfrm>
        </p:spPr>
        <p:txBody>
          <a:bodyPr>
            <a:normAutofit/>
          </a:bodyPr>
          <a:lstStyle/>
          <a:p>
            <a:pPr lvl="1">
              <a:lnSpc>
                <a:spcPct val="150000"/>
              </a:lnSpc>
            </a:pPr>
            <a:r>
              <a:rPr lang="es-EC" sz="2800" dirty="0" smtClean="0">
                <a:solidFill>
                  <a:schemeClr val="tx1">
                    <a:lumMod val="75000"/>
                    <a:lumOff val="25000"/>
                  </a:schemeClr>
                </a:solidFill>
              </a:rPr>
              <a:t>Paginación </a:t>
            </a:r>
            <a:r>
              <a:rPr lang="es-EC" sz="2800" dirty="0">
                <a:solidFill>
                  <a:schemeClr val="tx1">
                    <a:lumMod val="75000"/>
                    <a:lumOff val="25000"/>
                  </a:schemeClr>
                </a:solidFill>
              </a:rPr>
              <a:t>y </a:t>
            </a:r>
            <a:r>
              <a:rPr lang="es-EC" sz="2800" dirty="0" smtClean="0">
                <a:solidFill>
                  <a:schemeClr val="tx1">
                    <a:lumMod val="75000"/>
                    <a:lumOff val="25000"/>
                  </a:schemeClr>
                </a:solidFill>
              </a:rPr>
              <a:t>clasificación</a:t>
            </a:r>
          </a:p>
          <a:p>
            <a:pPr lvl="1">
              <a:lnSpc>
                <a:spcPct val="150000"/>
              </a:lnSpc>
            </a:pPr>
            <a:r>
              <a:rPr lang="es-EC" sz="2800" dirty="0" smtClean="0">
                <a:solidFill>
                  <a:schemeClr val="tx1">
                    <a:lumMod val="75000"/>
                    <a:lumOff val="25000"/>
                  </a:schemeClr>
                </a:solidFill>
              </a:rPr>
              <a:t>Cambiamos la interfaz </a:t>
            </a:r>
            <a:r>
              <a:rPr lang="es-EC" sz="2800" dirty="0" err="1" smtClean="0">
                <a:solidFill>
                  <a:schemeClr val="tx1">
                    <a:lumMod val="75000"/>
                    <a:lumOff val="25000"/>
                  </a:schemeClr>
                </a:solidFill>
              </a:rPr>
              <a:t>TourRepository</a:t>
            </a:r>
            <a:endParaRPr lang="es-EC" sz="2800" dirty="0" smtClean="0">
              <a:solidFill>
                <a:schemeClr val="tx1">
                  <a:lumMod val="75000"/>
                  <a:lumOff val="25000"/>
                </a:schemeClr>
              </a:solidFill>
            </a:endParaRPr>
          </a:p>
          <a:p>
            <a:pPr lvl="2">
              <a:lnSpc>
                <a:spcPct val="150000"/>
              </a:lnSpc>
            </a:pPr>
            <a:r>
              <a:rPr lang="es-EC" sz="2800" dirty="0" smtClean="0">
                <a:solidFill>
                  <a:schemeClr val="tx1">
                    <a:lumMod val="75000"/>
                    <a:lumOff val="25000"/>
                  </a:schemeClr>
                </a:solidFill>
              </a:rPr>
              <a:t>Extendemos </a:t>
            </a:r>
            <a:r>
              <a:rPr lang="en-US" sz="2800" dirty="0" err="1">
                <a:solidFill>
                  <a:schemeClr val="tx1">
                    <a:lumMod val="75000"/>
                    <a:lumOff val="25000"/>
                  </a:schemeClr>
                </a:solidFill>
              </a:rPr>
              <a:t>PagingAndSortingRepository</a:t>
            </a:r>
            <a:endParaRPr lang="en-US" sz="2800" dirty="0">
              <a:solidFill>
                <a:schemeClr val="tx1">
                  <a:lumMod val="75000"/>
                  <a:lumOff val="25000"/>
                </a:schemeClr>
              </a:solidFill>
            </a:endParaRPr>
          </a:p>
          <a:p>
            <a:pPr lvl="2">
              <a:lnSpc>
                <a:spcPct val="150000"/>
              </a:lnSpc>
            </a:pP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34618"/>
            <a:ext cx="7924800" cy="268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36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sz="4000" dirty="0" err="1" smtClean="0"/>
              <a:t>Paging</a:t>
            </a:r>
            <a:r>
              <a:rPr lang="es-EC" sz="4000" dirty="0"/>
              <a:t> </a:t>
            </a:r>
            <a:r>
              <a:rPr lang="es-EC" sz="4000" dirty="0" smtClean="0"/>
              <a:t>and </a:t>
            </a:r>
            <a:r>
              <a:rPr lang="es-EC" sz="4000" dirty="0" err="1" smtClean="0"/>
              <a:t>Sorting</a:t>
            </a:r>
            <a:r>
              <a:rPr lang="es-EC" sz="4000" dirty="0" smtClean="0"/>
              <a:t>: URL </a:t>
            </a:r>
            <a:r>
              <a:rPr lang="es-EC" sz="4000" dirty="0" err="1" smtClean="0"/>
              <a:t>Path</a:t>
            </a:r>
            <a:r>
              <a:rPr lang="es-EC" sz="4000" dirty="0" smtClean="0"/>
              <a:t> </a:t>
            </a:r>
            <a:r>
              <a:rPr lang="es-EC" sz="4000" dirty="0" err="1" smtClean="0"/>
              <a:t>Parameters</a:t>
            </a:r>
            <a:endParaRPr lang="en-US" sz="4000"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63" t="20139" r="11762" b="52083"/>
          <a:stretch/>
        </p:blipFill>
        <p:spPr bwMode="auto">
          <a:xfrm>
            <a:off x="76200" y="1828800"/>
            <a:ext cx="888492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a:spLocks noGrp="1"/>
          </p:cNvSpPr>
          <p:nvPr>
            <p:ph idx="1"/>
          </p:nvPr>
        </p:nvSpPr>
        <p:spPr>
          <a:xfrm>
            <a:off x="152400" y="1679448"/>
            <a:ext cx="8686800" cy="4568952"/>
          </a:xfrm>
        </p:spPr>
        <p:txBody>
          <a:bodyPr>
            <a:normAutofit/>
          </a:bodyPr>
          <a:lstStyle/>
          <a:p>
            <a:pPr lvl="1">
              <a:lnSpc>
                <a:spcPct val="150000"/>
              </a:lnSpc>
            </a:pPr>
            <a:endParaRPr lang="es-EC" sz="2800" dirty="0" smtClean="0">
              <a:solidFill>
                <a:schemeClr val="tx1">
                  <a:lumMod val="75000"/>
                  <a:lumOff val="25000"/>
                </a:schemeClr>
              </a:solidFill>
            </a:endParaRPr>
          </a:p>
          <a:p>
            <a:pPr lvl="1">
              <a:lnSpc>
                <a:spcPct val="150000"/>
              </a:lnSpc>
            </a:pPr>
            <a:endParaRPr lang="es-EC" sz="2800" dirty="0">
              <a:solidFill>
                <a:schemeClr val="tx1">
                  <a:lumMod val="75000"/>
                  <a:lumOff val="25000"/>
                </a:schemeClr>
              </a:solidFill>
            </a:endParaRPr>
          </a:p>
          <a:p>
            <a:pPr lvl="1">
              <a:lnSpc>
                <a:spcPct val="150000"/>
              </a:lnSpc>
            </a:pPr>
            <a:endParaRPr lang="es-EC" sz="2800" dirty="0" smtClean="0">
              <a:solidFill>
                <a:schemeClr val="tx1">
                  <a:lumMod val="75000"/>
                  <a:lumOff val="25000"/>
                </a:schemeClr>
              </a:solidFill>
            </a:endParaRPr>
          </a:p>
          <a:p>
            <a:pPr lvl="1">
              <a:lnSpc>
                <a:spcPct val="150000"/>
              </a:lnSpc>
            </a:pPr>
            <a:r>
              <a:rPr lang="es-EC" sz="2800" b="1" dirty="0" err="1" smtClean="0">
                <a:solidFill>
                  <a:schemeClr val="tx1">
                    <a:lumMod val="75000"/>
                    <a:lumOff val="25000"/>
                  </a:schemeClr>
                </a:solidFill>
              </a:rPr>
              <a:t>size</a:t>
            </a:r>
            <a:r>
              <a:rPr lang="es-EC" sz="2800" b="1" dirty="0" smtClean="0">
                <a:solidFill>
                  <a:schemeClr val="tx1">
                    <a:lumMod val="75000"/>
                    <a:lumOff val="25000"/>
                  </a:schemeClr>
                </a:solidFill>
              </a:rPr>
              <a:t>=2</a:t>
            </a:r>
          </a:p>
          <a:p>
            <a:pPr lvl="1">
              <a:lnSpc>
                <a:spcPct val="150000"/>
              </a:lnSpc>
            </a:pPr>
            <a:r>
              <a:rPr lang="es-EC" sz="2800" b="1" dirty="0" smtClean="0">
                <a:solidFill>
                  <a:schemeClr val="tx1">
                    <a:lumMod val="75000"/>
                    <a:lumOff val="25000"/>
                  </a:schemeClr>
                </a:solidFill>
              </a:rPr>
              <a:t>page=0</a:t>
            </a:r>
          </a:p>
          <a:p>
            <a:pPr lvl="1">
              <a:lnSpc>
                <a:spcPct val="150000"/>
              </a:lnSpc>
            </a:pPr>
            <a:r>
              <a:rPr lang="es-EC" sz="2800" b="1" dirty="0" err="1" smtClean="0">
                <a:solidFill>
                  <a:schemeClr val="tx1">
                    <a:lumMod val="75000"/>
                    <a:lumOff val="25000"/>
                  </a:schemeClr>
                </a:solidFill>
              </a:rPr>
              <a:t>sort</a:t>
            </a:r>
            <a:r>
              <a:rPr lang="es-EC" sz="2800" b="1" dirty="0" smtClean="0">
                <a:solidFill>
                  <a:schemeClr val="tx1">
                    <a:lumMod val="75000"/>
                    <a:lumOff val="25000"/>
                  </a:schemeClr>
                </a:solidFill>
              </a:rPr>
              <a:t>=</a:t>
            </a:r>
            <a:r>
              <a:rPr lang="es-EC" sz="2800" b="1" dirty="0" err="1" smtClean="0">
                <a:solidFill>
                  <a:schemeClr val="tx1">
                    <a:lumMod val="75000"/>
                    <a:lumOff val="25000"/>
                  </a:schemeClr>
                </a:solidFill>
              </a:rPr>
              <a:t>titulo,asc</a:t>
            </a:r>
            <a:endParaRPr lang="es-ES" sz="2800" b="1"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640872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n-US" dirty="0" err="1"/>
              <a:t>RESTFul</a:t>
            </a:r>
            <a:r>
              <a:rPr lang="en-US" dirty="0"/>
              <a:t> API´s con Spring Web </a:t>
            </a:r>
            <a:r>
              <a:rPr lang="en-US" dirty="0" smtClean="0"/>
              <a:t>MVC</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endParaRPr lang="es-ES" sz="2800" dirty="0" smtClean="0">
              <a:solidFill>
                <a:schemeClr val="tx1">
                  <a:lumMod val="75000"/>
                  <a:lumOff val="25000"/>
                </a:schemeClr>
              </a:solidFill>
            </a:endParaRPr>
          </a:p>
          <a:p>
            <a:pPr lvl="1">
              <a:lnSpc>
                <a:spcPct val="150000"/>
              </a:lnSpc>
            </a:pPr>
            <a:r>
              <a:rPr lang="es-ES" sz="2800" dirty="0" smtClean="0">
                <a:solidFill>
                  <a:schemeClr val="tx1">
                    <a:lumMod val="75000"/>
                    <a:lumOff val="25000"/>
                  </a:schemeClr>
                </a:solidFill>
              </a:rPr>
              <a:t>MVC – Modelo Vista Controlador</a:t>
            </a:r>
          </a:p>
          <a:p>
            <a:pPr lvl="1">
              <a:lnSpc>
                <a:spcPct val="150000"/>
              </a:lnSpc>
            </a:pPr>
            <a:r>
              <a:rPr lang="es-ES" sz="2800" dirty="0" smtClean="0">
                <a:solidFill>
                  <a:schemeClr val="tx1">
                    <a:lumMod val="75000"/>
                    <a:lumOff val="25000"/>
                  </a:schemeClr>
                </a:solidFill>
              </a:rPr>
              <a:t>@</a:t>
            </a:r>
            <a:r>
              <a:rPr lang="es-ES" sz="2800" dirty="0" err="1" smtClean="0">
                <a:solidFill>
                  <a:schemeClr val="tx1">
                    <a:lumMod val="75000"/>
                    <a:lumOff val="25000"/>
                  </a:schemeClr>
                </a:solidFill>
              </a:rPr>
              <a:t>RestController</a:t>
            </a:r>
            <a:r>
              <a:rPr lang="es-ES" sz="2800" dirty="0" smtClean="0">
                <a:solidFill>
                  <a:schemeClr val="tx1">
                    <a:lumMod val="75000"/>
                    <a:lumOff val="25000"/>
                  </a:schemeClr>
                </a:solidFill>
              </a:rPr>
              <a:t> anotación </a:t>
            </a:r>
          </a:p>
          <a:p>
            <a:pPr lvl="1">
              <a:lnSpc>
                <a:spcPct val="150000"/>
              </a:lnSpc>
            </a:pPr>
            <a:r>
              <a:rPr lang="es-ES" sz="2400" dirty="0" smtClean="0">
                <a:solidFill>
                  <a:schemeClr val="tx1">
                    <a:lumMod val="75000"/>
                    <a:lumOff val="25000"/>
                  </a:schemeClr>
                </a:solidFill>
              </a:rPr>
              <a:t>Cliente </a:t>
            </a:r>
            <a:r>
              <a:rPr lang="es-ES" sz="2400" dirty="0" err="1" smtClean="0">
                <a:solidFill>
                  <a:schemeClr val="tx1">
                    <a:lumMod val="75000"/>
                    <a:lumOff val="25000"/>
                  </a:schemeClr>
                </a:solidFill>
              </a:rPr>
              <a:t>Peticón</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Mi clase con la anotación @</a:t>
            </a:r>
            <a:r>
              <a:rPr lang="es-ES" sz="2400" dirty="0" err="1" smtClean="0">
                <a:solidFill>
                  <a:schemeClr val="tx1">
                    <a:lumMod val="75000"/>
                    <a:lumOff val="25000"/>
                  </a:schemeClr>
                </a:solidFill>
              </a:rPr>
              <a:t>RestController</a:t>
            </a:r>
            <a:r>
              <a:rPr lang="es-ES" sz="2400" dirty="0" smtClean="0">
                <a:solidFill>
                  <a:schemeClr val="tx1">
                    <a:lumMod val="75000"/>
                    <a:lumOff val="25000"/>
                  </a:schemeClr>
                </a:solidFill>
              </a:rPr>
              <a:t>  </a:t>
            </a:r>
            <a:r>
              <a:rPr lang="es-ES" sz="2400" dirty="0" smtClean="0">
                <a:solidFill>
                  <a:schemeClr val="tx1">
                    <a:lumMod val="75000"/>
                    <a:lumOff val="25000"/>
                  </a:schemeClr>
                </a:solidFill>
                <a:sym typeface="Wingdings" pitchFamily="2" charset="2"/>
              </a:rPr>
              <a:t> Cualquier Servicio</a:t>
            </a:r>
            <a:endParaRPr lang="es-ES" sz="24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242996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Prerrequisitos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92500"/>
          </a:bodyPr>
          <a:lstStyle/>
          <a:p>
            <a:pPr fontAlgn="base">
              <a:lnSpc>
                <a:spcPct val="150000"/>
              </a:lnSpc>
            </a:pPr>
            <a:r>
              <a:rPr lang="es-ES" sz="2800" dirty="0">
                <a:solidFill>
                  <a:schemeClr val="tx1">
                    <a:lumMod val="75000"/>
                    <a:lumOff val="25000"/>
                  </a:schemeClr>
                </a:solidFill>
              </a:rPr>
              <a:t>Experiencia en el uso de Java para desarrollar aplicaciones</a:t>
            </a:r>
          </a:p>
          <a:p>
            <a:pPr fontAlgn="base">
              <a:lnSpc>
                <a:spcPct val="150000"/>
              </a:lnSpc>
            </a:pPr>
            <a:r>
              <a:rPr lang="es-ES" sz="2800" dirty="0">
                <a:solidFill>
                  <a:schemeClr val="tx1">
                    <a:lumMod val="75000"/>
                    <a:lumOff val="25000"/>
                  </a:schemeClr>
                </a:solidFill>
              </a:rPr>
              <a:t>Conocimientos básicos de HTML, CSS y </a:t>
            </a:r>
            <a:r>
              <a:rPr lang="es-ES" sz="2800" dirty="0" smtClean="0">
                <a:solidFill>
                  <a:schemeClr val="tx1">
                    <a:lumMod val="75000"/>
                    <a:lumOff val="25000"/>
                  </a:schemeClr>
                </a:solidFill>
              </a:rPr>
              <a:t>JavaScript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No necesitas experiencia en Spring Framework</a:t>
            </a:r>
          </a:p>
          <a:p>
            <a:pPr>
              <a:lnSpc>
                <a:spcPct val="150000"/>
              </a:lnSpc>
            </a:pPr>
            <a:r>
              <a:rPr lang="es-EC" sz="2800" dirty="0" smtClean="0">
                <a:solidFill>
                  <a:schemeClr val="tx1">
                    <a:lumMod val="75000"/>
                    <a:lumOff val="25000"/>
                  </a:schemeClr>
                </a:solidFill>
              </a:rPr>
              <a:t>Configurar nuestro entorno de desarrollo</a:t>
            </a:r>
          </a:p>
          <a:p>
            <a:endParaRPr lang="es-EC" dirty="0" smtClean="0"/>
          </a:p>
          <a:p>
            <a:endParaRPr lang="en-US" dirty="0"/>
          </a:p>
        </p:txBody>
      </p:sp>
    </p:spTree>
    <p:extLst>
      <p:ext uri="{BB962C8B-B14F-4D97-AF65-F5344CB8AC3E}">
        <p14:creationId xmlns:p14="http://schemas.microsoft.com/office/powerpoint/2010/main" val="3158814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371600"/>
          </a:xfrm>
        </p:spPr>
        <p:txBody>
          <a:bodyPr/>
          <a:lstStyle/>
          <a:p>
            <a:r>
              <a:rPr lang="es-EC" sz="4800" dirty="0" smtClean="0"/>
              <a:t>Razones para usar Spring Web MVC</a:t>
            </a:r>
            <a:endParaRPr lang="en-US" sz="4800" dirty="0"/>
          </a:p>
        </p:txBody>
      </p:sp>
      <p:sp>
        <p:nvSpPr>
          <p:cNvPr id="3" name="2 Marcador de contenido"/>
          <p:cNvSpPr>
            <a:spLocks noGrp="1"/>
          </p:cNvSpPr>
          <p:nvPr>
            <p:ph idx="1"/>
          </p:nvPr>
        </p:nvSpPr>
        <p:spPr>
          <a:xfrm>
            <a:off x="502920" y="1905000"/>
            <a:ext cx="8183880" cy="3962400"/>
          </a:xfrm>
        </p:spPr>
        <p:txBody>
          <a:bodyPr>
            <a:normAutofit lnSpcReduction="10000"/>
          </a:bodyPr>
          <a:lstStyle/>
          <a:p>
            <a:pPr lvl="1">
              <a:lnSpc>
                <a:spcPct val="150000"/>
              </a:lnSpc>
            </a:pPr>
            <a:r>
              <a:rPr lang="es-ES" sz="2800" dirty="0" err="1" smtClean="0">
                <a:solidFill>
                  <a:schemeClr val="tx1">
                    <a:lumMod val="75000"/>
                    <a:lumOff val="25000"/>
                  </a:schemeClr>
                </a:solidFill>
              </a:rPr>
              <a:t>Not</a:t>
            </a:r>
            <a:r>
              <a:rPr lang="es-ES" sz="2800" dirty="0" smtClean="0">
                <a:solidFill>
                  <a:schemeClr val="tx1">
                    <a:lumMod val="75000"/>
                    <a:lumOff val="25000"/>
                  </a:schemeClr>
                </a:solidFill>
              </a:rPr>
              <a:t> </a:t>
            </a:r>
            <a:r>
              <a:rPr lang="es-ES" sz="2800" dirty="0" err="1" smtClean="0">
                <a:solidFill>
                  <a:schemeClr val="tx1">
                    <a:lumMod val="75000"/>
                    <a:lumOff val="25000"/>
                  </a:schemeClr>
                </a:solidFill>
              </a:rPr>
              <a:t>using</a:t>
            </a:r>
            <a:r>
              <a:rPr lang="es-ES" sz="2800" dirty="0" smtClean="0">
                <a:solidFill>
                  <a:schemeClr val="tx1">
                    <a:lumMod val="75000"/>
                    <a:lumOff val="25000"/>
                  </a:schemeClr>
                </a:solidFill>
              </a:rPr>
              <a:t> Spring Data</a:t>
            </a:r>
          </a:p>
          <a:p>
            <a:pPr lvl="1">
              <a:lnSpc>
                <a:spcPct val="150000"/>
              </a:lnSpc>
            </a:pPr>
            <a:r>
              <a:rPr lang="es-ES" sz="2800" dirty="0" smtClean="0">
                <a:solidFill>
                  <a:schemeClr val="tx1">
                    <a:lumMod val="75000"/>
                    <a:lumOff val="25000"/>
                  </a:schemeClr>
                </a:solidFill>
              </a:rPr>
              <a:t>Ocultar el modelo de datos Interno del cliente</a:t>
            </a:r>
          </a:p>
          <a:p>
            <a:pPr lvl="1">
              <a:lnSpc>
                <a:spcPct val="150000"/>
              </a:lnSpc>
            </a:pPr>
            <a:r>
              <a:rPr lang="es-ES" sz="2800" dirty="0" smtClean="0">
                <a:solidFill>
                  <a:schemeClr val="tx1">
                    <a:lumMod val="75000"/>
                    <a:lumOff val="25000"/>
                  </a:schemeClr>
                </a:solidFill>
              </a:rPr>
              <a:t>Se requiere una capa de negocio, entre la capa Web y la capa de acceso a datos</a:t>
            </a: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600623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marL="457200" lvl="1" indent="0" algn="ctr">
              <a:lnSpc>
                <a:spcPct val="150000"/>
              </a:lnSpc>
              <a:buNone/>
            </a:pPr>
            <a:endParaRPr lang="es-ES" sz="2800" dirty="0" smtClean="0">
              <a:solidFill>
                <a:schemeClr val="tx1">
                  <a:lumMod val="75000"/>
                  <a:lumOff val="25000"/>
                </a:schemeClr>
              </a:solidFill>
            </a:endParaRPr>
          </a:p>
          <a:p>
            <a:pPr marL="457200" lvl="1" indent="0" algn="ctr">
              <a:lnSpc>
                <a:spcPct val="150000"/>
              </a:lnSpc>
              <a:buNone/>
            </a:pPr>
            <a:endParaRPr lang="es-ES" sz="2800" dirty="0">
              <a:solidFill>
                <a:schemeClr val="tx1">
                  <a:lumMod val="75000"/>
                  <a:lumOff val="25000"/>
                </a:schemeClr>
              </a:solidFill>
            </a:endParaRPr>
          </a:p>
          <a:p>
            <a:pPr marL="457200" lvl="1" indent="0" algn="ctr">
              <a:lnSpc>
                <a:spcPct val="150000"/>
              </a:lnSpc>
              <a:buNone/>
            </a:pPr>
            <a:r>
              <a:rPr lang="es-ES" sz="4000" b="1" dirty="0" smtClean="0">
                <a:solidFill>
                  <a:schemeClr val="tx1">
                    <a:lumMod val="75000"/>
                    <a:lumOff val="25000"/>
                  </a:schemeClr>
                </a:solidFill>
              </a:rPr>
              <a:t>New Requerimientos</a:t>
            </a: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2540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a:bodyPr>
          <a:lstStyle/>
          <a:p>
            <a:pPr lvl="2">
              <a:lnSpc>
                <a:spcPct val="150000"/>
              </a:lnSpc>
            </a:pPr>
            <a:r>
              <a:rPr lang="es-EC" sz="2800" b="1" dirty="0">
                <a:solidFill>
                  <a:schemeClr val="tx1">
                    <a:lumMod val="75000"/>
                    <a:lumOff val="25000"/>
                  </a:schemeClr>
                </a:solidFill>
              </a:rPr>
              <a:t>Caso de Uso 1: </a:t>
            </a:r>
            <a:r>
              <a:rPr lang="es-EC" sz="2800" dirty="0">
                <a:solidFill>
                  <a:schemeClr val="tx1">
                    <a:lumMod val="75000"/>
                    <a:lumOff val="25000"/>
                  </a:schemeClr>
                </a:solidFill>
              </a:rPr>
              <a:t>Calificar el </a:t>
            </a:r>
            <a:r>
              <a:rPr lang="es-EC" sz="2800" dirty="0" smtClean="0">
                <a:solidFill>
                  <a:schemeClr val="tx1">
                    <a:lumMod val="75000"/>
                    <a:lumOff val="25000"/>
                  </a:schemeClr>
                </a:solidFill>
              </a:rPr>
              <a:t>Tour</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a:t>
            </a:r>
            <a:r>
              <a:rPr lang="es-EC" sz="2800" dirty="0">
                <a:solidFill>
                  <a:schemeClr val="tx1">
                    <a:lumMod val="75000"/>
                    <a:lumOff val="25000"/>
                  </a:schemeClr>
                </a:solidFill>
              </a:rPr>
              <a:t>un viajero que participó en </a:t>
            </a:r>
            <a:r>
              <a:rPr lang="es-EC" sz="2800" dirty="0" smtClean="0">
                <a:solidFill>
                  <a:schemeClr val="tx1">
                    <a:lumMod val="75000"/>
                    <a:lumOff val="25000"/>
                  </a:schemeClr>
                </a:solidFill>
              </a:rPr>
              <a:t>un Tour, </a:t>
            </a:r>
            <a:r>
              <a:rPr lang="es-EC" sz="2800" dirty="0">
                <a:solidFill>
                  <a:schemeClr val="tx1">
                    <a:lumMod val="75000"/>
                    <a:lumOff val="25000"/>
                  </a:schemeClr>
                </a:solidFill>
              </a:rPr>
              <a:t>me gustaría presentar una puntuación donde </a:t>
            </a:r>
            <a:r>
              <a:rPr lang="es-EC" sz="2800" dirty="0" smtClean="0">
                <a:solidFill>
                  <a:schemeClr val="tx1">
                    <a:lumMod val="75000"/>
                    <a:lumOff val="25000"/>
                  </a:schemeClr>
                </a:solidFill>
              </a:rPr>
              <a:t>0 es </a:t>
            </a:r>
            <a:r>
              <a:rPr lang="es-EC" sz="2800" dirty="0">
                <a:solidFill>
                  <a:schemeClr val="tx1">
                    <a:lumMod val="75000"/>
                    <a:lumOff val="25000"/>
                  </a:schemeClr>
                </a:solidFill>
              </a:rPr>
              <a:t>el peor y 5 es el mejor y un comentario no más de 255 caracteres.</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33552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2: </a:t>
            </a:r>
            <a:r>
              <a:rPr lang="es-EC" sz="2800" dirty="0" smtClean="0">
                <a:solidFill>
                  <a:schemeClr val="tx1">
                    <a:lumMod val="75000"/>
                    <a:lumOff val="25000"/>
                  </a:schemeClr>
                </a:solidFill>
              </a:rPr>
              <a:t>Ver todas las calificaciones</a:t>
            </a:r>
            <a:endParaRPr lang="es-EC" sz="2800" dirty="0">
              <a:solidFill>
                <a:schemeClr val="tx1">
                  <a:lumMod val="75000"/>
                  <a:lumOff val="25000"/>
                </a:schemeClr>
              </a:solidFill>
            </a:endParaRPr>
          </a:p>
          <a:p>
            <a:pPr marL="914400" lvl="2" indent="0">
              <a:lnSpc>
                <a:spcPct val="150000"/>
              </a:lnSpc>
              <a:buNone/>
            </a:pPr>
            <a:r>
              <a:rPr lang="es-EC" sz="2800" dirty="0">
                <a:solidFill>
                  <a:schemeClr val="tx1">
                    <a:lumMod val="75000"/>
                    <a:lumOff val="25000"/>
                  </a:schemeClr>
                </a:solidFill>
              </a:rPr>
              <a:t>Como posible viajero, me gustaría ver el puntaje promedio de cada Tour</a:t>
            </a:r>
            <a:r>
              <a:rPr lang="es-EC" sz="2800" dirty="0" smtClean="0">
                <a:solidFill>
                  <a:schemeClr val="tx1">
                    <a:lumMod val="75000"/>
                    <a:lumOff val="25000"/>
                  </a:schemeClr>
                </a:solidFill>
              </a:rPr>
              <a:t>.</a:t>
            </a:r>
          </a:p>
          <a:p>
            <a:pPr marL="914400" lvl="2" indent="0">
              <a:lnSpc>
                <a:spcPct val="150000"/>
              </a:lnSpc>
              <a:buNone/>
            </a:pPr>
            <a:endParaRPr lang="es-EC" sz="2800" dirty="0" smtClean="0">
              <a:solidFill>
                <a:schemeClr val="tx1">
                  <a:lumMod val="75000"/>
                  <a:lumOff val="25000"/>
                </a:schemeClr>
              </a:solidFill>
            </a:endParaRPr>
          </a:p>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3:  </a:t>
            </a:r>
            <a:r>
              <a:rPr lang="es-ES" sz="2800" dirty="0">
                <a:solidFill>
                  <a:schemeClr val="tx1">
                    <a:lumMod val="75000"/>
                    <a:lumOff val="25000"/>
                  </a:schemeClr>
                </a:solidFill>
              </a:rPr>
              <a:t>Ver el puntaje </a:t>
            </a:r>
            <a:r>
              <a:rPr lang="es-ES" sz="2800" dirty="0" smtClean="0">
                <a:solidFill>
                  <a:schemeClr val="tx1">
                    <a:lumMod val="75000"/>
                    <a:lumOff val="25000"/>
                  </a:schemeClr>
                </a:solidFill>
              </a:rPr>
              <a:t>promedio</a:t>
            </a:r>
          </a:p>
          <a:p>
            <a:pPr marL="914400" lvl="2" indent="0">
              <a:lnSpc>
                <a:spcPct val="150000"/>
              </a:lnSpc>
              <a:buNone/>
            </a:pPr>
            <a:r>
              <a:rPr lang="es-EC" sz="2800" dirty="0">
                <a:solidFill>
                  <a:schemeClr val="tx1">
                    <a:lumMod val="75000"/>
                    <a:lumOff val="25000"/>
                  </a:schemeClr>
                </a:solidFill>
              </a:rPr>
              <a:t>Como potencial viajero, me gustaría ver todos los puntajes y comentarios del Tour.</a:t>
            </a:r>
            <a:endParaRPr lang="es-ES" sz="2800" dirty="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079566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sz="4800" dirty="0" smtClean="0"/>
              <a:t>Nuevos Requerimientos</a:t>
            </a:r>
            <a:endParaRPr lang="en-US" sz="4800" dirty="0"/>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lvl="2">
              <a:lnSpc>
                <a:spcPct val="150000"/>
              </a:lnSpc>
            </a:pPr>
            <a:r>
              <a:rPr lang="es-EC" sz="2800" b="1" dirty="0">
                <a:solidFill>
                  <a:schemeClr val="tx1">
                    <a:lumMod val="75000"/>
                    <a:lumOff val="25000"/>
                  </a:schemeClr>
                </a:solidFill>
              </a:rPr>
              <a:t>Caso de Uso </a:t>
            </a:r>
            <a:r>
              <a:rPr lang="es-EC" sz="2800" b="1" dirty="0" smtClean="0">
                <a:solidFill>
                  <a:schemeClr val="tx1">
                    <a:lumMod val="75000"/>
                    <a:lumOff val="25000"/>
                  </a:schemeClr>
                </a:solidFill>
              </a:rPr>
              <a:t>4: </a:t>
            </a:r>
            <a:r>
              <a:rPr lang="es-EC" sz="2800" dirty="0" smtClean="0">
                <a:solidFill>
                  <a:schemeClr val="tx1">
                    <a:lumMod val="75000"/>
                    <a:lumOff val="25000"/>
                  </a:schemeClr>
                </a:solidFill>
              </a:rPr>
              <a:t>Siguiente el estándar REST</a:t>
            </a:r>
            <a:endParaRPr lang="es-EC" sz="2800" dirty="0">
              <a:solidFill>
                <a:schemeClr val="tx1">
                  <a:lumMod val="75000"/>
                  <a:lumOff val="25000"/>
                </a:schemeClr>
              </a:solidFill>
            </a:endParaRPr>
          </a:p>
          <a:p>
            <a:pPr marL="914400" lvl="2" indent="0">
              <a:lnSpc>
                <a:spcPct val="150000"/>
              </a:lnSpc>
              <a:buNone/>
            </a:pPr>
            <a:r>
              <a:rPr lang="es-EC" sz="2800" dirty="0" smtClean="0">
                <a:solidFill>
                  <a:schemeClr val="tx1">
                    <a:lumMod val="75000"/>
                    <a:lumOff val="25000"/>
                  </a:schemeClr>
                </a:solidFill>
              </a:rPr>
              <a:t>Como un desarrollador </a:t>
            </a:r>
            <a:r>
              <a:rPr lang="es-EC" sz="2800" dirty="0" err="1" smtClean="0">
                <a:solidFill>
                  <a:schemeClr val="tx1">
                    <a:lumMod val="75000"/>
                    <a:lumOff val="25000"/>
                  </a:schemeClr>
                </a:solidFill>
              </a:rPr>
              <a:t>frontend</a:t>
            </a:r>
            <a:r>
              <a:rPr lang="es-EC" sz="2800" dirty="0" smtClean="0">
                <a:solidFill>
                  <a:schemeClr val="tx1">
                    <a:lumMod val="75000"/>
                    <a:lumOff val="25000"/>
                  </a:schemeClr>
                </a:solidFill>
              </a:rPr>
              <a:t> o consumidor del API, Requiero que la API proporcione data valida,. Datos invalidado enviados hacia el API debería resultar en un código de respuesta HTTP 400(</a:t>
            </a:r>
            <a:r>
              <a:rPr lang="es-EC" sz="2800" dirty="0" err="1" smtClean="0">
                <a:solidFill>
                  <a:schemeClr val="tx1">
                    <a:lumMod val="75000"/>
                    <a:lumOff val="25000"/>
                  </a:schemeClr>
                </a:solidFill>
              </a:rPr>
              <a:t>Bad</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Request</a:t>
            </a:r>
            <a:r>
              <a:rPr lang="es-EC" sz="2800" dirty="0" smtClean="0">
                <a:solidFill>
                  <a:schemeClr val="tx1">
                    <a:lumMod val="75000"/>
                    <a:lumOff val="25000"/>
                  </a:schemeClr>
                </a:solidFill>
              </a:rPr>
              <a:t>). Recursos inválidos seleccionados (Ej. Tour no existe) debería resultar en un código de respuesta HTTP 404 (</a:t>
            </a:r>
            <a:r>
              <a:rPr lang="es-EC" sz="2800" dirty="0" err="1" smtClean="0">
                <a:solidFill>
                  <a:schemeClr val="tx1">
                    <a:lumMod val="75000"/>
                    <a:lumOff val="25000"/>
                  </a:schemeClr>
                </a:solidFill>
              </a:rPr>
              <a:t>Not</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Found</a:t>
            </a:r>
            <a:r>
              <a:rPr lang="es-EC" sz="2800" dirty="0" smtClean="0">
                <a:solidFill>
                  <a:schemeClr val="tx1">
                    <a:lumMod val="75000"/>
                    <a:lumOff val="25000"/>
                  </a:schemeClr>
                </a:solidFill>
              </a:rPr>
              <a:t>)</a:t>
            </a:r>
            <a:endParaRPr lang="es-ES" sz="2800" dirty="0" smtClean="0">
              <a:solidFill>
                <a:schemeClr val="tx1">
                  <a:lumMod val="75000"/>
                  <a:lumOff val="25000"/>
                </a:schemeClr>
              </a:solidFill>
            </a:endParaRPr>
          </a:p>
          <a:p>
            <a:pPr lvl="1">
              <a:lnSpc>
                <a:spcPct val="150000"/>
              </a:lnSpc>
            </a:pPr>
            <a:endParaRPr lang="es-ES" sz="2800" dirty="0" smtClean="0"/>
          </a:p>
          <a:p>
            <a:pPr lvl="1">
              <a:lnSpc>
                <a:spcPct val="150000"/>
              </a:lnSpc>
            </a:pPr>
            <a:endParaRPr lang="es-ES" sz="28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807933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20000"/>
          </a:bodyPr>
          <a:lstStyle/>
          <a:p>
            <a:pPr lvl="1">
              <a:lnSpc>
                <a:spcPct val="150000"/>
              </a:lnSpc>
            </a:pPr>
            <a:r>
              <a:rPr lang="es-ES" sz="2800" dirty="0" smtClean="0"/>
              <a:t>Agregar 2 las clases</a:t>
            </a:r>
            <a:endParaRPr lang="es-ES" sz="2800" dirty="0"/>
          </a:p>
          <a:p>
            <a:pPr lvl="2">
              <a:lnSpc>
                <a:spcPct val="150000"/>
              </a:lnSpc>
            </a:pPr>
            <a:r>
              <a:rPr lang="es-ES" sz="2800" dirty="0" err="1"/>
              <a:t>CalificacionTourPk</a:t>
            </a:r>
            <a:r>
              <a:rPr lang="es-ES" sz="2800" dirty="0"/>
              <a:t> (tour, </a:t>
            </a:r>
            <a:r>
              <a:rPr lang="es-ES" sz="2800" dirty="0" err="1"/>
              <a:t>clienteId</a:t>
            </a:r>
            <a:r>
              <a:rPr lang="es-ES" sz="2800" dirty="0"/>
              <a:t>)</a:t>
            </a:r>
          </a:p>
          <a:p>
            <a:pPr lvl="2">
              <a:lnSpc>
                <a:spcPct val="150000"/>
              </a:lnSpc>
            </a:pPr>
            <a:r>
              <a:rPr lang="es-ES" sz="2800" dirty="0" err="1" smtClean="0"/>
              <a:t>CalificacionTour</a:t>
            </a:r>
            <a:r>
              <a:rPr lang="es-ES" sz="2800" dirty="0" smtClean="0"/>
              <a:t> (</a:t>
            </a:r>
            <a:r>
              <a:rPr lang="es-ES" sz="2800" dirty="0" err="1" smtClean="0"/>
              <a:t>puntuacion</a:t>
            </a:r>
            <a:r>
              <a:rPr lang="es-ES" sz="2800" dirty="0" smtClean="0"/>
              <a:t>, comentario, </a:t>
            </a:r>
            <a:r>
              <a:rPr lang="es-ES" sz="2800" dirty="0" err="1" smtClean="0"/>
              <a:t>calificacionTourPk</a:t>
            </a:r>
            <a:r>
              <a:rPr lang="es-ES" sz="2800" dirty="0" smtClean="0"/>
              <a:t>) </a:t>
            </a:r>
          </a:p>
          <a:p>
            <a:pPr lvl="1">
              <a:lnSpc>
                <a:spcPct val="150000"/>
              </a:lnSpc>
            </a:pPr>
            <a:r>
              <a:rPr lang="es-ES" sz="2800" dirty="0" smtClean="0"/>
              <a:t>Creamos </a:t>
            </a:r>
            <a:r>
              <a:rPr lang="es-ES" sz="2800" dirty="0" err="1" smtClean="0"/>
              <a:t>CalificacionTourRepository</a:t>
            </a:r>
            <a:endParaRPr lang="es-ES" sz="2800" dirty="0" smtClean="0"/>
          </a:p>
          <a:p>
            <a:pPr lvl="2">
              <a:lnSpc>
                <a:spcPct val="150000"/>
              </a:lnSpc>
            </a:pPr>
            <a:r>
              <a:rPr lang="es-ES" sz="2200" dirty="0" err="1" smtClean="0"/>
              <a:t>List</a:t>
            </a:r>
            <a:r>
              <a:rPr lang="es-ES" sz="2200" dirty="0" smtClean="0"/>
              <a:t>&lt;</a:t>
            </a:r>
            <a:r>
              <a:rPr lang="es-ES" sz="2200" dirty="0" err="1"/>
              <a:t>C</a:t>
            </a:r>
            <a:r>
              <a:rPr lang="es-ES" sz="2200" dirty="0" err="1" smtClean="0"/>
              <a:t>alificacionTour</a:t>
            </a:r>
            <a:r>
              <a:rPr lang="es-ES" sz="2200" dirty="0" smtClean="0"/>
              <a:t>&gt; </a:t>
            </a:r>
            <a:r>
              <a:rPr lang="es-ES" sz="2200" dirty="0" err="1" smtClean="0"/>
              <a:t>findByPkTourId</a:t>
            </a:r>
            <a:r>
              <a:rPr lang="es-ES" sz="2200" dirty="0" smtClean="0"/>
              <a:t>(</a:t>
            </a:r>
            <a:r>
              <a:rPr lang="es-ES" sz="2200" dirty="0" err="1" smtClean="0"/>
              <a:t>Integer</a:t>
            </a:r>
            <a:r>
              <a:rPr lang="es-ES" sz="2200" dirty="0" smtClean="0"/>
              <a:t> </a:t>
            </a:r>
            <a:r>
              <a:rPr lang="es-ES" sz="2200" dirty="0" err="1" smtClean="0"/>
              <a:t>tourId</a:t>
            </a:r>
            <a:r>
              <a:rPr lang="es-ES" sz="2200" dirty="0" smtClean="0"/>
              <a:t>)</a:t>
            </a:r>
          </a:p>
          <a:p>
            <a:pPr lvl="2">
              <a:lnSpc>
                <a:spcPct val="150000"/>
              </a:lnSpc>
            </a:pPr>
            <a:r>
              <a:rPr lang="es-ES" sz="2200" dirty="0" err="1" smtClean="0"/>
              <a:t>CalificacionTour</a:t>
            </a:r>
            <a:r>
              <a:rPr lang="es-ES" sz="2200" dirty="0" smtClean="0"/>
              <a:t> </a:t>
            </a:r>
            <a:r>
              <a:rPr lang="es-ES" sz="2200" dirty="0" err="1" smtClean="0"/>
              <a:t>findByPkTourIdAndClienteId</a:t>
            </a:r>
            <a:r>
              <a:rPr lang="es-ES" sz="2200" dirty="0" smtClean="0"/>
              <a:t>(</a:t>
            </a:r>
            <a:r>
              <a:rPr lang="es-ES" sz="2200" dirty="0" err="1" smtClean="0"/>
              <a:t>Integer</a:t>
            </a:r>
            <a:r>
              <a:rPr lang="es-ES" sz="2200" dirty="0" smtClean="0"/>
              <a:t> </a:t>
            </a:r>
            <a:r>
              <a:rPr lang="es-ES" sz="2200" dirty="0" err="1" smtClean="0"/>
              <a:t>tourId</a:t>
            </a:r>
            <a:r>
              <a:rPr lang="es-ES" sz="2200" dirty="0" smtClean="0"/>
              <a:t>, </a:t>
            </a:r>
            <a:r>
              <a:rPr lang="es-ES" sz="2200" dirty="0" err="1" smtClean="0"/>
              <a:t>Integer</a:t>
            </a:r>
            <a:r>
              <a:rPr lang="es-ES" sz="2200" dirty="0" smtClean="0"/>
              <a:t> </a:t>
            </a:r>
            <a:r>
              <a:rPr lang="es-ES" sz="2200" dirty="0" err="1" smtClean="0"/>
              <a:t>clienteId</a:t>
            </a:r>
            <a:r>
              <a:rPr lang="es-ES" sz="2200" dirty="0" smtClean="0"/>
              <a:t>)</a:t>
            </a:r>
            <a:endParaRPr lang="es-ES" sz="2200" dirty="0"/>
          </a:p>
          <a:p>
            <a:pPr lvl="2">
              <a:lnSpc>
                <a:spcPct val="150000"/>
              </a:lnSpc>
            </a:pPr>
            <a:endParaRPr lang="es-ES" sz="2200" dirty="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105542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8.1</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800" dirty="0" err="1" smtClean="0"/>
              <a:t>CalificacionTourController</a:t>
            </a:r>
            <a:endParaRPr lang="es-ES" sz="2800" dirty="0" smtClean="0"/>
          </a:p>
          <a:p>
            <a:pPr lvl="2">
              <a:lnSpc>
                <a:spcPct val="150000"/>
              </a:lnSpc>
            </a:pPr>
            <a:r>
              <a:rPr lang="es-ES" sz="2200" dirty="0" smtClean="0"/>
              <a:t>@</a:t>
            </a:r>
            <a:r>
              <a:rPr lang="es-ES" sz="2200" dirty="0" err="1" smtClean="0"/>
              <a:t>RestController</a:t>
            </a:r>
            <a:endParaRPr lang="es-ES" sz="2200" dirty="0" smtClean="0"/>
          </a:p>
          <a:p>
            <a:pPr lvl="2">
              <a:lnSpc>
                <a:spcPct val="150000"/>
              </a:lnSpc>
            </a:pPr>
            <a:r>
              <a:rPr lang="es-ES" sz="2200" dirty="0" smtClean="0"/>
              <a:t>@</a:t>
            </a:r>
            <a:r>
              <a:rPr lang="es-ES" sz="2200" dirty="0" err="1" smtClean="0"/>
              <a:t>RequestMapping</a:t>
            </a:r>
            <a:r>
              <a:rPr lang="es-ES" sz="2200" dirty="0" smtClean="0"/>
              <a:t>(</a:t>
            </a:r>
            <a:r>
              <a:rPr lang="es-ES" sz="2200" dirty="0" err="1" smtClean="0"/>
              <a:t>path</a:t>
            </a:r>
            <a:r>
              <a:rPr lang="es-ES" sz="2200" dirty="0" smtClean="0"/>
              <a:t>="/tours/{</a:t>
            </a:r>
            <a:r>
              <a:rPr lang="es-ES" sz="2200" dirty="0" err="1" smtClean="0"/>
              <a:t>tourId</a:t>
            </a:r>
            <a:r>
              <a:rPr lang="es-ES" sz="2200" dirty="0" smtClean="0"/>
              <a:t>}/calificaciones")</a:t>
            </a:r>
          </a:p>
          <a:p>
            <a:pPr lvl="2">
              <a:lnSpc>
                <a:spcPct val="150000"/>
              </a:lnSpc>
            </a:pPr>
            <a:r>
              <a:rPr lang="es-ES" sz="2400" dirty="0" err="1" smtClean="0"/>
              <a:t>CalificacionTourRepository</a:t>
            </a:r>
            <a:endParaRPr lang="es-ES" sz="2400" dirty="0" smtClean="0"/>
          </a:p>
          <a:p>
            <a:pPr lvl="2">
              <a:lnSpc>
                <a:spcPct val="150000"/>
              </a:lnSpc>
            </a:pPr>
            <a:r>
              <a:rPr lang="es-ES" sz="2400" dirty="0" err="1" smtClean="0"/>
              <a:t>TourRepository</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006344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fontScale="77500" lnSpcReduction="20000"/>
          </a:bodyPr>
          <a:lstStyle/>
          <a:p>
            <a:pPr lvl="1">
              <a:lnSpc>
                <a:spcPct val="150000"/>
              </a:lnSpc>
            </a:pPr>
            <a:r>
              <a:rPr lang="es-ES" sz="2800" dirty="0" smtClean="0"/>
              <a:t>DTO – </a:t>
            </a:r>
            <a:r>
              <a:rPr lang="es-ES" sz="2800" dirty="0" err="1" smtClean="0"/>
              <a:t>CalificacionDto</a:t>
            </a:r>
            <a:r>
              <a:rPr lang="es-ES" sz="2800" dirty="0" smtClean="0"/>
              <a:t>: permite encapsular la petición del </a:t>
            </a:r>
            <a:r>
              <a:rPr lang="es-ES" sz="2800" dirty="0" err="1" smtClean="0"/>
              <a:t>body</a:t>
            </a:r>
            <a:endParaRPr lang="es-ES" sz="2800" dirty="0" smtClean="0"/>
          </a:p>
          <a:p>
            <a:pPr lvl="2">
              <a:lnSpc>
                <a:spcPct val="150000"/>
              </a:lnSpc>
            </a:pPr>
            <a:r>
              <a:rPr lang="es-ES" sz="2800" dirty="0" err="1" smtClean="0"/>
              <a:t>puntuacion</a:t>
            </a:r>
            <a:r>
              <a:rPr lang="es-ES" sz="2800" dirty="0" smtClean="0"/>
              <a:t>(Min=0, Max=5)</a:t>
            </a:r>
          </a:p>
          <a:p>
            <a:pPr lvl="2">
              <a:lnSpc>
                <a:spcPct val="150000"/>
              </a:lnSpc>
            </a:pPr>
            <a:r>
              <a:rPr lang="es-ES" sz="2800" dirty="0"/>
              <a:t>c</a:t>
            </a:r>
            <a:r>
              <a:rPr lang="es-ES" sz="2800" dirty="0" smtClean="0"/>
              <a:t>omentario (Max=255)</a:t>
            </a:r>
          </a:p>
          <a:p>
            <a:pPr lvl="2">
              <a:lnSpc>
                <a:spcPct val="150000"/>
              </a:lnSpc>
            </a:pPr>
            <a:r>
              <a:rPr lang="es-ES" sz="2800" dirty="0" err="1" smtClean="0"/>
              <a:t>clienteId</a:t>
            </a:r>
            <a:r>
              <a:rPr lang="es-ES" sz="2800" dirty="0" smtClean="0"/>
              <a:t> (</a:t>
            </a:r>
            <a:r>
              <a:rPr lang="es-ES" sz="2800" dirty="0" err="1" smtClean="0"/>
              <a:t>NotNull</a:t>
            </a:r>
            <a:r>
              <a:rPr lang="es-ES" sz="2800" dirty="0" smtClean="0"/>
              <a:t>)</a:t>
            </a:r>
          </a:p>
          <a:p>
            <a:pPr lvl="1">
              <a:lnSpc>
                <a:spcPct val="150000"/>
              </a:lnSpc>
            </a:pPr>
            <a:r>
              <a:rPr lang="es-ES" sz="2800" dirty="0" err="1" smtClean="0"/>
              <a:t>CalificacionTourController</a:t>
            </a:r>
            <a:endParaRPr lang="es-ES" sz="2800" dirty="0" smtClean="0"/>
          </a:p>
          <a:p>
            <a:pPr lvl="2">
              <a:lnSpc>
                <a:spcPct val="150000"/>
              </a:lnSpc>
            </a:pPr>
            <a:r>
              <a:rPr lang="es-ES" sz="2800" dirty="0" smtClean="0"/>
              <a:t>Método  </a:t>
            </a:r>
            <a:r>
              <a:rPr lang="es-ES" sz="2800" dirty="0" err="1" smtClean="0"/>
              <a:t>createCalificacionTour</a:t>
            </a:r>
            <a:endParaRPr lang="es-ES" sz="2800" dirty="0" smtClean="0"/>
          </a:p>
          <a:p>
            <a:pPr lvl="1">
              <a:lnSpc>
                <a:spcPct val="150000"/>
              </a:lnSpc>
            </a:pPr>
            <a:r>
              <a:rPr lang="es-ES" sz="2800" dirty="0" smtClean="0"/>
              <a:t>Probamos Crear </a:t>
            </a:r>
            <a:r>
              <a:rPr lang="es-ES" sz="2800" dirty="0" err="1" smtClean="0"/>
              <a:t>CalificacionTour</a:t>
            </a:r>
            <a:r>
              <a:rPr lang="es-ES" sz="2800" dirty="0" smtClean="0"/>
              <a:t> desde </a:t>
            </a:r>
            <a:r>
              <a:rPr lang="es-ES" sz="2800" dirty="0" err="1" smtClean="0"/>
              <a:t>Postman</a:t>
            </a:r>
            <a:endParaRPr lang="es-ES" sz="2800" dirty="0" smtClean="0"/>
          </a:p>
          <a:p>
            <a:pPr lvl="1">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778971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r>
              <a:rPr lang="es-ES" sz="2400" dirty="0" smtClean="0"/>
              <a:t>Método </a:t>
            </a:r>
          </a:p>
          <a:p>
            <a:pPr lvl="1">
              <a:lnSpc>
                <a:spcPct val="150000"/>
              </a:lnSpc>
            </a:pPr>
            <a:r>
              <a:rPr lang="es-ES" sz="2400" dirty="0" smtClean="0"/>
              <a:t>POST</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6019800" cy="491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4751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10603"/>
            <a:ext cx="6132996" cy="527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207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smtClean="0">
                <a:effectLst/>
              </a:rPr>
              <a:t>Skillsets</a:t>
            </a:r>
            <a:endParaRPr lang="en-US" b="1" dirty="0">
              <a:effectLst/>
            </a:endParaRPr>
          </a:p>
        </p:txBody>
      </p:sp>
      <p:pic>
        <p:nvPicPr>
          <p:cNvPr id="2050" name="Picture 2" descr="C:\Users\Manuel\Desktop\Curso\skill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438400"/>
            <a:ext cx="9113520" cy="295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58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8.2</a:t>
            </a:r>
            <a:endParaRPr lang="en-US" dirty="0"/>
          </a:p>
        </p:txBody>
      </p:sp>
      <p:sp>
        <p:nvSpPr>
          <p:cNvPr id="3" name="2 Marcador de contenido"/>
          <p:cNvSpPr>
            <a:spLocks noGrp="1"/>
          </p:cNvSpPr>
          <p:nvPr>
            <p:ph idx="1"/>
          </p:nvPr>
        </p:nvSpPr>
        <p:spPr>
          <a:xfrm>
            <a:off x="381000" y="1679448"/>
            <a:ext cx="8534400" cy="4187952"/>
          </a:xfrm>
        </p:spPr>
        <p:txBody>
          <a:bodyPr>
            <a:normAutofit/>
          </a:bodyPr>
          <a:lstStyle/>
          <a:p>
            <a:pPr lvl="1">
              <a:lnSpc>
                <a:spcPct val="150000"/>
              </a:lnSpc>
            </a:pPr>
            <a:r>
              <a:rPr lang="es-ES" sz="2400" dirty="0" err="1" smtClean="0"/>
              <a:t>Postman</a:t>
            </a: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5000"/>
            <a:ext cx="630936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88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8.3</a:t>
            </a:r>
            <a:endParaRPr lang="en-US" dirty="0"/>
          </a:p>
        </p:txBody>
      </p:sp>
      <p:sp>
        <p:nvSpPr>
          <p:cNvPr id="3" name="2 Marcador de contenido"/>
          <p:cNvSpPr>
            <a:spLocks noGrp="1"/>
          </p:cNvSpPr>
          <p:nvPr>
            <p:ph idx="1"/>
          </p:nvPr>
        </p:nvSpPr>
        <p:spPr>
          <a:xfrm>
            <a:off x="381000" y="1679448"/>
            <a:ext cx="8534400" cy="4187952"/>
          </a:xfrm>
        </p:spPr>
        <p:txBody>
          <a:bodyPr>
            <a:normAutofit fontScale="92500" lnSpcReduction="20000"/>
          </a:bodyPr>
          <a:lstStyle/>
          <a:p>
            <a:pPr lvl="1">
              <a:lnSpc>
                <a:spcPct val="150000"/>
              </a:lnSpc>
            </a:pPr>
            <a:r>
              <a:rPr lang="es-ES" sz="2400" dirty="0" smtClean="0"/>
              <a:t>Agregamos 2 nuevos API</a:t>
            </a:r>
          </a:p>
          <a:p>
            <a:pPr lvl="2">
              <a:lnSpc>
                <a:spcPct val="150000"/>
              </a:lnSpc>
            </a:pPr>
            <a:r>
              <a:rPr lang="es-ES" sz="2400" dirty="0" smtClean="0"/>
              <a:t>GET /tours/1/calificaciones</a:t>
            </a:r>
          </a:p>
          <a:p>
            <a:pPr lvl="2">
              <a:lnSpc>
                <a:spcPct val="150000"/>
              </a:lnSpc>
            </a:pPr>
            <a:r>
              <a:rPr lang="es-ES" sz="2400" dirty="0"/>
              <a:t>GET /</a:t>
            </a:r>
            <a:r>
              <a:rPr lang="es-ES" sz="2400" dirty="0" smtClean="0"/>
              <a:t>tours/1/</a:t>
            </a:r>
            <a:r>
              <a:rPr lang="es-ES" sz="2400" dirty="0" err="1" smtClean="0"/>
              <a:t>calificacion</a:t>
            </a:r>
            <a:r>
              <a:rPr lang="es-ES" sz="2400" dirty="0" smtClean="0"/>
              <a:t>/promedio</a:t>
            </a:r>
          </a:p>
          <a:p>
            <a:pPr lvl="1">
              <a:lnSpc>
                <a:spcPct val="150000"/>
              </a:lnSpc>
            </a:pPr>
            <a:r>
              <a:rPr lang="es-ES" sz="2400" dirty="0"/>
              <a:t>Método  </a:t>
            </a:r>
            <a:r>
              <a:rPr lang="es-ES" sz="2400" dirty="0" err="1"/>
              <a:t>createCalificacionTour</a:t>
            </a:r>
            <a:endParaRPr lang="es-ES" sz="2400" dirty="0"/>
          </a:p>
          <a:p>
            <a:pPr lvl="2">
              <a:lnSpc>
                <a:spcPct val="150000"/>
              </a:lnSpc>
            </a:pPr>
            <a:r>
              <a:rPr lang="es-ES" sz="2400" dirty="0" err="1" smtClean="0"/>
              <a:t>toDto</a:t>
            </a:r>
            <a:endParaRPr lang="es-ES" sz="2400" dirty="0" smtClean="0"/>
          </a:p>
          <a:p>
            <a:pPr lvl="2">
              <a:lnSpc>
                <a:spcPct val="150000"/>
              </a:lnSpc>
            </a:pPr>
            <a:r>
              <a:rPr lang="en-US" sz="2400" dirty="0" err="1" smtClean="0"/>
              <a:t>getAllCalificacionesForTour</a:t>
            </a:r>
            <a:endParaRPr lang="en-US" sz="2400" dirty="0" smtClean="0"/>
          </a:p>
          <a:p>
            <a:pPr lvl="2">
              <a:lnSpc>
                <a:spcPct val="150000"/>
              </a:lnSpc>
            </a:pPr>
            <a:r>
              <a:rPr lang="en-US" sz="2400" dirty="0" err="1" smtClean="0"/>
              <a:t>getPromedio</a:t>
            </a:r>
            <a:endParaRPr lang="en-US" sz="2400" dirty="0" smtClean="0"/>
          </a:p>
          <a:p>
            <a:pPr lvl="1">
              <a:lnSpc>
                <a:spcPct val="150000"/>
              </a:lnSpc>
            </a:pPr>
            <a:r>
              <a:rPr lang="en-US" sz="2400" dirty="0" err="1" smtClean="0"/>
              <a:t>Probamos</a:t>
            </a:r>
            <a:r>
              <a:rPr lang="en-US" sz="2400" dirty="0" smtClean="0"/>
              <a:t> </a:t>
            </a:r>
            <a:r>
              <a:rPr lang="en-US" sz="2400" dirty="0" err="1" smtClean="0"/>
              <a:t>en</a:t>
            </a:r>
            <a:r>
              <a:rPr lang="en-US" sz="2400" dirty="0" smtClean="0"/>
              <a:t> Postman</a:t>
            </a: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2158746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8.4</a:t>
            </a:r>
            <a:endParaRPr lang="en-US" dirty="0"/>
          </a:p>
        </p:txBody>
      </p:sp>
      <p:sp>
        <p:nvSpPr>
          <p:cNvPr id="3" name="2 Marcador de contenido"/>
          <p:cNvSpPr>
            <a:spLocks noGrp="1"/>
          </p:cNvSpPr>
          <p:nvPr>
            <p:ph idx="1"/>
          </p:nvPr>
        </p:nvSpPr>
        <p:spPr>
          <a:xfrm>
            <a:off x="381000" y="1679448"/>
            <a:ext cx="8534400" cy="4568952"/>
          </a:xfrm>
        </p:spPr>
        <p:txBody>
          <a:bodyPr>
            <a:normAutofit fontScale="85000" lnSpcReduction="10000"/>
          </a:bodyPr>
          <a:lstStyle/>
          <a:p>
            <a:pPr lvl="1">
              <a:lnSpc>
                <a:spcPct val="150000"/>
              </a:lnSpc>
            </a:pPr>
            <a:r>
              <a:rPr lang="es-ES" sz="2400" dirty="0" smtClean="0"/>
              <a:t>Agregamos </a:t>
            </a:r>
            <a:r>
              <a:rPr lang="en-US" sz="2400" dirty="0" err="1" smtClean="0"/>
              <a:t>los</a:t>
            </a:r>
            <a:r>
              <a:rPr lang="en-US" sz="2400" dirty="0" smtClean="0"/>
              <a:t> m</a:t>
            </a:r>
            <a:r>
              <a:rPr lang="es-EC" sz="2400" dirty="0" smtClean="0"/>
              <a:t>é</a:t>
            </a:r>
            <a:r>
              <a:rPr lang="en-US" sz="2400" dirty="0" err="1" smtClean="0"/>
              <a:t>todos</a:t>
            </a:r>
            <a:r>
              <a:rPr lang="en-US" sz="2400" dirty="0" smtClean="0"/>
              <a:t> PUT, PATCH y DELETE</a:t>
            </a:r>
          </a:p>
          <a:p>
            <a:pPr lvl="2">
              <a:lnSpc>
                <a:spcPct val="150000"/>
              </a:lnSpc>
            </a:pPr>
            <a:r>
              <a:rPr lang="es-EC" sz="2400" dirty="0" smtClean="0"/>
              <a:t>PUT – actualiza todos los campos memos la clave</a:t>
            </a:r>
          </a:p>
          <a:p>
            <a:pPr lvl="2">
              <a:lnSpc>
                <a:spcPct val="150000"/>
              </a:lnSpc>
            </a:pPr>
            <a:r>
              <a:rPr lang="es-EC" sz="2400" dirty="0" smtClean="0"/>
              <a:t>PATCH – actualiza uno o mas campos menos la clave</a:t>
            </a:r>
          </a:p>
          <a:p>
            <a:pPr lvl="2">
              <a:lnSpc>
                <a:spcPct val="150000"/>
              </a:lnSpc>
            </a:pPr>
            <a:r>
              <a:rPr lang="es-EC" sz="2400" dirty="0" smtClean="0"/>
              <a:t>DELETE – elimina una entidad</a:t>
            </a:r>
          </a:p>
          <a:p>
            <a:pPr lvl="1">
              <a:lnSpc>
                <a:spcPct val="150000"/>
              </a:lnSpc>
            </a:pPr>
            <a:r>
              <a:rPr lang="es-EC" sz="2400" dirty="0" smtClean="0"/>
              <a:t>Implementamos el método DELETE</a:t>
            </a:r>
          </a:p>
          <a:p>
            <a:pPr lvl="2">
              <a:lnSpc>
                <a:spcPct val="150000"/>
              </a:lnSpc>
            </a:pPr>
            <a:r>
              <a:rPr lang="en-US" sz="2400" dirty="0" err="1" smtClean="0"/>
              <a:t>verificarCalificacionTour</a:t>
            </a:r>
            <a:endParaRPr lang="en-US" sz="2400" dirty="0" smtClean="0"/>
          </a:p>
          <a:p>
            <a:pPr lvl="2">
              <a:lnSpc>
                <a:spcPct val="150000"/>
              </a:lnSpc>
            </a:pPr>
            <a:r>
              <a:rPr lang="en-US" sz="2400" dirty="0" err="1" smtClean="0"/>
              <a:t>actualizarCalificacionTour</a:t>
            </a:r>
            <a:endParaRPr lang="en-US" sz="2400" dirty="0" smtClean="0"/>
          </a:p>
          <a:p>
            <a:pPr lvl="2">
              <a:lnSpc>
                <a:spcPct val="150000"/>
              </a:lnSpc>
            </a:pPr>
            <a:r>
              <a:rPr lang="en-US" sz="2400" dirty="0" err="1" smtClean="0"/>
              <a:t>actualizarCalificacionTourPatch</a:t>
            </a:r>
            <a:endParaRPr lang="en-US" sz="2400" dirty="0" smtClean="0"/>
          </a:p>
          <a:p>
            <a:pPr lvl="2">
              <a:lnSpc>
                <a:spcPct val="150000"/>
              </a:lnSpc>
            </a:pPr>
            <a:r>
              <a:rPr lang="en-US" sz="2400" dirty="0" err="1"/>
              <a:t>deleteCalificacionTour</a:t>
            </a:r>
            <a:endParaRPr lang="en-US" sz="2400" dirty="0"/>
          </a:p>
          <a:p>
            <a:pPr lvl="2">
              <a:lnSpc>
                <a:spcPct val="150000"/>
              </a:lnSpc>
            </a:pPr>
            <a:endParaRPr lang="en-US" sz="2400" dirty="0" smtClean="0"/>
          </a:p>
          <a:p>
            <a:pPr lvl="2">
              <a:lnSpc>
                <a:spcPct val="150000"/>
              </a:lnSpc>
            </a:pPr>
            <a:endParaRPr lang="es-EC" sz="2400" dirty="0" smtClean="0"/>
          </a:p>
          <a:p>
            <a:pPr lvl="2">
              <a:lnSpc>
                <a:spcPct val="150000"/>
              </a:lnSpc>
            </a:pP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13044442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10" t="10209" r="33587" b="15625"/>
          <a:stretch/>
        </p:blipFill>
        <p:spPr bwMode="auto">
          <a:xfrm>
            <a:off x="533400" y="381000"/>
            <a:ext cx="799821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506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smtClean="0"/>
              <a:t>8.5</a:t>
            </a:r>
            <a:endParaRPr lang="en-US" dirty="0"/>
          </a:p>
        </p:txBody>
      </p:sp>
      <p:sp>
        <p:nvSpPr>
          <p:cNvPr id="3" name="2 Marcador de contenido"/>
          <p:cNvSpPr>
            <a:spLocks noGrp="1"/>
          </p:cNvSpPr>
          <p:nvPr>
            <p:ph idx="1"/>
          </p:nvPr>
        </p:nvSpPr>
        <p:spPr>
          <a:xfrm>
            <a:off x="381000" y="1679448"/>
            <a:ext cx="8534400" cy="4568952"/>
          </a:xfrm>
        </p:spPr>
        <p:txBody>
          <a:bodyPr>
            <a:normAutofit fontScale="92500"/>
          </a:bodyPr>
          <a:lstStyle/>
          <a:p>
            <a:pPr lvl="1">
              <a:lnSpc>
                <a:spcPct val="150000"/>
              </a:lnSpc>
            </a:pPr>
            <a:r>
              <a:rPr lang="es-EC" sz="2400" dirty="0">
                <a:solidFill>
                  <a:schemeClr val="tx1">
                    <a:lumMod val="75000"/>
                    <a:lumOff val="25000"/>
                  </a:schemeClr>
                </a:solidFill>
              </a:rPr>
              <a:t>Paginación y </a:t>
            </a:r>
            <a:r>
              <a:rPr lang="es-EC" sz="2400" dirty="0" smtClean="0">
                <a:solidFill>
                  <a:schemeClr val="tx1">
                    <a:lumMod val="75000"/>
                    <a:lumOff val="25000"/>
                  </a:schemeClr>
                </a:solidFill>
              </a:rPr>
              <a:t>clasificación en </a:t>
            </a:r>
            <a:r>
              <a:rPr lang="es-EC" sz="2400" dirty="0" err="1" smtClean="0">
                <a:solidFill>
                  <a:schemeClr val="tx1">
                    <a:lumMod val="75000"/>
                    <a:lumOff val="25000"/>
                  </a:schemeClr>
                </a:solidFill>
              </a:rPr>
              <a:t>DTOs</a:t>
            </a:r>
            <a:endParaRPr lang="es-EC" sz="2400" dirty="0" smtClean="0">
              <a:solidFill>
                <a:schemeClr val="tx1">
                  <a:lumMod val="75000"/>
                  <a:lumOff val="25000"/>
                </a:schemeClr>
              </a:solidFill>
            </a:endParaRPr>
          </a:p>
          <a:p>
            <a:pPr lvl="1">
              <a:lnSpc>
                <a:spcPct val="150000"/>
              </a:lnSpc>
            </a:pPr>
            <a:r>
              <a:rPr lang="en-US" sz="2400" dirty="0" err="1"/>
              <a:t>CalificacionTourRepository</a:t>
            </a:r>
            <a:endParaRPr lang="es-EC" sz="2400" dirty="0" smtClean="0">
              <a:solidFill>
                <a:schemeClr val="tx1">
                  <a:lumMod val="75000"/>
                  <a:lumOff val="25000"/>
                </a:schemeClr>
              </a:solidFill>
            </a:endParaRPr>
          </a:p>
          <a:p>
            <a:pPr lvl="2">
              <a:lnSpc>
                <a:spcPct val="150000"/>
              </a:lnSpc>
            </a:pPr>
            <a:r>
              <a:rPr lang="en-US" sz="2400" dirty="0" err="1"/>
              <a:t>findByPkTourId</a:t>
            </a:r>
            <a:r>
              <a:rPr lang="en-US" sz="2400" dirty="0"/>
              <a:t>(Integer </a:t>
            </a:r>
            <a:r>
              <a:rPr lang="en-US" sz="2400" dirty="0" err="1"/>
              <a:t>tourId</a:t>
            </a:r>
            <a:r>
              <a:rPr lang="en-US" sz="2400" dirty="0"/>
              <a:t>, </a:t>
            </a:r>
            <a:r>
              <a:rPr lang="en-US" sz="2400" dirty="0" err="1"/>
              <a:t>Pageable</a:t>
            </a:r>
            <a:r>
              <a:rPr lang="en-US" sz="2400" dirty="0"/>
              <a:t> </a:t>
            </a:r>
            <a:r>
              <a:rPr lang="en-US" sz="2400" dirty="0" err="1"/>
              <a:t>pageable</a:t>
            </a:r>
            <a:r>
              <a:rPr lang="en-US" sz="2400" dirty="0" smtClean="0"/>
              <a:t>)</a:t>
            </a:r>
          </a:p>
          <a:p>
            <a:pPr lvl="1">
              <a:lnSpc>
                <a:spcPct val="150000"/>
              </a:lnSpc>
            </a:pPr>
            <a:r>
              <a:rPr lang="en-US" sz="2400" dirty="0" err="1" smtClean="0"/>
              <a:t>CalificacionTourController</a:t>
            </a:r>
            <a:endParaRPr lang="en-US" sz="2400" dirty="0" smtClean="0"/>
          </a:p>
          <a:p>
            <a:pPr lvl="1">
              <a:lnSpc>
                <a:spcPct val="150000"/>
              </a:lnSpc>
            </a:pPr>
            <a:r>
              <a:rPr lang="en-US" sz="2400" dirty="0" err="1" smtClean="0">
                <a:solidFill>
                  <a:schemeClr val="tx1">
                    <a:lumMod val="75000"/>
                    <a:lumOff val="25000"/>
                  </a:schemeClr>
                </a:solidFill>
              </a:rPr>
              <a:t>Modificamos</a:t>
            </a:r>
            <a:r>
              <a:rPr lang="en-US" sz="2400" dirty="0" smtClean="0">
                <a:solidFill>
                  <a:schemeClr val="tx1">
                    <a:lumMod val="75000"/>
                    <a:lumOff val="25000"/>
                  </a:schemeClr>
                </a:solidFill>
              </a:rPr>
              <a:t> el m</a:t>
            </a:r>
            <a:r>
              <a:rPr lang="es-EC" sz="2400" dirty="0" smtClean="0">
                <a:solidFill>
                  <a:schemeClr val="tx1">
                    <a:lumMod val="75000"/>
                    <a:lumOff val="25000"/>
                  </a:schemeClr>
                </a:solidFill>
              </a:rPr>
              <a:t>é</a:t>
            </a:r>
            <a:r>
              <a:rPr lang="en-US" sz="2400" dirty="0" err="1" smtClean="0">
                <a:solidFill>
                  <a:schemeClr val="tx1">
                    <a:lumMod val="75000"/>
                    <a:lumOff val="25000"/>
                  </a:schemeClr>
                </a:solidFill>
              </a:rPr>
              <a:t>todo</a:t>
            </a:r>
            <a:r>
              <a:rPr lang="en-US" sz="2400" dirty="0" smtClean="0">
                <a:solidFill>
                  <a:schemeClr val="tx1">
                    <a:lumMod val="75000"/>
                    <a:lumOff val="25000"/>
                  </a:schemeClr>
                </a:solidFill>
              </a:rPr>
              <a:t> GET</a:t>
            </a:r>
            <a:endParaRPr lang="en-US" sz="2400" dirty="0" smtClean="0"/>
          </a:p>
          <a:p>
            <a:pPr lvl="1">
              <a:lnSpc>
                <a:spcPct val="150000"/>
              </a:lnSpc>
            </a:pPr>
            <a:r>
              <a:rPr lang="en-US" sz="2400" dirty="0" smtClean="0">
                <a:solidFill>
                  <a:schemeClr val="tx1">
                    <a:lumMod val="75000"/>
                    <a:lumOff val="25000"/>
                  </a:schemeClr>
                </a:solidFill>
              </a:rPr>
              <a:t> Postman</a:t>
            </a:r>
          </a:p>
          <a:p>
            <a:pPr lvl="2">
              <a:lnSpc>
                <a:spcPct val="150000"/>
              </a:lnSpc>
            </a:pPr>
            <a:r>
              <a:rPr lang="en-US" sz="2400" dirty="0"/>
              <a:t>http://localhost:8080/tours/1/calificaciones?size=3&amp;page=1&amp;sort=puntuacion,asc</a:t>
            </a:r>
            <a:endParaRPr lang="es-EC" sz="2400" dirty="0">
              <a:solidFill>
                <a:schemeClr val="tx1">
                  <a:lumMod val="75000"/>
                  <a:lumOff val="25000"/>
                </a:schemeClr>
              </a:solidFill>
            </a:endParaRPr>
          </a:p>
          <a:p>
            <a:pPr lvl="1">
              <a:lnSpc>
                <a:spcPct val="150000"/>
              </a:lnSpc>
            </a:pPr>
            <a:endParaRPr lang="en-US" sz="2400" dirty="0" smtClean="0"/>
          </a:p>
          <a:p>
            <a:pPr lvl="2">
              <a:lnSpc>
                <a:spcPct val="150000"/>
              </a:lnSpc>
            </a:pPr>
            <a:endParaRPr lang="es-EC" sz="2400" dirty="0" smtClean="0"/>
          </a:p>
          <a:p>
            <a:pPr lvl="2">
              <a:lnSpc>
                <a:spcPct val="150000"/>
              </a:lnSpc>
            </a:pPr>
            <a:endParaRPr lang="es-ES" sz="2400" dirty="0" smtClean="0"/>
          </a:p>
          <a:p>
            <a:pPr lvl="2">
              <a:lnSpc>
                <a:spcPct val="150000"/>
              </a:lnSpc>
            </a:pPr>
            <a:endParaRPr lang="es-ES" sz="2400" dirty="0" smtClean="0"/>
          </a:p>
          <a:p>
            <a:pPr lvl="1">
              <a:lnSpc>
                <a:spcPct val="150000"/>
              </a:lnSpc>
            </a:pPr>
            <a:endParaRPr lang="es-ES" sz="2800" dirty="0" smtClean="0"/>
          </a:p>
          <a:p>
            <a:pPr lvl="2">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4939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Código fuente</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r>
              <a:rPr lang="es-EC" dirty="0"/>
              <a:t>https://github.com/cfaddict/spring-boot-intro</a:t>
            </a:r>
            <a:endParaRPr lang="es-EC" dirty="0" smtClean="0"/>
          </a:p>
          <a:p>
            <a:r>
              <a:rPr lang="en-US" dirty="0"/>
              <a:t>Spring Boot </a:t>
            </a:r>
            <a:r>
              <a:rPr lang="en-US" dirty="0" smtClean="0"/>
              <a:t>Docs - </a:t>
            </a:r>
          </a:p>
          <a:p>
            <a:pPr lvl="1"/>
            <a:r>
              <a:rPr lang="en-US" dirty="0" smtClean="0">
                <a:hlinkClick r:id="rId3"/>
              </a:rPr>
              <a:t>https</a:t>
            </a:r>
            <a:r>
              <a:rPr lang="en-US" dirty="0">
                <a:hlinkClick r:id="rId3"/>
              </a:rPr>
              <a:t>://docs.spring.io/spring-boot/docs/current/reference/htmlsingle</a:t>
            </a:r>
            <a:r>
              <a:rPr lang="en-US" dirty="0" smtClean="0">
                <a:hlinkClick r:id="rId3"/>
              </a:rPr>
              <a:t>/</a:t>
            </a:r>
            <a:endParaRPr lang="en-US" dirty="0" smtClean="0"/>
          </a:p>
          <a:p>
            <a:r>
              <a:rPr lang="en-US" dirty="0" smtClean="0"/>
              <a:t>Spring </a:t>
            </a:r>
            <a:r>
              <a:rPr lang="en-US" dirty="0"/>
              <a:t>Boot API </a:t>
            </a:r>
            <a:r>
              <a:rPr lang="en-US" dirty="0" smtClean="0"/>
              <a:t>- </a:t>
            </a:r>
          </a:p>
          <a:p>
            <a:pPr lvl="1"/>
            <a:r>
              <a:rPr lang="en-US" dirty="0" smtClean="0">
                <a:hlinkClick r:id="rId4"/>
              </a:rPr>
              <a:t>https</a:t>
            </a:r>
            <a:r>
              <a:rPr lang="en-US" dirty="0">
                <a:hlinkClick r:id="rId4"/>
              </a:rPr>
              <a:t>://docs.spring.io/spring-boot/docs/current/api</a:t>
            </a:r>
            <a:r>
              <a:rPr lang="en-US" dirty="0" smtClean="0">
                <a:hlinkClick r:id="rId4"/>
              </a:rPr>
              <a:t>/</a:t>
            </a:r>
            <a:r>
              <a:rPr lang="en-US" dirty="0" smtClean="0"/>
              <a:t> </a:t>
            </a:r>
            <a:endParaRPr lang="en-US" dirty="0"/>
          </a:p>
          <a:p>
            <a:r>
              <a:rPr lang="en-US" dirty="0"/>
              <a:t>Spring IO Platform - </a:t>
            </a:r>
            <a:endParaRPr lang="en-US" dirty="0" smtClean="0"/>
          </a:p>
          <a:p>
            <a:pPr lvl="1"/>
            <a:r>
              <a:rPr lang="en-US" dirty="0" smtClean="0">
                <a:hlinkClick r:id="rId5"/>
              </a:rPr>
              <a:t>http</a:t>
            </a:r>
            <a:r>
              <a:rPr lang="en-US" dirty="0">
                <a:hlinkClick r:id="rId5"/>
              </a:rPr>
              <a:t>://spring.io/projects</a:t>
            </a:r>
            <a:endParaRPr lang="en-US" dirty="0"/>
          </a:p>
          <a:p>
            <a:r>
              <a:rPr lang="en-US" dirty="0"/>
              <a:t>Getting Started Guides </a:t>
            </a:r>
            <a:r>
              <a:rPr lang="en-US" dirty="0" smtClean="0"/>
              <a:t>–</a:t>
            </a:r>
          </a:p>
          <a:p>
            <a:pPr lvl="1"/>
            <a:r>
              <a:rPr lang="en-US" dirty="0" smtClean="0">
                <a:hlinkClick r:id="rId6"/>
              </a:rPr>
              <a:t>http</a:t>
            </a:r>
            <a:r>
              <a:rPr lang="en-US" dirty="0">
                <a:hlinkClick r:id="rId6"/>
              </a:rPr>
              <a:t>://spring.io/guides</a:t>
            </a:r>
            <a:endParaRPr lang="en-US" dirty="0"/>
          </a:p>
          <a:p>
            <a:endParaRPr lang="es-EC" dirty="0" smtClean="0"/>
          </a:p>
          <a:p>
            <a:endParaRPr lang="en-US" dirty="0"/>
          </a:p>
        </p:txBody>
      </p:sp>
    </p:spTree>
    <p:extLst>
      <p:ext uri="{BB962C8B-B14F-4D97-AF65-F5344CB8AC3E}">
        <p14:creationId xmlns:p14="http://schemas.microsoft.com/office/powerpoint/2010/main" val="23189821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11500" dirty="0" smtClean="0">
                <a:solidFill>
                  <a:schemeClr val="accent5">
                    <a:lumMod val="75000"/>
                  </a:schemeClr>
                </a:solidFill>
              </a:rPr>
              <a:t>Gracias</a:t>
            </a:r>
            <a:r>
              <a:rPr lang="en-US" sz="7200" dirty="0" smtClean="0">
                <a:solidFill>
                  <a:schemeClr val="accent5">
                    <a:lumMod val="75000"/>
                  </a:schemeClr>
                </a:solidFill>
              </a:rPr>
              <a:t/>
            </a:r>
            <a:br>
              <a:rPr lang="en-US" sz="7200" dirty="0" smtClean="0">
                <a:solidFill>
                  <a:schemeClr val="accent5">
                    <a:lumMod val="75000"/>
                  </a:schemeClr>
                </a:solidFill>
              </a:rPr>
            </a:br>
            <a:endParaRPr lang="en-US" sz="5400" dirty="0"/>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39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dirty="0" smtClean="0">
                <a:effectLst/>
              </a:rPr>
              <a:t>¿</a:t>
            </a:r>
            <a:r>
              <a:rPr lang="en-US" dirty="0" err="1" smtClean="0">
                <a:effectLst/>
              </a:rPr>
              <a:t>Qué</a:t>
            </a:r>
            <a:r>
              <a:rPr lang="en-US" dirty="0" smtClean="0">
                <a:effectLst/>
              </a:rPr>
              <a:t> </a:t>
            </a:r>
            <a:r>
              <a:rPr lang="en-US" dirty="0" err="1">
                <a:effectLst/>
              </a:rPr>
              <a:t>vamos</a:t>
            </a:r>
            <a:r>
              <a:rPr lang="en-US" dirty="0">
                <a:effectLst/>
              </a:rPr>
              <a:t> </a:t>
            </a:r>
            <a:r>
              <a:rPr lang="en-US" dirty="0" err="1">
                <a:effectLst/>
              </a:rPr>
              <a:t>aprender</a:t>
            </a:r>
            <a:r>
              <a:rPr lang="en-US" dirty="0">
                <a:effectLst/>
              </a:rPr>
              <a:t>? </a:t>
            </a:r>
          </a:p>
        </p:txBody>
      </p:sp>
      <p:pic>
        <p:nvPicPr>
          <p:cNvPr id="3074" name="Picture 2" descr="C:\Users\Manuel\Desktop\Curso\Secci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 y="2362200"/>
            <a:ext cx="9052920" cy="286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2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Spring Framework</a:t>
            </a:r>
            <a:endParaRPr lang="en-US" dirty="0"/>
          </a:p>
        </p:txBody>
      </p:sp>
      <p:sp>
        <p:nvSpPr>
          <p:cNvPr id="3" name="2 Marcador de contenido"/>
          <p:cNvSpPr>
            <a:spLocks noGrp="1"/>
          </p:cNvSpPr>
          <p:nvPr>
            <p:ph idx="1"/>
          </p:nvPr>
        </p:nvSpPr>
        <p:spPr>
          <a:xfrm>
            <a:off x="502920" y="1679448"/>
            <a:ext cx="8183880" cy="4187952"/>
          </a:xfrm>
        </p:spPr>
        <p:txBody>
          <a:bodyPr/>
          <a:lstStyle/>
          <a:p>
            <a:r>
              <a:rPr lang="es-EC" sz="3200" dirty="0" smtClean="0"/>
              <a:t>Creado por </a:t>
            </a:r>
            <a:r>
              <a:rPr lang="es-EC" sz="3200" dirty="0" err="1" smtClean="0"/>
              <a:t>Rod</a:t>
            </a:r>
            <a:r>
              <a:rPr lang="es-EC" sz="3200" dirty="0" smtClean="0"/>
              <a:t> Johnson in 2003</a:t>
            </a:r>
          </a:p>
          <a:p>
            <a:r>
              <a:rPr lang="es-EC" sz="3200" dirty="0" smtClean="0"/>
              <a:t>Free &amp; Open </a:t>
            </a:r>
            <a:r>
              <a:rPr lang="es-EC" sz="3200" dirty="0" err="1" smtClean="0"/>
              <a:t>Source</a:t>
            </a:r>
            <a:endParaRPr lang="es-EC" sz="3200" dirty="0" smtClean="0"/>
          </a:p>
          <a:p>
            <a:r>
              <a:rPr lang="es-EC" sz="3200" dirty="0" err="1" smtClean="0"/>
              <a:t>Inversion</a:t>
            </a:r>
            <a:r>
              <a:rPr lang="es-EC" sz="3200" dirty="0" smtClean="0"/>
              <a:t> of control </a:t>
            </a:r>
            <a:r>
              <a:rPr lang="es-EC" sz="3200" dirty="0" err="1" smtClean="0"/>
              <a:t>container</a:t>
            </a:r>
            <a:r>
              <a:rPr lang="es-EC" sz="3200" dirty="0" smtClean="0"/>
              <a:t> (</a:t>
            </a:r>
            <a:r>
              <a:rPr lang="es-EC" sz="3200" dirty="0" err="1" smtClean="0"/>
              <a:t>IoC</a:t>
            </a:r>
            <a:r>
              <a:rPr lang="es-EC" sz="3200" dirty="0" smtClean="0"/>
              <a:t>)</a:t>
            </a:r>
          </a:p>
          <a:p>
            <a:r>
              <a:rPr lang="es-EC" sz="3200" dirty="0" smtClean="0"/>
              <a:t>Módulos</a:t>
            </a:r>
          </a:p>
          <a:p>
            <a:pPr lvl="1"/>
            <a:r>
              <a:rPr lang="es-EC" sz="2000" dirty="0" smtClean="0"/>
              <a:t>DI / AOP</a:t>
            </a:r>
          </a:p>
          <a:p>
            <a:pPr lvl="1"/>
            <a:r>
              <a:rPr lang="es-EC" sz="2000" dirty="0" smtClean="0"/>
              <a:t>Data / Security</a:t>
            </a:r>
          </a:p>
          <a:p>
            <a:pPr lvl="1"/>
            <a:r>
              <a:rPr lang="es-EC" sz="2000" dirty="0" smtClean="0"/>
              <a:t>Web MVC / REST</a:t>
            </a:r>
          </a:p>
          <a:p>
            <a:pPr lvl="1"/>
            <a:r>
              <a:rPr lang="es-EC" sz="2000" dirty="0" smtClean="0"/>
              <a:t>Muchos más..</a:t>
            </a:r>
          </a:p>
          <a:p>
            <a:pPr lvl="1"/>
            <a:endParaRPr lang="es-EC" dirty="0" smtClean="0"/>
          </a:p>
          <a:p>
            <a:endParaRPr lang="en-US" dirty="0"/>
          </a:p>
        </p:txBody>
      </p:sp>
    </p:spTree>
    <p:extLst>
      <p:ext uri="{BB962C8B-B14F-4D97-AF65-F5344CB8AC3E}">
        <p14:creationId xmlns:p14="http://schemas.microsoft.com/office/powerpoint/2010/main" val="41762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 y="228600"/>
            <a:ext cx="8665858" cy="635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endParaRPr lang="en-US" dirty="0"/>
          </a:p>
        </p:txBody>
      </p:sp>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748"/>
            <a:ext cx="7391400" cy="645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16855</TotalTime>
  <Words>3227</Words>
  <Application>Microsoft Office PowerPoint</Application>
  <PresentationFormat>Presentación en pantalla (4:3)</PresentationFormat>
  <Paragraphs>613</Paragraphs>
  <Slides>56</Slides>
  <Notes>51</Notes>
  <HiddenSlides>9</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Ejecutivo</vt:lpstr>
      <vt:lpstr>Spring Boot  y Angular 4</vt:lpstr>
      <vt:lpstr>Descripción</vt:lpstr>
      <vt:lpstr>Objetivos</vt:lpstr>
      <vt:lpstr>Prerrequisitos</vt:lpstr>
      <vt:lpstr>Skillsets</vt:lpstr>
      <vt:lpstr>¿Qué vamos aprender? </vt:lpstr>
      <vt:lpstr>Spring Framework</vt:lpstr>
      <vt:lpstr>Presentación de PowerPoint</vt:lpstr>
      <vt:lpstr>Presentación de PowerPoint</vt:lpstr>
      <vt:lpstr>Why Spring Boot</vt:lpstr>
      <vt:lpstr>Introducción </vt:lpstr>
      <vt:lpstr>Entorno de desarrollo</vt:lpstr>
      <vt:lpstr>        RESTful Spring Boot Microservice Tren Ecuador</vt:lpstr>
      <vt:lpstr>Proyecto, Spring Boot</vt:lpstr>
      <vt:lpstr>Dependencias para Proyecto</vt:lpstr>
      <vt:lpstr>Java Build Tools</vt:lpstr>
      <vt:lpstr>Presentación de PowerPoint</vt:lpstr>
      <vt:lpstr>Ejercicio 1</vt:lpstr>
      <vt:lpstr>Presentación de PowerPoint</vt:lpstr>
      <vt:lpstr>Ejercicio 2</vt:lpstr>
      <vt:lpstr>Ejercicio 2.1</vt:lpstr>
      <vt:lpstr>Ejercicio 3</vt:lpstr>
      <vt:lpstr>Spring Data JPA Repository Interfaces</vt:lpstr>
      <vt:lpstr>Métodos default CRUD</vt:lpstr>
      <vt:lpstr>Ejercicio 4</vt:lpstr>
      <vt:lpstr>Ejercicio 5</vt:lpstr>
      <vt:lpstr>Reglas métodos - Simple Query</vt:lpstr>
      <vt:lpstr>Reglas métodos - Simple Query</vt:lpstr>
      <vt:lpstr>Reglas métodos - Simple Query</vt:lpstr>
      <vt:lpstr>Métodos avanzados - Simple Query</vt:lpstr>
      <vt:lpstr>Explorar RESTful API con Spring Data REST</vt:lpstr>
      <vt:lpstr>Ejercicio 6</vt:lpstr>
      <vt:lpstr>Sin código y sin configuración </vt:lpstr>
      <vt:lpstr>Ejercicio 6.1</vt:lpstr>
      <vt:lpstr>Presentación de PowerPoint</vt:lpstr>
      <vt:lpstr>Códigos de respuesta </vt:lpstr>
      <vt:lpstr>Ejercicio 7</vt:lpstr>
      <vt:lpstr>Paging and Sorting: URL Path Parameters</vt:lpstr>
      <vt:lpstr>RESTFul API´s con Spring Web MVC</vt:lpstr>
      <vt:lpstr>Razones para usar Spring Web MVC</vt:lpstr>
      <vt:lpstr>Ejercicio 8</vt:lpstr>
      <vt:lpstr>Nuevos Requerimientos</vt:lpstr>
      <vt:lpstr>Nuevos Requerimientos</vt:lpstr>
      <vt:lpstr>Nuevos Requerimientos</vt:lpstr>
      <vt:lpstr>Ejercicio 8.1</vt:lpstr>
      <vt:lpstr>Ejercicio 8.1</vt:lpstr>
      <vt:lpstr>Ejercicio 8.2</vt:lpstr>
      <vt:lpstr>Ejercicio 8.2</vt:lpstr>
      <vt:lpstr>Ejercicio 8.2</vt:lpstr>
      <vt:lpstr>Ejercicio 8.2</vt:lpstr>
      <vt:lpstr>Ejercicio 8.3</vt:lpstr>
      <vt:lpstr>Ejercicio 8.4</vt:lpstr>
      <vt:lpstr>Presentación de PowerPoint</vt:lpstr>
      <vt:lpstr>Ejercicio 8.5</vt:lpstr>
      <vt:lpstr>Código fuente</vt:lpstr>
      <vt:lpstr>        Gracias </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Manuel Cepeda</cp:lastModifiedBy>
  <cp:revision>112</cp:revision>
  <dcterms:created xsi:type="dcterms:W3CDTF">2017-10-27T03:24:31Z</dcterms:created>
  <dcterms:modified xsi:type="dcterms:W3CDTF">2017-11-10T05:28:41Z</dcterms:modified>
</cp:coreProperties>
</file>