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4"/>
  </p:notesMasterIdLst>
  <p:sldIdLst>
    <p:sldId id="256" r:id="rId2"/>
    <p:sldId id="261" r:id="rId3"/>
    <p:sldId id="328" r:id="rId4"/>
    <p:sldId id="355" r:id="rId5"/>
    <p:sldId id="361" r:id="rId6"/>
    <p:sldId id="356" r:id="rId7"/>
    <p:sldId id="362" r:id="rId8"/>
    <p:sldId id="363" r:id="rId9"/>
    <p:sldId id="364" r:id="rId10"/>
    <p:sldId id="365" r:id="rId11"/>
    <p:sldId id="329" r:id="rId12"/>
    <p:sldId id="357" r:id="rId13"/>
    <p:sldId id="281" r:id="rId14"/>
    <p:sldId id="348" r:id="rId15"/>
    <p:sldId id="282" r:id="rId16"/>
    <p:sldId id="368" r:id="rId17"/>
    <p:sldId id="366" r:id="rId18"/>
    <p:sldId id="330" r:id="rId19"/>
    <p:sldId id="331" r:id="rId20"/>
    <p:sldId id="332" r:id="rId21"/>
    <p:sldId id="369" r:id="rId22"/>
    <p:sldId id="333" r:id="rId23"/>
    <p:sldId id="334" r:id="rId24"/>
    <p:sldId id="335" r:id="rId25"/>
    <p:sldId id="336" r:id="rId26"/>
    <p:sldId id="337" r:id="rId27"/>
    <p:sldId id="338" r:id="rId28"/>
    <p:sldId id="339" r:id="rId29"/>
    <p:sldId id="340" r:id="rId30"/>
    <p:sldId id="341" r:id="rId31"/>
    <p:sldId id="342" r:id="rId32"/>
    <p:sldId id="344" r:id="rId33"/>
    <p:sldId id="345" r:id="rId34"/>
    <p:sldId id="347" r:id="rId35"/>
    <p:sldId id="350" r:id="rId36"/>
    <p:sldId id="352" r:id="rId37"/>
    <p:sldId id="351" r:id="rId38"/>
    <p:sldId id="354" r:id="rId39"/>
    <p:sldId id="358" r:id="rId40"/>
    <p:sldId id="360" r:id="rId41"/>
    <p:sldId id="359" r:id="rId42"/>
    <p:sldId id="32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5" autoAdjust="0"/>
    <p:restoredTop sz="80783" autoAdjust="0"/>
  </p:normalViewPr>
  <p:slideViewPr>
    <p:cSldViewPr>
      <p:cViewPr>
        <p:scale>
          <a:sx n="66" d="100"/>
          <a:sy n="66" d="100"/>
        </p:scale>
        <p:origin x="-1200"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9F4E9-53C2-4E4C-B030-86D80F2F1E79}" type="datetimeFigureOut">
              <a:rPr lang="en-US" smtClean="0"/>
              <a:t>11/15/2017</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A04C8E-2045-4159-9A61-7F69F25E022A}" type="slidenum">
              <a:rPr lang="en-US" smtClean="0"/>
              <a:t>‹Nº›</a:t>
            </a:fld>
            <a:endParaRPr lang="en-US"/>
          </a:p>
        </p:txBody>
      </p:sp>
    </p:spTree>
    <p:extLst>
      <p:ext uri="{BB962C8B-B14F-4D97-AF65-F5344CB8AC3E}">
        <p14:creationId xmlns:p14="http://schemas.microsoft.com/office/powerpoint/2010/main" val="130233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dirty="0" smtClean="0"/>
              <a:t>En este curso, voy a ayudarlo a comprender los conceptos básicos de Angular al mismo tiempo que me concentro en la creación de plantillas y en todas las consideraciones relacionadas con la creación de interfaces de usuario para Angular. Crearemos nuestro propio proyecto cerca del final del curso que le mostrará cómo crear una aplicación angular simple totalmente equipada con la captura de eventos y animaciones de los usuarios.</a:t>
            </a:r>
          </a:p>
          <a:p>
            <a:endParaRPr lang="es-EC" dirty="0" smtClean="0"/>
          </a:p>
          <a:p>
            <a:r>
              <a:rPr lang="es-EC" dirty="0" smtClean="0"/>
              <a:t>Al final, se alejará de este curso con una sólida comprensión de cómo crear interfaces de usuario versátiles y receptivas para Angular, así que comencemos.</a:t>
            </a:r>
          </a:p>
          <a:p>
            <a:endParaRPr lang="es-EC" dirty="0" smtClean="0"/>
          </a:p>
          <a:p>
            <a:endParaRPr lang="es-EC" dirty="0" smtClean="0"/>
          </a:p>
          <a:p>
            <a:r>
              <a:rPr lang="es-EC" dirty="0" smtClean="0"/>
              <a:t>--------------------------------------------------------------------------</a:t>
            </a:r>
          </a:p>
          <a:p>
            <a:r>
              <a:rPr lang="es-EC" dirty="0" smtClean="0"/>
              <a:t>Hola, Soy</a:t>
            </a:r>
            <a:r>
              <a:rPr lang="es-EC" baseline="0" dirty="0" smtClean="0"/>
              <a:t> Manuel Cepeda</a:t>
            </a:r>
            <a:r>
              <a:rPr lang="es-EC" dirty="0" smtClean="0"/>
              <a:t>, y en este curso, te mostraré cómo trabajar con la nueva versión de Angular, un marco modular de desarrollo de aplicaciones para la creación de aplicaciones web. Le mostraré cómo trabajar con la nueva arquitectura basada en componentes de Angular, la base de todos los proyectos de Angular. Cubriré cómo trabajar con módulos individuales y múltiples, y cómo ha cambiado el lenguaje para crear plantillas en esta nueva versión.</a:t>
            </a:r>
          </a:p>
          <a:p>
            <a:endParaRPr lang="es-EC" dirty="0" smtClean="0"/>
          </a:p>
          <a:p>
            <a:r>
              <a:rPr lang="es-EC" dirty="0" smtClean="0"/>
              <a:t>También le mostraré cómo trabajar con eventos y cómo cosas como los clics y el acceso a formularios se pueden agregar a sus plantillas y administrar a través de sus componentes. Luego, le mostraré cómo usar las propiedades de un enlace de datos y cómo puede agregar CSS de diferentes maneras. Finalmente, le mostraré la estructura de una aplicación simple pero realista que le mostrará cosas que van más allá de los conceptos. Hay mucho que aprender, pero es por eso que estás aquí. Así que comencemos.</a:t>
            </a:r>
            <a:endParaRPr lang="es-EC"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a:t>
            </a:fld>
            <a:endParaRPr lang="en-US"/>
          </a:p>
        </p:txBody>
      </p:sp>
    </p:spTree>
    <p:extLst>
      <p:ext uri="{BB962C8B-B14F-4D97-AF65-F5344CB8AC3E}">
        <p14:creationId xmlns:p14="http://schemas.microsoft.com/office/powerpoint/2010/main" val="215174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Debajo de eso hay una definición de clase. La sintaxis de clase es en realidad ES2015, pero la palabra clave </a:t>
            </a:r>
            <a:r>
              <a:rPr lang="es-EC" baseline="0" dirty="0" err="1" smtClean="0"/>
              <a:t>export</a:t>
            </a:r>
            <a:r>
              <a:rPr lang="es-EC" baseline="0" dirty="0" smtClean="0"/>
              <a:t> es algo de </a:t>
            </a:r>
            <a:r>
              <a:rPr lang="es-EC" baseline="0" dirty="0" err="1" smtClean="0"/>
              <a:t>TypeScript</a:t>
            </a:r>
            <a:r>
              <a:rPr lang="es-EC" baseline="0" dirty="0" smtClean="0"/>
              <a:t> para convertir la clase en un módulo. Dentro de la clase hay una función constructora que también es ES2015, pero el parámetro que contiene tiene dos puntos y un tipo detrás.</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CLI: </a:t>
            </a:r>
            <a:r>
              <a:rPr lang="es-ES" baseline="0" dirty="0" err="1" smtClean="0"/>
              <a:t>Command</a:t>
            </a:r>
            <a:r>
              <a:rPr lang="es-ES" baseline="0" dirty="0" smtClean="0"/>
              <a:t> Line Interface  -g: se instala una sola vez globalmente en su maquina</a:t>
            </a:r>
          </a:p>
          <a:p>
            <a:r>
              <a:rPr lang="es-EC" sz="1200" b="0" i="0" kern="1200" dirty="0" smtClean="0">
                <a:solidFill>
                  <a:schemeClr val="tx1"/>
                </a:solidFill>
                <a:effectLst/>
                <a:latin typeface="+mn-lt"/>
                <a:ea typeface="+mn-ea"/>
                <a:cs typeface="+mn-cs"/>
              </a:rPr>
              <a:t>El intérprete de línea de comandos de Angular 2 que te facilitará el inicio de proyectos y la creación del esqueleto, de la mayoría de los componentes de una aplicación Angular</a:t>
            </a:r>
          </a:p>
          <a:p>
            <a:endParaRPr lang="es-ES" b="0" baseline="0" dirty="0" smtClean="0"/>
          </a:p>
          <a:p>
            <a:r>
              <a:rPr lang="es-ES" b="0" baseline="0" dirty="0" smtClean="0"/>
              <a:t>Node.js - </a:t>
            </a:r>
            <a:r>
              <a:rPr lang="es-EC" sz="1200" b="0" i="0" kern="1200" dirty="0" smtClean="0">
                <a:solidFill>
                  <a:schemeClr val="tx1"/>
                </a:solidFill>
                <a:effectLst/>
                <a:latin typeface="+mn-lt"/>
                <a:ea typeface="+mn-ea"/>
                <a:cs typeface="+mn-cs"/>
              </a:rPr>
              <a:t>Node.js es un entorno JavaScript de lado de servidor que utiliza un modelo asíncrono y dirigido por eventos.</a:t>
            </a:r>
          </a:p>
          <a:p>
            <a:endParaRPr lang="es-ES" b="0" baseline="0" dirty="0" smtClean="0"/>
          </a:p>
          <a:p>
            <a:r>
              <a:rPr lang="es-ES" baseline="0" dirty="0" smtClean="0"/>
              <a:t>NPM: </a:t>
            </a:r>
            <a:r>
              <a:rPr lang="es-ES" baseline="0" dirty="0" err="1" smtClean="0"/>
              <a:t>Node</a:t>
            </a:r>
            <a:r>
              <a:rPr lang="es-ES" baseline="0" dirty="0" smtClean="0"/>
              <a:t> </a:t>
            </a:r>
            <a:r>
              <a:rPr lang="es-ES" baseline="0" dirty="0" err="1" smtClean="0"/>
              <a:t>Package</a:t>
            </a:r>
            <a:r>
              <a:rPr lang="es-ES" baseline="0" dirty="0" smtClean="0"/>
              <a:t> Manager - </a:t>
            </a:r>
            <a:r>
              <a:rPr lang="es-EC" sz="1200" b="0" i="0" kern="1200" dirty="0" smtClean="0">
                <a:solidFill>
                  <a:schemeClr val="tx1"/>
                </a:solidFill>
                <a:effectLst/>
                <a:latin typeface="+mn-lt"/>
                <a:ea typeface="+mn-ea"/>
                <a:cs typeface="+mn-cs"/>
              </a:rPr>
              <a:t>es un gestor de paquetes, el cual hará más fáciles nuestras vidas al momento de trabajar con </a:t>
            </a:r>
            <a:r>
              <a:rPr lang="es-EC" sz="1200" b="0" i="0" kern="1200" dirty="0" err="1" smtClean="0">
                <a:solidFill>
                  <a:schemeClr val="tx1"/>
                </a:solidFill>
                <a:effectLst/>
                <a:latin typeface="+mn-lt"/>
                <a:ea typeface="+mn-ea"/>
                <a:cs typeface="+mn-cs"/>
              </a:rPr>
              <a:t>Node</a:t>
            </a:r>
            <a:r>
              <a:rPr lang="es-EC" sz="1200" b="0" i="0" kern="1200" dirty="0" smtClean="0">
                <a:solidFill>
                  <a:schemeClr val="tx1"/>
                </a:solidFill>
                <a:effectLst/>
                <a:latin typeface="+mn-lt"/>
                <a:ea typeface="+mn-ea"/>
                <a:cs typeface="+mn-cs"/>
              </a:rPr>
              <a:t>, ya que gracias a él podremos tener cualquier librería disponible con solo una línea de código, </a:t>
            </a:r>
            <a:r>
              <a:rPr lang="es-EC" sz="1200" b="0" i="0" kern="1200" dirty="0" err="1" smtClean="0">
                <a:solidFill>
                  <a:schemeClr val="tx1"/>
                </a:solidFill>
                <a:effectLst/>
                <a:latin typeface="+mn-lt"/>
                <a:ea typeface="+mn-ea"/>
                <a:cs typeface="+mn-cs"/>
              </a:rPr>
              <a:t>npm</a:t>
            </a:r>
            <a:r>
              <a:rPr lang="es-EC" sz="1200" b="0" i="0" kern="1200" dirty="0" smtClean="0">
                <a:solidFill>
                  <a:schemeClr val="tx1"/>
                </a:solidFill>
                <a:effectLst/>
                <a:latin typeface="+mn-lt"/>
                <a:ea typeface="+mn-ea"/>
                <a:cs typeface="+mn-cs"/>
              </a:rPr>
              <a:t> nos ayudará a administrar nuestros módulos, distribuir paquetes y agregar dependencias de una manera sencilla.</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sz="1200" b="0" kern="1200" dirty="0" err="1" smtClean="0">
                <a:solidFill>
                  <a:schemeClr val="tx1"/>
                </a:solidFill>
                <a:effectLst/>
                <a:latin typeface="+mn-lt"/>
                <a:ea typeface="+mn-ea"/>
                <a:cs typeface="+mn-cs"/>
              </a:rPr>
              <a:t>Package.json</a:t>
            </a:r>
            <a:r>
              <a:rPr lang="es-EC" sz="1200" b="0" kern="1200" dirty="0" smtClean="0">
                <a:solidFill>
                  <a:schemeClr val="tx1"/>
                </a:solidFill>
                <a:effectLst/>
                <a:latin typeface="+mn-lt"/>
                <a:ea typeface="+mn-ea"/>
                <a:cs typeface="+mn-cs"/>
              </a:rPr>
              <a:t>: Aquí tiene información sobre el proyecto, incluido el número de versión, así como un comando de inicio </a:t>
            </a:r>
            <a:r>
              <a:rPr lang="es-EC" sz="1200" b="0" kern="1200" dirty="0" err="1" smtClean="0">
                <a:solidFill>
                  <a:schemeClr val="tx1"/>
                </a:solidFill>
                <a:effectLst/>
                <a:latin typeface="+mn-lt"/>
                <a:ea typeface="+mn-ea"/>
                <a:cs typeface="+mn-cs"/>
              </a:rPr>
              <a:t>npm</a:t>
            </a:r>
            <a:endParaRPr lang="es-EC" sz="1200" b="0" kern="1200" dirty="0" smtClean="0">
              <a:solidFill>
                <a:schemeClr val="tx1"/>
              </a:solidFill>
              <a:effectLst/>
              <a:latin typeface="+mn-lt"/>
              <a:ea typeface="+mn-ea"/>
              <a:cs typeface="+mn-cs"/>
            </a:endParaRPr>
          </a:p>
          <a:p>
            <a:endParaRPr lang="es-EC" sz="1200" b="0" kern="1200" dirty="0" smtClean="0">
              <a:solidFill>
                <a:schemeClr val="tx1"/>
              </a:solidFill>
              <a:effectLst/>
              <a:latin typeface="+mn-lt"/>
              <a:ea typeface="+mn-ea"/>
              <a:cs typeface="+mn-cs"/>
            </a:endParaRPr>
          </a:p>
          <a:p>
            <a:r>
              <a:rPr lang="es-EC" sz="1200" b="0" kern="1200" dirty="0" err="1" smtClean="0">
                <a:solidFill>
                  <a:schemeClr val="tx1"/>
                </a:solidFill>
                <a:effectLst/>
                <a:latin typeface="+mn-lt"/>
                <a:ea typeface="+mn-ea"/>
                <a:cs typeface="+mn-cs"/>
              </a:rPr>
              <a:t>tsconfig.json</a:t>
            </a:r>
            <a:r>
              <a:rPr lang="es-EC" sz="1200" b="0" kern="1200" dirty="0" smtClean="0">
                <a:solidFill>
                  <a:schemeClr val="tx1"/>
                </a:solidFill>
                <a:effectLst/>
                <a:latin typeface="+mn-lt"/>
                <a:ea typeface="+mn-ea"/>
                <a:cs typeface="+mn-cs"/>
              </a:rPr>
              <a:t>: Esto determina cómo nuestro </a:t>
            </a:r>
            <a:r>
              <a:rPr lang="es-EC" sz="1200" b="0" kern="1200" dirty="0" err="1" smtClean="0">
                <a:solidFill>
                  <a:schemeClr val="tx1"/>
                </a:solidFill>
                <a:effectLst/>
                <a:latin typeface="+mn-lt"/>
                <a:ea typeface="+mn-ea"/>
                <a:cs typeface="+mn-cs"/>
              </a:rPr>
              <a:t>TypeScript</a:t>
            </a:r>
            <a:r>
              <a:rPr lang="es-EC" sz="1200" b="0" kern="1200" dirty="0" smtClean="0">
                <a:solidFill>
                  <a:schemeClr val="tx1"/>
                </a:solidFill>
                <a:effectLst/>
                <a:latin typeface="+mn-lt"/>
                <a:ea typeface="+mn-ea"/>
                <a:cs typeface="+mn-cs"/>
              </a:rPr>
              <a:t> se convertirá en JavaScript normal para nosotros. Así que puede ver que estamos apuntando a es5.</a:t>
            </a:r>
          </a:p>
          <a:p>
            <a:r>
              <a:rPr lang="es-EC" dirty="0" smtClean="0"/>
              <a:t/>
            </a:r>
            <a:br>
              <a:rPr lang="es-EC" dirty="0" smtClean="0"/>
            </a:br>
            <a:r>
              <a:rPr lang="es-ES" baseline="0" dirty="0" smtClean="0"/>
              <a:t>https://www.typescriptlang.org/docs/handbook/tsconfig-json.html</a:t>
            </a:r>
          </a:p>
          <a:p>
            <a:r>
              <a:rPr lang="en-US" sz="1200" b="0" i="0" kern="1200" dirty="0" smtClean="0">
                <a:solidFill>
                  <a:schemeClr val="tx1"/>
                </a:solidFill>
                <a:effectLst/>
                <a:latin typeface="+mn-lt"/>
                <a:ea typeface="+mn-ea"/>
                <a:cs typeface="+mn-cs"/>
              </a:rPr>
              <a:t>The presence of a </a:t>
            </a:r>
            <a:r>
              <a:rPr lang="en-US" dirty="0" err="1" smtClean="0"/>
              <a:t>tsconfig.json</a:t>
            </a:r>
            <a:r>
              <a:rPr lang="en-US" sz="1200" b="0" i="0" kern="1200" dirty="0" smtClean="0">
                <a:solidFill>
                  <a:schemeClr val="tx1"/>
                </a:solidFill>
                <a:effectLst/>
                <a:latin typeface="+mn-lt"/>
                <a:ea typeface="+mn-ea"/>
                <a:cs typeface="+mn-cs"/>
              </a:rPr>
              <a:t> file in a directory indicates that the directory is the root of a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project. The </a:t>
            </a:r>
            <a:r>
              <a:rPr lang="en-US" dirty="0" err="1" smtClean="0"/>
              <a:t>tsconfig.json</a:t>
            </a:r>
            <a:r>
              <a:rPr lang="en-US" sz="1200" b="0" i="0" kern="1200" dirty="0" smtClean="0">
                <a:solidFill>
                  <a:schemeClr val="tx1"/>
                </a:solidFill>
                <a:effectLst/>
                <a:latin typeface="+mn-lt"/>
                <a:ea typeface="+mn-ea"/>
                <a:cs typeface="+mn-cs"/>
              </a:rPr>
              <a:t> file specifies the root files and the compiler options required to compile the project. </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pPr>
              <a:lnSpc>
                <a:spcPct val="150000"/>
              </a:lnSpc>
            </a:pPr>
            <a:r>
              <a:rPr lang="es-EC" sz="1200" dirty="0" err="1" smtClean="0">
                <a:solidFill>
                  <a:schemeClr val="tx1">
                    <a:lumMod val="75000"/>
                    <a:lumOff val="25000"/>
                  </a:schemeClr>
                </a:solidFill>
              </a:rPr>
              <a:t>main.ts</a:t>
            </a:r>
            <a:r>
              <a:rPr lang="es-EC" sz="1200" smtClean="0">
                <a:solidFill>
                  <a:schemeClr val="tx1">
                    <a:lumMod val="75000"/>
                    <a:lumOff val="25000"/>
                  </a:schemeClr>
                </a:solidFill>
              </a:rPr>
              <a:t>: Necesitamos usar un archivo para iniciar nuestra aplicación</a:t>
            </a:r>
            <a:endParaRPr lang="es-EC" sz="1200" dirty="0" smtClean="0">
              <a:solidFill>
                <a:schemeClr val="tx1">
                  <a:lumMod val="75000"/>
                  <a:lumOff val="25000"/>
                </a:schemeClr>
              </a:solidFill>
            </a:endParaRPr>
          </a:p>
          <a:p>
            <a:pPr>
              <a:lnSpc>
                <a:spcPct val="150000"/>
              </a:lnSpc>
            </a:pPr>
            <a:r>
              <a:rPr lang="es-EC" sz="1200" dirty="0" err="1" smtClean="0">
                <a:solidFill>
                  <a:schemeClr val="tx1">
                    <a:lumMod val="75000"/>
                    <a:lumOff val="25000"/>
                  </a:schemeClr>
                </a:solidFill>
              </a:rPr>
              <a:t>app.module.ts</a:t>
            </a:r>
            <a:r>
              <a:rPr lang="es-EC" sz="1200" dirty="0" smtClean="0">
                <a:solidFill>
                  <a:schemeClr val="tx1">
                    <a:lumMod val="75000"/>
                    <a:lumOff val="25000"/>
                  </a:schemeClr>
                </a:solidFill>
              </a:rPr>
              <a:t>: </a:t>
            </a:r>
          </a:p>
          <a:p>
            <a:pPr>
              <a:lnSpc>
                <a:spcPct val="150000"/>
              </a:lnSpc>
            </a:pPr>
            <a:r>
              <a:rPr lang="es-EC" sz="1200" dirty="0" err="1" smtClean="0">
                <a:solidFill>
                  <a:schemeClr val="tx1">
                    <a:lumMod val="75000"/>
                    <a:lumOff val="25000"/>
                  </a:schemeClr>
                </a:solidFill>
              </a:rPr>
              <a:t>app.component.ts</a:t>
            </a:r>
            <a:r>
              <a:rPr lang="es-EC" sz="1200" dirty="0" smtClean="0">
                <a:solidFill>
                  <a:schemeClr val="tx1">
                    <a:lumMod val="75000"/>
                    <a:lumOff val="25000"/>
                  </a:schemeClr>
                </a:solidFill>
              </a:rPr>
              <a:t>: </a:t>
            </a:r>
            <a:endParaRPr lang="en-US" sz="1000" dirty="0" smtClean="0">
              <a:solidFill>
                <a:schemeClr val="tx1">
                  <a:lumMod val="75000"/>
                  <a:lumOff val="25000"/>
                </a:schemeClr>
              </a:solidFill>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En lugar de solo explicarle conceptos, trabajaremos juntos para construir un </a:t>
            </a:r>
            <a:r>
              <a:rPr lang="es-ES" dirty="0" err="1" smtClean="0"/>
              <a:t>RESTful</a:t>
            </a:r>
            <a:r>
              <a:rPr lang="es-ES" dirty="0" smtClean="0"/>
              <a:t> Spring </a:t>
            </a:r>
            <a:r>
              <a:rPr lang="es-ES" dirty="0" err="1" smtClean="0"/>
              <a:t>Boot</a:t>
            </a:r>
            <a:r>
              <a:rPr lang="es-ES" dirty="0" smtClean="0"/>
              <a:t> </a:t>
            </a:r>
            <a:r>
              <a:rPr lang="es-ES" dirty="0" err="1" smtClean="0"/>
              <a:t>Microservice</a:t>
            </a:r>
            <a:r>
              <a:rPr lang="es-ES" dirty="0" smtClean="0"/>
              <a:t>. </a:t>
            </a:r>
          </a:p>
          <a:p>
            <a:r>
              <a:rPr lang="es-ES" dirty="0" smtClean="0"/>
              <a:t>Una solución final. </a:t>
            </a:r>
          </a:p>
          <a:p>
            <a:r>
              <a:rPr lang="es-ES" dirty="0" smtClean="0"/>
              <a:t>Pero cada solución necesita un problema, y ​​cada problema tiene una parte interesada. Nuestro </a:t>
            </a:r>
            <a:r>
              <a:rPr lang="es-ES" dirty="0" err="1" smtClean="0"/>
              <a:t>stakeholder</a:t>
            </a:r>
            <a:r>
              <a:rPr lang="es-ES" dirty="0" smtClean="0"/>
              <a:t> es un operador turístico imaginario llamado</a:t>
            </a:r>
            <a:r>
              <a:rPr lang="es-ES" baseline="0" dirty="0" smtClean="0"/>
              <a:t> Tren Ecuador</a:t>
            </a:r>
            <a:r>
              <a:rPr lang="es-ES" dirty="0" smtClean="0"/>
              <a:t>. </a:t>
            </a:r>
          </a:p>
          <a:p>
            <a:r>
              <a:rPr lang="es-ES" dirty="0" smtClean="0"/>
              <a:t>Necesitan un nuevo </a:t>
            </a:r>
            <a:r>
              <a:rPr lang="es-ES" dirty="0" err="1" smtClean="0"/>
              <a:t>backend</a:t>
            </a:r>
            <a:r>
              <a:rPr lang="es-ES" dirty="0" smtClean="0"/>
              <a:t> con </a:t>
            </a:r>
            <a:r>
              <a:rPr lang="es-ES" dirty="0" err="1" smtClean="0"/>
              <a:t>Restful</a:t>
            </a:r>
            <a:r>
              <a:rPr lang="es-ES" dirty="0" smtClean="0"/>
              <a:t> API para exponer su base de datos existente de tours. </a:t>
            </a:r>
          </a:p>
          <a:p>
            <a:r>
              <a:rPr lang="es-ES" dirty="0" smtClean="0"/>
              <a:t>Exponer los recorridos de Explore California como API </a:t>
            </a:r>
            <a:r>
              <a:rPr lang="es-ES" dirty="0" err="1" smtClean="0"/>
              <a:t>RESTful</a:t>
            </a:r>
            <a:r>
              <a:rPr lang="es-ES" dirty="0" smtClean="0"/>
              <a:t>.</a:t>
            </a:r>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13</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Angular está construido sobre componentes. El punto de partida de una aplicación angular es la inicialización del componente principal inicial. Al igual que el árbol </a:t>
            </a:r>
            <a:r>
              <a:rPr lang="es-EC" baseline="0" dirty="0" err="1" smtClean="0"/>
              <a:t>html</a:t>
            </a:r>
            <a:r>
              <a:rPr lang="es-EC" baseline="0" dirty="0" smtClean="0"/>
              <a:t> DOM que comienza con un elemento </a:t>
            </a:r>
            <a:r>
              <a:rPr lang="es-EC" baseline="0" dirty="0" err="1" smtClean="0"/>
              <a:t>html</a:t>
            </a:r>
            <a:r>
              <a:rPr lang="es-EC" baseline="0" dirty="0" smtClean="0"/>
              <a:t> y luego se bifurca desde allí, Angular se ejecuta en un modelo de árbol de componentes. Después de que Angular carga el primer componente con la llamada de arranque, luego mira dentro de la vista </a:t>
            </a:r>
            <a:r>
              <a:rPr lang="es-EC" baseline="0" dirty="0" err="1" smtClean="0"/>
              <a:t>html</a:t>
            </a:r>
            <a:r>
              <a:rPr lang="es-EC" baseline="0" dirty="0" smtClean="0"/>
              <a:t> de ese componente y ve si tiene algún componente anidado. Si es así, Angular encuentra coincidencias y ejecuta el código de componente apropiado en esas. Esto se repite para cada componente en el árbol.</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Un componente en Angular se utiliza para representar una parte de </a:t>
            </a:r>
            <a:r>
              <a:rPr lang="es-EC" baseline="0" dirty="0" err="1" smtClean="0"/>
              <a:t>html</a:t>
            </a:r>
            <a:r>
              <a:rPr lang="es-EC" baseline="0" dirty="0" smtClean="0"/>
              <a:t> y proporcionar funcionalidad a esa parte. Hace esto a través de una clase de componente en la que puede definir la lógica de aplicación para el componente. Por ejemplo, puede tener un </a:t>
            </a:r>
            <a:r>
              <a:rPr lang="es-EC" baseline="0" dirty="0" err="1" smtClean="0"/>
              <a:t>MediaItemComponent</a:t>
            </a:r>
            <a:r>
              <a:rPr lang="es-EC" baseline="0" dirty="0" smtClean="0"/>
              <a:t> que pueda tener una propiedad llamada </a:t>
            </a:r>
            <a:r>
              <a:rPr lang="es-EC" baseline="0" dirty="0" err="1" smtClean="0"/>
              <a:t>mediaItem</a:t>
            </a:r>
            <a:r>
              <a:rPr lang="es-EC" baseline="0" dirty="0" smtClean="0"/>
              <a:t> que represente los datos de un elemento multimedia. Y ese componente también puede tener un método llamado </a:t>
            </a:r>
            <a:r>
              <a:rPr lang="es-EC" baseline="0" dirty="0" err="1" smtClean="0"/>
              <a:t>onDeleteClick</a:t>
            </a:r>
            <a:r>
              <a:rPr lang="es-EC" baseline="0" dirty="0" smtClean="0"/>
              <a:t> que podría manejar el aumento del evento de eliminación de elementos multimedia. Con cada componente en Angular, puede especificar una plantilla </a:t>
            </a:r>
            <a:r>
              <a:rPr lang="es-EC" baseline="0" dirty="0" err="1" smtClean="0"/>
              <a:t>html</a:t>
            </a:r>
            <a:r>
              <a:rPr lang="es-EC" baseline="0" dirty="0" smtClean="0"/>
              <a:t>, el marcado que se procesará, y mediante el uso de la clase de componente, y cómo Angular representa el componente, puede visualizar los datos de la propiedad </a:t>
            </a:r>
            <a:r>
              <a:rPr lang="es-EC" baseline="0" dirty="0" err="1" smtClean="0"/>
              <a:t>mediaItem</a:t>
            </a:r>
            <a:r>
              <a:rPr lang="es-EC" baseline="0" dirty="0" smtClean="0"/>
              <a:t> en su plantilla.</a:t>
            </a:r>
          </a:p>
          <a:p>
            <a:endParaRPr lang="es-EC" baseline="0" dirty="0" smtClean="0"/>
          </a:p>
          <a:p>
            <a:r>
              <a:rPr lang="es-EC" baseline="0" dirty="0" smtClean="0"/>
              <a:t>Y Angular proporciona una sintaxis sencilla conocida como la sintaxis de la plantilla, para conectar los eventos DOM dentro de su plantilla, de modo que puede conectar el evento </a:t>
            </a:r>
            <a:r>
              <a:rPr lang="es-EC" baseline="0" dirty="0" err="1" smtClean="0"/>
              <a:t>click</a:t>
            </a:r>
            <a:r>
              <a:rPr lang="es-EC" baseline="0" dirty="0" smtClean="0"/>
              <a:t> de un botón al método </a:t>
            </a:r>
            <a:r>
              <a:rPr lang="es-EC" baseline="0" dirty="0" err="1" smtClean="0"/>
              <a:t>onDeleteClick</a:t>
            </a:r>
            <a:r>
              <a:rPr lang="es-EC" baseline="0" dirty="0" smtClean="0"/>
              <a:t>. Incluso puede usar componentes dentro de los componentes.</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Un componente angular le permite definir tanto la lógica como las vistas para su aplicación. Un componente está estructurado en tres secciones diferentes.</a:t>
            </a:r>
          </a:p>
          <a:p>
            <a:pPr marL="228600" indent="-228600">
              <a:buAutoNum type="arabicPeriod"/>
            </a:pPr>
            <a:r>
              <a:rPr lang="es-EC" baseline="0" dirty="0" smtClean="0"/>
              <a:t>Las importaciones, que residen en la parte superior del archivo. Estas importaciones le permiten usar una variedad de código que su componente puede requerir. </a:t>
            </a:r>
          </a:p>
          <a:p>
            <a:pPr marL="228600" indent="-228600">
              <a:buAutoNum type="arabicPeriod"/>
            </a:pPr>
            <a:r>
              <a:rPr lang="es-EC" baseline="0" dirty="0" smtClean="0"/>
              <a:t>El decorador de componentes que consiste en metadatos; esto le permite a Angular saber cómo procesar nuestra clase. </a:t>
            </a:r>
          </a:p>
          <a:p>
            <a:pPr marL="228600" indent="-228600">
              <a:buAutoNum type="arabicPeriod"/>
            </a:pPr>
            <a:r>
              <a:rPr lang="es-EC" baseline="0" dirty="0" smtClean="0"/>
              <a:t>La clase de componentes. Aquí es donde defines la lógica que es específica para el componente </a:t>
            </a:r>
          </a:p>
          <a:p>
            <a:pPr marL="228600" indent="-228600">
              <a:buAutoNum type="arabicPeriod"/>
            </a:pPr>
            <a:endParaRPr lang="es-EC" baseline="0" dirty="0" smtClean="0"/>
          </a:p>
          <a:p>
            <a:pPr marL="0" indent="0">
              <a:buNone/>
            </a:pPr>
            <a:r>
              <a:rPr lang="es-ES" baseline="0" dirty="0" err="1" smtClean="0"/>
              <a:t>Ttitle</a:t>
            </a:r>
            <a:r>
              <a:rPr lang="es-ES" baseline="0" dirty="0" smtClean="0"/>
              <a:t>: </a:t>
            </a:r>
            <a:r>
              <a:rPr lang="es-EC" sz="1200" b="0" i="0" kern="1200" dirty="0" smtClean="0">
                <a:solidFill>
                  <a:schemeClr val="tx1"/>
                </a:solidFill>
                <a:effectLst/>
                <a:latin typeface="+mn-lt"/>
                <a:ea typeface="+mn-ea"/>
                <a:cs typeface="+mn-cs"/>
              </a:rPr>
              <a:t>Aquí, vemos una etiqueta h1 que hace referencia a esa propiedad de título a través de lo que se conoce como interpolación.</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Angular ofrece 2 caminos para definir HTML</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Angular ofrece 2 caminos para definir HTML</a:t>
            </a:r>
          </a:p>
          <a:p>
            <a:endParaRPr lang="es-EC" baseline="0" dirty="0" smtClean="0"/>
          </a:p>
          <a:p>
            <a:r>
              <a:rPr lang="es-EC" baseline="0" dirty="0" smtClean="0"/>
              <a:t>Global </a:t>
            </a:r>
            <a:r>
              <a:rPr lang="es-EC" baseline="0" dirty="0" err="1" smtClean="0"/>
              <a:t>Stylesheet</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19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Angular, un componente es en realidad una directiva con una plantilla. Las directivas proporcionan funcionalidad y pueden transformar el DOM. Hay dos tipos de directivas: estructural y atributo. Las directivas estructurales modifican el diseño al alterar elementos en el DOM. Las directivas de atributo cambian el comportamiento o la apariencia de un elemento DOM existente. Dado que las directivas no tienen una plantilla, son algo que puede crear con la intención de aplicarlas a un elemento existente, o en algunos casos un elemento de plantilla para cambiar ese elemento de alguna manera.</a:t>
            </a:r>
          </a:p>
          <a:p>
            <a:endParaRPr lang="es-EC" baseline="0" dirty="0" smtClean="0"/>
          </a:p>
          <a:p>
            <a:r>
              <a:rPr lang="es-EC" baseline="0" dirty="0" smtClean="0"/>
              <a:t>Además de crear sus propias directivas, Angular viene con una serie de directivas listas para usar para manejar construcciones de aplicaciones web comunes, como </a:t>
            </a:r>
            <a:r>
              <a:rPr lang="es-EC" baseline="0" dirty="0" err="1" smtClean="0"/>
              <a:t>renderizar</a:t>
            </a:r>
            <a:r>
              <a:rPr lang="es-EC" baseline="0" dirty="0" smtClean="0"/>
              <a:t> elementos condicionalmente basados ​​en alguna expresión, hacer un looping de elementos para </a:t>
            </a:r>
            <a:r>
              <a:rPr lang="es-EC" baseline="0" dirty="0" err="1" smtClean="0"/>
              <a:t>renderizar</a:t>
            </a:r>
            <a:r>
              <a:rPr lang="es-EC" baseline="0" dirty="0" smtClean="0"/>
              <a:t>, o incluso para cosas como enlaces de enrutadores.</a:t>
            </a:r>
          </a:p>
          <a:p>
            <a:endParaRPr lang="es-EC" baseline="0" dirty="0" smtClean="0"/>
          </a:p>
          <a:p>
            <a:endParaRPr lang="es-EC" baseline="0" dirty="0" smtClean="0"/>
          </a:p>
          <a:p>
            <a:r>
              <a:rPr lang="es-EC" baseline="0" dirty="0" smtClean="0"/>
              <a:t>Otra herramienta en la caja de herramientas angular para mostrar contenido son los Pipes. Un Pipe toma los datos finales, como una cadena o una matriz, y ejecuta cierta lógica para transformarla en una nueva salida. Angular viene con algunas Pipes comunes, como la fecha, mayúsculas y minúsculas. </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una plantilla angular, usamos lo que se llama Interpolación para comunicar los datos que se definen dentro de la clase de componente, así como las variables de plantilla. La interpolación usa llaves dobles que se envuelven alrededor de una expresión de plantilla. Así que creemos nuestras propias propiedades y usemos la interpolación para mostrar el valor de estas propiedades en nuestra plantilla.</a:t>
            </a:r>
          </a:p>
          <a:p>
            <a:endParaRPr lang="es-EC" baseline="0" dirty="0" smtClean="0"/>
          </a:p>
          <a:p>
            <a:r>
              <a:rPr lang="es-EC" sz="1200" b="0" kern="1200" dirty="0" smtClean="0">
                <a:solidFill>
                  <a:schemeClr val="tx1"/>
                </a:solidFill>
                <a:effectLst/>
                <a:latin typeface="+mn-lt"/>
                <a:ea typeface="+mn-ea"/>
                <a:cs typeface="+mn-cs"/>
              </a:rPr>
              <a:t>&lt;h1&gt;</a:t>
            </a:r>
          </a:p>
          <a:p>
            <a:r>
              <a:rPr lang="es-EC" sz="1200" b="0" kern="1200" dirty="0" err="1" smtClean="0">
                <a:solidFill>
                  <a:schemeClr val="tx1"/>
                </a:solidFill>
                <a:effectLst/>
                <a:latin typeface="+mn-lt"/>
                <a:ea typeface="+mn-ea"/>
                <a:cs typeface="+mn-cs"/>
              </a:rPr>
              <a:t>Welcome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to</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title</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&lt;/h1&gt;</a:t>
            </a:r>
          </a:p>
          <a:p>
            <a:r>
              <a:rPr lang="es-EC" sz="1200" b="0" kern="1200" dirty="0" smtClean="0">
                <a:solidFill>
                  <a:schemeClr val="tx1"/>
                </a:solidFill>
                <a:effectLst/>
                <a:latin typeface="+mn-lt"/>
                <a:ea typeface="+mn-ea"/>
                <a:cs typeface="+mn-cs"/>
              </a:rPr>
              <a:t>&lt;h2&gt;</a:t>
            </a:r>
          </a:p>
          <a:p>
            <a:r>
              <a:rPr lang="es-EC" sz="1200" b="0" kern="1200" dirty="0" smtClean="0">
                <a:solidFill>
                  <a:schemeClr val="tx1"/>
                </a:solidFill>
                <a:effectLst/>
                <a:latin typeface="+mn-lt"/>
                <a:ea typeface="+mn-ea"/>
                <a:cs typeface="+mn-cs"/>
              </a:rPr>
              <a:t>Tour {{</a:t>
            </a:r>
            <a:r>
              <a:rPr lang="es-EC" sz="1200" b="0" kern="1200" dirty="0" err="1" smtClean="0">
                <a:solidFill>
                  <a:schemeClr val="tx1"/>
                </a:solidFill>
                <a:effectLst/>
                <a:latin typeface="+mn-lt"/>
                <a:ea typeface="+mn-ea"/>
                <a:cs typeface="+mn-cs"/>
              </a:rPr>
              <a:t>tour.titulo</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&lt;/h2&gt;</a:t>
            </a:r>
          </a:p>
          <a:p>
            <a:r>
              <a:rPr lang="es-EC" sz="1200" b="0" kern="1200" dirty="0" smtClean="0">
                <a:solidFill>
                  <a:schemeClr val="tx1"/>
                </a:solidFill>
                <a:effectLst/>
                <a:latin typeface="+mn-lt"/>
                <a:ea typeface="+mn-ea"/>
                <a:cs typeface="+mn-cs"/>
              </a:rPr>
              <a:t/>
            </a:r>
            <a:br>
              <a:rPr lang="es-EC" sz="1200" b="0" kern="1200" dirty="0" smtClean="0">
                <a:solidFill>
                  <a:schemeClr val="tx1"/>
                </a:solidFill>
                <a:effectLst/>
                <a:latin typeface="+mn-lt"/>
                <a:ea typeface="+mn-ea"/>
                <a:cs typeface="+mn-cs"/>
              </a:rPr>
            </a:br>
            <a:r>
              <a:rPr lang="es-EC" sz="1200" b="0" kern="1200" dirty="0" smtClean="0">
                <a:solidFill>
                  <a:schemeClr val="tx1"/>
                </a:solidFill>
                <a:effectLst/>
                <a:latin typeface="+mn-lt"/>
                <a:ea typeface="+mn-ea"/>
                <a:cs typeface="+mn-cs"/>
              </a:rPr>
              <a:t>&lt;h3&gt;</a:t>
            </a:r>
          </a:p>
          <a:p>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tour.descripcion</a:t>
            </a:r>
            <a:r>
              <a:rPr lang="es-EC" sz="1200" b="0" kern="1200" dirty="0" smtClean="0">
                <a:solidFill>
                  <a:schemeClr val="tx1"/>
                </a:solidFill>
                <a:effectLst/>
                <a:latin typeface="+mn-lt"/>
                <a:ea typeface="+mn-ea"/>
                <a:cs typeface="+mn-cs"/>
              </a:rPr>
              <a:t>}} &lt;</a:t>
            </a:r>
            <a:r>
              <a:rPr lang="es-EC" sz="1200" b="0" kern="1200" dirty="0" err="1" smtClean="0">
                <a:solidFill>
                  <a:schemeClr val="tx1"/>
                </a:solidFill>
                <a:effectLst/>
                <a:latin typeface="+mn-lt"/>
                <a:ea typeface="+mn-ea"/>
                <a:cs typeface="+mn-cs"/>
              </a:rPr>
              <a:t>em</a:t>
            </a:r>
            <a:r>
              <a:rPr lang="es-EC" sz="1200" b="0" kern="1200" dirty="0" smtClean="0">
                <a:solidFill>
                  <a:schemeClr val="tx1"/>
                </a:solidFill>
                <a:effectLst/>
                <a:latin typeface="+mn-lt"/>
                <a:ea typeface="+mn-ea"/>
                <a:cs typeface="+mn-cs"/>
              </a:rPr>
              <a:t>&gt;{{</a:t>
            </a:r>
            <a:r>
              <a:rPr lang="es-EC" sz="1200" b="0" kern="1200" dirty="0" err="1" smtClean="0">
                <a:solidFill>
                  <a:schemeClr val="tx1"/>
                </a:solidFill>
                <a:effectLst/>
                <a:latin typeface="+mn-lt"/>
                <a:ea typeface="+mn-ea"/>
                <a:cs typeface="+mn-cs"/>
              </a:rPr>
              <a:t>tour.precio</a:t>
            </a:r>
            <a:r>
              <a:rPr lang="es-EC" sz="1200" b="0" kern="1200" dirty="0" smtClean="0">
                <a:solidFill>
                  <a:schemeClr val="tx1"/>
                </a:solidFill>
                <a:effectLst/>
                <a:latin typeface="+mn-lt"/>
                <a:ea typeface="+mn-ea"/>
                <a:cs typeface="+mn-cs"/>
              </a:rPr>
              <a:t> | </a:t>
            </a:r>
            <a:r>
              <a:rPr lang="es-EC" sz="1200" b="0" kern="1200" dirty="0" err="1" smtClean="0">
                <a:solidFill>
                  <a:schemeClr val="tx1"/>
                </a:solidFill>
                <a:effectLst/>
                <a:latin typeface="+mn-lt"/>
                <a:ea typeface="+mn-ea"/>
                <a:cs typeface="+mn-cs"/>
              </a:rPr>
              <a:t>currency</a:t>
            </a:r>
            <a:r>
              <a:rPr lang="es-EC" sz="1200" b="0" kern="1200" dirty="0" smtClean="0">
                <a:solidFill>
                  <a:schemeClr val="tx1"/>
                </a:solidFill>
                <a:effectLst/>
                <a:latin typeface="+mn-lt"/>
                <a:ea typeface="+mn-ea"/>
                <a:cs typeface="+mn-cs"/>
              </a:rPr>
              <a:t> : 'USD$' : 2}}&lt;/</a:t>
            </a:r>
            <a:r>
              <a:rPr lang="es-EC" sz="1200" b="0" kern="1200" dirty="0" err="1" smtClean="0">
                <a:solidFill>
                  <a:schemeClr val="tx1"/>
                </a:solidFill>
                <a:effectLst/>
                <a:latin typeface="+mn-lt"/>
                <a:ea typeface="+mn-ea"/>
                <a:cs typeface="+mn-cs"/>
              </a:rPr>
              <a:t>em</a:t>
            </a:r>
            <a:r>
              <a:rPr lang="es-EC" sz="1200" b="0" kern="1200" dirty="0" smtClean="0">
                <a:solidFill>
                  <a:schemeClr val="tx1"/>
                </a:solidFill>
                <a:effectLst/>
                <a:latin typeface="+mn-lt"/>
                <a:ea typeface="+mn-ea"/>
                <a:cs typeface="+mn-cs"/>
              </a:rPr>
              <a:t>&gt;</a:t>
            </a:r>
          </a:p>
          <a:p>
            <a:r>
              <a:rPr lang="es-EC" sz="1200" b="0" kern="1200" dirty="0" smtClean="0">
                <a:solidFill>
                  <a:schemeClr val="tx1"/>
                </a:solidFill>
                <a:effectLst/>
                <a:latin typeface="+mn-lt"/>
                <a:ea typeface="+mn-ea"/>
                <a:cs typeface="+mn-cs"/>
              </a:rPr>
              <a:t>&lt;/h3&gt;</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una plantilla angular, usamos lo que se llama Interpolación para comunicar los datos que se definen dentro de la clase de componente, así como las variables de plantilla. La interpolación usa llaves dobles que se envuelven alrededor de una expresión de plantilla. Así que creemos nuestras propias propiedades y usemos la interpolación para mostrar el valor de estas propiedades en nuestra plantilla.</a:t>
            </a:r>
          </a:p>
          <a:p>
            <a:endParaRPr lang="es-EC" baseline="0" dirty="0" smtClean="0"/>
          </a:p>
          <a:p>
            <a:r>
              <a:rPr lang="es-EC" sz="1200" b="0" kern="1200" dirty="0" smtClean="0">
                <a:solidFill>
                  <a:schemeClr val="tx1"/>
                </a:solidFill>
                <a:effectLst/>
                <a:latin typeface="+mn-lt"/>
                <a:ea typeface="+mn-ea"/>
                <a:cs typeface="+mn-cs"/>
              </a:rPr>
              <a:t>&lt;h1&gt;</a:t>
            </a:r>
          </a:p>
          <a:p>
            <a:r>
              <a:rPr lang="es-EC" sz="1200" b="0" kern="1200" dirty="0" err="1" smtClean="0">
                <a:solidFill>
                  <a:schemeClr val="tx1"/>
                </a:solidFill>
                <a:effectLst/>
                <a:latin typeface="+mn-lt"/>
                <a:ea typeface="+mn-ea"/>
                <a:cs typeface="+mn-cs"/>
              </a:rPr>
              <a:t>Welcome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to</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title</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&lt;/h1&gt;</a:t>
            </a:r>
          </a:p>
          <a:p>
            <a:r>
              <a:rPr lang="es-EC" sz="1200" b="0" kern="1200" dirty="0" smtClean="0">
                <a:solidFill>
                  <a:schemeClr val="tx1"/>
                </a:solidFill>
                <a:effectLst/>
                <a:latin typeface="+mn-lt"/>
                <a:ea typeface="+mn-ea"/>
                <a:cs typeface="+mn-cs"/>
              </a:rPr>
              <a:t>&lt;h2&gt;</a:t>
            </a:r>
          </a:p>
          <a:p>
            <a:r>
              <a:rPr lang="es-EC" sz="1200" b="0" kern="1200" dirty="0" smtClean="0">
                <a:solidFill>
                  <a:schemeClr val="tx1"/>
                </a:solidFill>
                <a:effectLst/>
                <a:latin typeface="+mn-lt"/>
                <a:ea typeface="+mn-ea"/>
                <a:cs typeface="+mn-cs"/>
              </a:rPr>
              <a:t>Tour {{</a:t>
            </a:r>
            <a:r>
              <a:rPr lang="es-EC" sz="1200" b="0" kern="1200" dirty="0" err="1" smtClean="0">
                <a:solidFill>
                  <a:schemeClr val="tx1"/>
                </a:solidFill>
                <a:effectLst/>
                <a:latin typeface="+mn-lt"/>
                <a:ea typeface="+mn-ea"/>
                <a:cs typeface="+mn-cs"/>
              </a:rPr>
              <a:t>tour.titulo</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&lt;/h2&gt;</a:t>
            </a:r>
          </a:p>
          <a:p>
            <a:r>
              <a:rPr lang="es-EC" sz="1200" b="0" kern="1200" dirty="0" smtClean="0">
                <a:solidFill>
                  <a:schemeClr val="tx1"/>
                </a:solidFill>
                <a:effectLst/>
                <a:latin typeface="+mn-lt"/>
                <a:ea typeface="+mn-ea"/>
                <a:cs typeface="+mn-cs"/>
              </a:rPr>
              <a:t/>
            </a:r>
            <a:br>
              <a:rPr lang="es-EC" sz="1200" b="0" kern="1200" dirty="0" smtClean="0">
                <a:solidFill>
                  <a:schemeClr val="tx1"/>
                </a:solidFill>
                <a:effectLst/>
                <a:latin typeface="+mn-lt"/>
                <a:ea typeface="+mn-ea"/>
                <a:cs typeface="+mn-cs"/>
              </a:rPr>
            </a:br>
            <a:r>
              <a:rPr lang="es-EC" sz="1200" b="0" kern="1200" dirty="0" smtClean="0">
                <a:solidFill>
                  <a:schemeClr val="tx1"/>
                </a:solidFill>
                <a:effectLst/>
                <a:latin typeface="+mn-lt"/>
                <a:ea typeface="+mn-ea"/>
                <a:cs typeface="+mn-cs"/>
              </a:rPr>
              <a:t>&lt;h3&gt;</a:t>
            </a:r>
          </a:p>
          <a:p>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tour.descripcion</a:t>
            </a:r>
            <a:r>
              <a:rPr lang="es-EC" sz="1200" b="0" kern="1200" dirty="0" smtClean="0">
                <a:solidFill>
                  <a:schemeClr val="tx1"/>
                </a:solidFill>
                <a:effectLst/>
                <a:latin typeface="+mn-lt"/>
                <a:ea typeface="+mn-ea"/>
                <a:cs typeface="+mn-cs"/>
              </a:rPr>
              <a:t>}} &lt;</a:t>
            </a:r>
            <a:r>
              <a:rPr lang="es-EC" sz="1200" b="0" kern="1200" dirty="0" err="1" smtClean="0">
                <a:solidFill>
                  <a:schemeClr val="tx1"/>
                </a:solidFill>
                <a:effectLst/>
                <a:latin typeface="+mn-lt"/>
                <a:ea typeface="+mn-ea"/>
                <a:cs typeface="+mn-cs"/>
              </a:rPr>
              <a:t>em</a:t>
            </a:r>
            <a:r>
              <a:rPr lang="es-EC" sz="1200" b="0" kern="1200" dirty="0" smtClean="0">
                <a:solidFill>
                  <a:schemeClr val="tx1"/>
                </a:solidFill>
                <a:effectLst/>
                <a:latin typeface="+mn-lt"/>
                <a:ea typeface="+mn-ea"/>
                <a:cs typeface="+mn-cs"/>
              </a:rPr>
              <a:t>&gt;{{</a:t>
            </a:r>
            <a:r>
              <a:rPr lang="es-EC" sz="1200" b="0" kern="1200" dirty="0" err="1" smtClean="0">
                <a:solidFill>
                  <a:schemeClr val="tx1"/>
                </a:solidFill>
                <a:effectLst/>
                <a:latin typeface="+mn-lt"/>
                <a:ea typeface="+mn-ea"/>
                <a:cs typeface="+mn-cs"/>
              </a:rPr>
              <a:t>tour.precio</a:t>
            </a:r>
            <a:r>
              <a:rPr lang="es-EC" sz="1200" b="0" kern="1200" dirty="0" smtClean="0">
                <a:solidFill>
                  <a:schemeClr val="tx1"/>
                </a:solidFill>
                <a:effectLst/>
                <a:latin typeface="+mn-lt"/>
                <a:ea typeface="+mn-ea"/>
                <a:cs typeface="+mn-cs"/>
              </a:rPr>
              <a:t> | </a:t>
            </a:r>
            <a:r>
              <a:rPr lang="es-EC" sz="1200" b="0" kern="1200" dirty="0" err="1" smtClean="0">
                <a:solidFill>
                  <a:schemeClr val="tx1"/>
                </a:solidFill>
                <a:effectLst/>
                <a:latin typeface="+mn-lt"/>
                <a:ea typeface="+mn-ea"/>
                <a:cs typeface="+mn-cs"/>
              </a:rPr>
              <a:t>currency</a:t>
            </a:r>
            <a:r>
              <a:rPr lang="es-EC" sz="1200" b="0" kern="1200" dirty="0" smtClean="0">
                <a:solidFill>
                  <a:schemeClr val="tx1"/>
                </a:solidFill>
                <a:effectLst/>
                <a:latin typeface="+mn-lt"/>
                <a:ea typeface="+mn-ea"/>
                <a:cs typeface="+mn-cs"/>
              </a:rPr>
              <a:t> : 'USD$' : 2}}&lt;/</a:t>
            </a:r>
            <a:r>
              <a:rPr lang="es-EC" sz="1200" b="0" kern="1200" dirty="0" err="1" smtClean="0">
                <a:solidFill>
                  <a:schemeClr val="tx1"/>
                </a:solidFill>
                <a:effectLst/>
                <a:latin typeface="+mn-lt"/>
                <a:ea typeface="+mn-ea"/>
                <a:cs typeface="+mn-cs"/>
              </a:rPr>
              <a:t>em</a:t>
            </a:r>
            <a:r>
              <a:rPr lang="es-EC" sz="1200" b="0" kern="1200" dirty="0" smtClean="0">
                <a:solidFill>
                  <a:schemeClr val="tx1"/>
                </a:solidFill>
                <a:effectLst/>
                <a:latin typeface="+mn-lt"/>
                <a:ea typeface="+mn-ea"/>
                <a:cs typeface="+mn-cs"/>
              </a:rPr>
              <a:t>&gt;</a:t>
            </a:r>
          </a:p>
          <a:p>
            <a:r>
              <a:rPr lang="es-EC" sz="1200" b="0" kern="1200" dirty="0" smtClean="0">
                <a:solidFill>
                  <a:schemeClr val="tx1"/>
                </a:solidFill>
                <a:effectLst/>
                <a:latin typeface="+mn-lt"/>
                <a:ea typeface="+mn-ea"/>
                <a:cs typeface="+mn-cs"/>
              </a:rPr>
              <a:t>&lt;/h3&gt;</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sz="1200" b="0" kern="1200" dirty="0" smtClean="0">
                <a:solidFill>
                  <a:schemeClr val="tx1"/>
                </a:solidFill>
                <a:effectLst/>
                <a:latin typeface="+mn-lt"/>
                <a:ea typeface="+mn-ea"/>
                <a:cs typeface="+mn-cs"/>
              </a:rPr>
              <a:t>&lt;div&gt;</a:t>
            </a:r>
          </a:p>
          <a:p>
            <a:r>
              <a:rPr lang="es-EC" sz="1200" b="0" kern="1200" dirty="0" smtClean="0">
                <a:solidFill>
                  <a:schemeClr val="tx1"/>
                </a:solidFill>
                <a:effectLst/>
                <a:latin typeface="+mn-lt"/>
                <a:ea typeface="+mn-ea"/>
                <a:cs typeface="+mn-cs"/>
              </a:rPr>
              <a:t>&lt;h2&gt;Paquetes&lt;/h2&gt;</a:t>
            </a:r>
          </a:p>
          <a:p>
            <a:r>
              <a:rPr lang="es-EC" sz="1200" b="0" kern="1200" dirty="0" smtClean="0">
                <a:solidFill>
                  <a:schemeClr val="tx1"/>
                </a:solidFill>
                <a:effectLst/>
                <a:latin typeface="+mn-lt"/>
                <a:ea typeface="+mn-ea"/>
                <a:cs typeface="+mn-cs"/>
              </a:rPr>
              <a:t>&lt;</a:t>
            </a:r>
            <a:r>
              <a:rPr lang="es-EC" sz="1200" b="0" kern="1200" dirty="0" err="1" smtClean="0">
                <a:solidFill>
                  <a:schemeClr val="tx1"/>
                </a:solidFill>
                <a:effectLst/>
                <a:latin typeface="+mn-lt"/>
                <a:ea typeface="+mn-ea"/>
                <a:cs typeface="+mn-cs"/>
              </a:rPr>
              <a:t>ul</a:t>
            </a:r>
            <a:r>
              <a:rPr lang="es-EC" sz="1200" b="0" kern="1200" dirty="0" smtClean="0">
                <a:solidFill>
                  <a:schemeClr val="tx1"/>
                </a:solidFill>
                <a:effectLst/>
                <a:latin typeface="+mn-lt"/>
                <a:ea typeface="+mn-ea"/>
                <a:cs typeface="+mn-cs"/>
              </a:rPr>
              <a:t>&gt; </a:t>
            </a:r>
          </a:p>
          <a:p>
            <a:r>
              <a:rPr lang="es-EC" sz="1200" b="0" kern="1200" dirty="0" smtClean="0">
                <a:solidFill>
                  <a:schemeClr val="tx1"/>
                </a:solidFill>
                <a:effectLst/>
                <a:latin typeface="+mn-lt"/>
                <a:ea typeface="+mn-ea"/>
                <a:cs typeface="+mn-cs"/>
              </a:rPr>
              <a:t>&lt;li *</a:t>
            </a:r>
            <a:r>
              <a:rPr lang="es-EC" sz="1200" b="0" kern="1200" dirty="0" err="1" smtClean="0">
                <a:solidFill>
                  <a:schemeClr val="tx1"/>
                </a:solidFill>
                <a:effectLst/>
                <a:latin typeface="+mn-lt"/>
                <a:ea typeface="+mn-ea"/>
                <a:cs typeface="+mn-cs"/>
              </a:rPr>
              <a:t>ngFor</a:t>
            </a:r>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let</a:t>
            </a:r>
            <a:r>
              <a:rPr lang="es-EC" sz="1200" b="0" kern="1200" dirty="0" smtClean="0">
                <a:solidFill>
                  <a:schemeClr val="tx1"/>
                </a:solidFill>
                <a:effectLst/>
                <a:latin typeface="+mn-lt"/>
                <a:ea typeface="+mn-ea"/>
                <a:cs typeface="+mn-cs"/>
              </a:rPr>
              <a:t> paquete of paquetes"&gt;</a:t>
            </a:r>
          </a:p>
          <a:p>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paquete.codigo</a:t>
            </a:r>
            <a:r>
              <a:rPr lang="es-EC" sz="1200" b="0" kern="1200" dirty="0" smtClean="0">
                <a:solidFill>
                  <a:schemeClr val="tx1"/>
                </a:solidFill>
                <a:effectLst/>
                <a:latin typeface="+mn-lt"/>
                <a:ea typeface="+mn-ea"/>
                <a:cs typeface="+mn-cs"/>
              </a:rPr>
              <a:t>}} - {{</a:t>
            </a:r>
            <a:r>
              <a:rPr lang="es-EC" sz="1200" b="0" kern="1200" dirty="0" err="1" smtClean="0">
                <a:solidFill>
                  <a:schemeClr val="tx1"/>
                </a:solidFill>
                <a:effectLst/>
                <a:latin typeface="+mn-lt"/>
                <a:ea typeface="+mn-ea"/>
                <a:cs typeface="+mn-cs"/>
              </a:rPr>
              <a:t>paquete.nombre</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&lt;/li&gt;</a:t>
            </a:r>
          </a:p>
          <a:p>
            <a:r>
              <a:rPr lang="es-EC" sz="1200" b="0" kern="1200" dirty="0" smtClean="0">
                <a:solidFill>
                  <a:schemeClr val="tx1"/>
                </a:solidFill>
                <a:effectLst/>
                <a:latin typeface="+mn-lt"/>
                <a:ea typeface="+mn-ea"/>
                <a:cs typeface="+mn-cs"/>
              </a:rPr>
              <a:t>&lt;/</a:t>
            </a:r>
            <a:r>
              <a:rPr lang="es-EC" sz="1200" b="0" kern="1200" dirty="0" err="1" smtClean="0">
                <a:solidFill>
                  <a:schemeClr val="tx1"/>
                </a:solidFill>
                <a:effectLst/>
                <a:latin typeface="+mn-lt"/>
                <a:ea typeface="+mn-ea"/>
                <a:cs typeface="+mn-cs"/>
              </a:rPr>
              <a:t>ul</a:t>
            </a:r>
            <a:r>
              <a:rPr lang="es-EC" sz="1200" b="0" kern="1200" dirty="0" smtClean="0">
                <a:solidFill>
                  <a:schemeClr val="tx1"/>
                </a:solidFill>
                <a:effectLst/>
                <a:latin typeface="+mn-lt"/>
                <a:ea typeface="+mn-ea"/>
                <a:cs typeface="+mn-cs"/>
              </a:rPr>
              <a:t>&gt;</a:t>
            </a:r>
          </a:p>
          <a:p>
            <a:r>
              <a:rPr lang="es-EC" sz="1200" b="0" kern="1200" dirty="0" smtClean="0">
                <a:solidFill>
                  <a:schemeClr val="tx1"/>
                </a:solidFill>
                <a:effectLst/>
                <a:latin typeface="+mn-lt"/>
                <a:ea typeface="+mn-ea"/>
                <a:cs typeface="+mn-cs"/>
              </a:rPr>
              <a:t>&lt;/div&gt;</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Uno de los elementos más básicos de la programación es la declaración </a:t>
            </a:r>
            <a:r>
              <a:rPr lang="es-EC" baseline="0" dirty="0" err="1" smtClean="0"/>
              <a:t>if</a:t>
            </a:r>
            <a:r>
              <a:rPr lang="es-EC" baseline="0" dirty="0" smtClean="0"/>
              <a:t> </a:t>
            </a:r>
            <a:r>
              <a:rPr lang="es-EC" baseline="0" dirty="0" err="1" smtClean="0"/>
              <a:t>else</a:t>
            </a:r>
            <a:r>
              <a:rPr lang="es-EC" baseline="0" dirty="0" smtClean="0"/>
              <a:t> y, sorprendentemente, hasta la versión cuatro, Angular no soportaba más. Afortunadamente, ahora lo hace.</a:t>
            </a:r>
          </a:p>
          <a:p>
            <a:endParaRPr lang="es-ES" baseline="0" dirty="0" smtClean="0"/>
          </a:p>
          <a:p>
            <a:r>
              <a:rPr lang="es-EC" sz="1200" b="0" kern="1200" dirty="0" smtClean="0">
                <a:solidFill>
                  <a:schemeClr val="tx1"/>
                </a:solidFill>
                <a:effectLst/>
                <a:latin typeface="+mn-lt"/>
                <a:ea typeface="+mn-ea"/>
                <a:cs typeface="+mn-cs"/>
              </a:rPr>
              <a:t>&lt;h1 *</a:t>
            </a:r>
            <a:r>
              <a:rPr lang="es-EC" sz="1200" b="0" kern="1200" dirty="0" err="1" smtClean="0">
                <a:solidFill>
                  <a:schemeClr val="tx1"/>
                </a:solidFill>
                <a:effectLst/>
                <a:latin typeface="+mn-lt"/>
                <a:ea typeface="+mn-ea"/>
                <a:cs typeface="+mn-cs"/>
              </a:rPr>
              <a:t>ngIf</a:t>
            </a:r>
            <a:r>
              <a:rPr lang="es-EC" sz="1200" b="0" kern="1200" dirty="0" smtClean="0">
                <a:solidFill>
                  <a:schemeClr val="tx1"/>
                </a:solidFill>
                <a:effectLst/>
                <a:latin typeface="+mn-lt"/>
                <a:ea typeface="+mn-ea"/>
                <a:cs typeface="+mn-cs"/>
              </a:rPr>
              <a:t>="existe"&gt;</a:t>
            </a:r>
          </a:p>
          <a:p>
            <a:r>
              <a:rPr lang="es-EC" sz="1200" b="0" kern="1200" baseline="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Welcome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to</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title</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&lt;/h1&gt;</a:t>
            </a:r>
          </a:p>
          <a:p>
            <a:endParaRPr lang="es-EC" sz="1200" b="0" kern="1200" dirty="0" smtClean="0">
              <a:solidFill>
                <a:schemeClr val="tx1"/>
              </a:solidFill>
              <a:effectLst/>
              <a:latin typeface="+mn-lt"/>
              <a:ea typeface="+mn-ea"/>
              <a:cs typeface="+mn-cs"/>
            </a:endParaRPr>
          </a:p>
          <a:p>
            <a:r>
              <a:rPr lang="es-EC" sz="1200" b="0" kern="1200" dirty="0" smtClean="0">
                <a:solidFill>
                  <a:schemeClr val="tx1"/>
                </a:solidFill>
                <a:effectLst/>
                <a:latin typeface="+mn-lt"/>
                <a:ea typeface="+mn-ea"/>
                <a:cs typeface="+mn-cs"/>
              </a:rPr>
              <a:t>&lt;h1 *</a:t>
            </a:r>
            <a:r>
              <a:rPr lang="es-EC" sz="1200" b="0" kern="1200" dirty="0" err="1" smtClean="0">
                <a:solidFill>
                  <a:schemeClr val="tx1"/>
                </a:solidFill>
                <a:effectLst/>
                <a:latin typeface="+mn-lt"/>
                <a:ea typeface="+mn-ea"/>
                <a:cs typeface="+mn-cs"/>
              </a:rPr>
              <a:t>ngIf</a:t>
            </a:r>
            <a:r>
              <a:rPr lang="es-EC" sz="1200" b="0" kern="1200" dirty="0" smtClean="0">
                <a:solidFill>
                  <a:schemeClr val="tx1"/>
                </a:solidFill>
                <a:effectLst/>
                <a:latin typeface="+mn-lt"/>
                <a:ea typeface="+mn-ea"/>
                <a:cs typeface="+mn-cs"/>
              </a:rPr>
              <a:t>="!existe; </a:t>
            </a:r>
            <a:r>
              <a:rPr lang="es-EC" sz="1200" b="0" kern="1200" dirty="0" err="1" smtClean="0">
                <a:solidFill>
                  <a:schemeClr val="tx1"/>
                </a:solidFill>
                <a:effectLst/>
                <a:latin typeface="+mn-lt"/>
                <a:ea typeface="+mn-ea"/>
                <a:cs typeface="+mn-cs"/>
              </a:rPr>
              <a:t>else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mytemplate</a:t>
            </a:r>
            <a:r>
              <a:rPr lang="es-EC" sz="1200" b="0" kern="1200" dirty="0" smtClean="0">
                <a:solidFill>
                  <a:schemeClr val="tx1"/>
                </a:solidFill>
                <a:effectLst/>
                <a:latin typeface="+mn-lt"/>
                <a:ea typeface="+mn-ea"/>
                <a:cs typeface="+mn-cs"/>
              </a:rPr>
              <a:t>"&gt;</a:t>
            </a:r>
          </a:p>
          <a:p>
            <a:r>
              <a:rPr lang="es-EC" sz="1200" b="0" kern="1200" baseline="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Welcome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to</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title</a:t>
            </a:r>
            <a:r>
              <a:rPr lang="es-EC" sz="1200" b="0" kern="1200" dirty="0" smtClean="0">
                <a:solidFill>
                  <a:schemeClr val="tx1"/>
                </a:solidFill>
                <a:effectLst/>
                <a:latin typeface="+mn-lt"/>
                <a:ea typeface="+mn-ea"/>
                <a:cs typeface="+mn-cs"/>
              </a:rPr>
              <a:t>}}!</a:t>
            </a:r>
          </a:p>
          <a:p>
            <a:r>
              <a:rPr lang="es-EC" sz="1200" b="0" kern="1200" dirty="0" smtClean="0">
                <a:solidFill>
                  <a:schemeClr val="tx1"/>
                </a:solidFill>
                <a:effectLst/>
                <a:latin typeface="+mn-lt"/>
                <a:ea typeface="+mn-ea"/>
                <a:cs typeface="+mn-cs"/>
              </a:rPr>
              <a:t>&lt;/h1&gt;</a:t>
            </a:r>
          </a:p>
          <a:p>
            <a:r>
              <a:rPr lang="es-EC" sz="1200" b="0" kern="1200" dirty="0" smtClean="0">
                <a:solidFill>
                  <a:schemeClr val="tx1"/>
                </a:solidFill>
                <a:effectLst/>
                <a:latin typeface="+mn-lt"/>
                <a:ea typeface="+mn-ea"/>
                <a:cs typeface="+mn-cs"/>
              </a:rPr>
              <a:t>&lt;</a:t>
            </a:r>
            <a:r>
              <a:rPr lang="es-EC" sz="1200" b="0" kern="1200" dirty="0" err="1" smtClean="0">
                <a:solidFill>
                  <a:schemeClr val="tx1"/>
                </a:solidFill>
                <a:effectLst/>
                <a:latin typeface="+mn-lt"/>
                <a:ea typeface="+mn-ea"/>
                <a:cs typeface="+mn-cs"/>
              </a:rPr>
              <a:t>ng-template</a:t>
            </a:r>
            <a:r>
              <a:rPr lang="es-EC" sz="1200" b="0" kern="1200" dirty="0" smtClean="0">
                <a:solidFill>
                  <a:schemeClr val="tx1"/>
                </a:solidFill>
                <a:effectLst/>
                <a:latin typeface="+mn-lt"/>
                <a:ea typeface="+mn-ea"/>
                <a:cs typeface="+mn-cs"/>
              </a:rPr>
              <a:t> #</a:t>
            </a:r>
            <a:r>
              <a:rPr lang="es-EC" sz="1200" b="0" kern="1200" dirty="0" err="1" smtClean="0">
                <a:solidFill>
                  <a:schemeClr val="tx1"/>
                </a:solidFill>
                <a:effectLst/>
                <a:latin typeface="+mn-lt"/>
                <a:ea typeface="+mn-ea"/>
                <a:cs typeface="+mn-cs"/>
              </a:rPr>
              <a:t>mytemplate</a:t>
            </a:r>
            <a:r>
              <a:rPr lang="es-EC" sz="1200" b="0" kern="1200" dirty="0" smtClean="0">
                <a:solidFill>
                  <a:schemeClr val="tx1"/>
                </a:solidFill>
                <a:effectLst/>
                <a:latin typeface="+mn-lt"/>
                <a:ea typeface="+mn-ea"/>
                <a:cs typeface="+mn-cs"/>
              </a:rPr>
              <a:t>&gt;&lt;h1&gt;Nuevo Tren Ecuador&lt;/h1&gt;&lt;/</a:t>
            </a:r>
            <a:r>
              <a:rPr lang="es-EC" sz="1200" b="0" kern="1200" dirty="0" err="1" smtClean="0">
                <a:solidFill>
                  <a:schemeClr val="tx1"/>
                </a:solidFill>
                <a:effectLst/>
                <a:latin typeface="+mn-lt"/>
                <a:ea typeface="+mn-ea"/>
                <a:cs typeface="+mn-cs"/>
              </a:rPr>
              <a:t>ng-template</a:t>
            </a:r>
            <a:r>
              <a:rPr lang="es-EC" sz="1200" b="0" kern="1200" dirty="0" smtClean="0">
                <a:solidFill>
                  <a:schemeClr val="tx1"/>
                </a:solidFill>
                <a:effectLst/>
                <a:latin typeface="+mn-lt"/>
                <a:ea typeface="+mn-ea"/>
                <a:cs typeface="+mn-cs"/>
              </a:rPr>
              <a:t>&gt;</a:t>
            </a:r>
          </a:p>
          <a:p>
            <a:endParaRPr lang="es-EC" sz="1200" b="0" kern="1200" dirty="0" smtClean="0">
              <a:solidFill>
                <a:schemeClr val="tx1"/>
              </a:solidFill>
              <a:effectLst/>
              <a:latin typeface="+mn-lt"/>
              <a:ea typeface="+mn-ea"/>
              <a:cs typeface="+mn-cs"/>
            </a:endParaRP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C" sz="1200" b="0" u="none" kern="120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sz="1200" b="0" kern="1200" dirty="0" smtClean="0">
                <a:solidFill>
                  <a:schemeClr val="tx1"/>
                </a:solidFill>
                <a:effectLst/>
                <a:latin typeface="+mn-lt"/>
                <a:ea typeface="+mn-ea"/>
                <a:cs typeface="+mn-cs"/>
              </a:rPr>
              <a:t>&lt;div [</a:t>
            </a:r>
            <a:r>
              <a:rPr lang="es-EC" sz="1200" b="0" kern="1200" dirty="0" err="1" smtClean="0">
                <a:solidFill>
                  <a:schemeClr val="tx1"/>
                </a:solidFill>
                <a:effectLst/>
                <a:latin typeface="+mn-lt"/>
                <a:ea typeface="+mn-ea"/>
                <a:cs typeface="+mn-cs"/>
              </a:rPr>
              <a:t>ngSwitch</a:t>
            </a:r>
            <a:r>
              <a:rPr lang="es-EC" sz="1200" b="0" kern="1200" dirty="0" smtClean="0">
                <a:solidFill>
                  <a:schemeClr val="tx1"/>
                </a:solidFill>
                <a:effectLst/>
                <a:latin typeface="+mn-lt"/>
                <a:ea typeface="+mn-ea"/>
                <a:cs typeface="+mn-cs"/>
              </a:rPr>
              <a:t>] = "dificultad"&gt;</a:t>
            </a:r>
          </a:p>
          <a:p>
            <a:pPr lvl="1"/>
            <a:r>
              <a:rPr lang="es-EC" sz="1200" b="0" kern="1200" dirty="0" smtClean="0">
                <a:solidFill>
                  <a:schemeClr val="tx1"/>
                </a:solidFill>
                <a:effectLst/>
                <a:latin typeface="+mn-lt"/>
                <a:ea typeface="+mn-ea"/>
                <a:cs typeface="+mn-cs"/>
              </a:rPr>
              <a:t>&lt;div *</a:t>
            </a:r>
            <a:r>
              <a:rPr lang="es-EC" sz="1200" b="0" kern="1200" dirty="0" err="1" smtClean="0">
                <a:solidFill>
                  <a:schemeClr val="tx1"/>
                </a:solidFill>
                <a:effectLst/>
                <a:latin typeface="+mn-lt"/>
                <a:ea typeface="+mn-ea"/>
                <a:cs typeface="+mn-cs"/>
              </a:rPr>
              <a:t>ngSwitchCase</a:t>
            </a:r>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facil</a:t>
            </a:r>
            <a:r>
              <a:rPr lang="es-EC" sz="1200" b="0" kern="1200" dirty="0" smtClean="0">
                <a:solidFill>
                  <a:schemeClr val="tx1"/>
                </a:solidFill>
                <a:effectLst/>
                <a:latin typeface="+mn-lt"/>
                <a:ea typeface="+mn-ea"/>
                <a:cs typeface="+mn-cs"/>
              </a:rPr>
              <a:t>'"&gt; Nivel de dificultad - </a:t>
            </a:r>
            <a:r>
              <a:rPr lang="es-EC" sz="1200" b="0" kern="1200" dirty="0" err="1" smtClean="0">
                <a:solidFill>
                  <a:schemeClr val="tx1"/>
                </a:solidFill>
                <a:effectLst/>
                <a:latin typeface="+mn-lt"/>
                <a:ea typeface="+mn-ea"/>
                <a:cs typeface="+mn-cs"/>
              </a:rPr>
              <a:t>facil</a:t>
            </a:r>
            <a:r>
              <a:rPr lang="es-EC" sz="1200" b="0" kern="1200" dirty="0" smtClean="0">
                <a:solidFill>
                  <a:schemeClr val="tx1"/>
                </a:solidFill>
                <a:effectLst/>
                <a:latin typeface="+mn-lt"/>
                <a:ea typeface="+mn-ea"/>
                <a:cs typeface="+mn-cs"/>
              </a:rPr>
              <a:t>&lt;/div&gt;</a:t>
            </a:r>
          </a:p>
          <a:p>
            <a:pPr lvl="1"/>
            <a:r>
              <a:rPr lang="es-EC" sz="1200" b="0" kern="1200" dirty="0" smtClean="0">
                <a:solidFill>
                  <a:schemeClr val="tx1"/>
                </a:solidFill>
                <a:effectLst/>
                <a:latin typeface="+mn-lt"/>
                <a:ea typeface="+mn-ea"/>
                <a:cs typeface="+mn-cs"/>
              </a:rPr>
              <a:t>&lt;div *</a:t>
            </a:r>
            <a:r>
              <a:rPr lang="es-EC" sz="1200" b="0" kern="1200" dirty="0" err="1" smtClean="0">
                <a:solidFill>
                  <a:schemeClr val="tx1"/>
                </a:solidFill>
                <a:effectLst/>
                <a:latin typeface="+mn-lt"/>
                <a:ea typeface="+mn-ea"/>
                <a:cs typeface="+mn-cs"/>
              </a:rPr>
              <a:t>ngSwitchCase</a:t>
            </a:r>
            <a:r>
              <a:rPr lang="es-EC" sz="1200" b="0" kern="1200" dirty="0" smtClean="0">
                <a:solidFill>
                  <a:schemeClr val="tx1"/>
                </a:solidFill>
                <a:effectLst/>
                <a:latin typeface="+mn-lt"/>
                <a:ea typeface="+mn-ea"/>
                <a:cs typeface="+mn-cs"/>
              </a:rPr>
              <a:t>="'medio'"&gt; Nivel de dificultad - medio&lt;/div&gt;</a:t>
            </a:r>
          </a:p>
          <a:p>
            <a:pPr lvl="1"/>
            <a:r>
              <a:rPr lang="es-EC" sz="1200" b="0" kern="1200" dirty="0" smtClean="0">
                <a:solidFill>
                  <a:schemeClr val="tx1"/>
                </a:solidFill>
                <a:effectLst/>
                <a:latin typeface="+mn-lt"/>
                <a:ea typeface="+mn-ea"/>
                <a:cs typeface="+mn-cs"/>
              </a:rPr>
              <a:t>&lt;div *</a:t>
            </a:r>
            <a:r>
              <a:rPr lang="es-EC" sz="1200" b="0" kern="1200" dirty="0" err="1" smtClean="0">
                <a:solidFill>
                  <a:schemeClr val="tx1"/>
                </a:solidFill>
                <a:effectLst/>
                <a:latin typeface="+mn-lt"/>
                <a:ea typeface="+mn-ea"/>
                <a:cs typeface="+mn-cs"/>
              </a:rPr>
              <a:t>ngSwitchCase</a:t>
            </a:r>
            <a:r>
              <a:rPr lang="es-EC" sz="1200" b="0" kern="1200" dirty="0" smtClean="0">
                <a:solidFill>
                  <a:schemeClr val="tx1"/>
                </a:solidFill>
                <a:effectLst/>
                <a:latin typeface="+mn-lt"/>
                <a:ea typeface="+mn-ea"/>
                <a:cs typeface="+mn-cs"/>
              </a:rPr>
              <a:t>="'</a:t>
            </a:r>
            <a:r>
              <a:rPr lang="es-EC" sz="1200" b="0" kern="1200" dirty="0" err="1" smtClean="0">
                <a:solidFill>
                  <a:schemeClr val="tx1"/>
                </a:solidFill>
                <a:effectLst/>
                <a:latin typeface="+mn-lt"/>
                <a:ea typeface="+mn-ea"/>
                <a:cs typeface="+mn-cs"/>
              </a:rPr>
              <a:t>dificil</a:t>
            </a:r>
            <a:r>
              <a:rPr lang="es-EC" sz="1200" b="0" kern="1200" dirty="0" smtClean="0">
                <a:solidFill>
                  <a:schemeClr val="tx1"/>
                </a:solidFill>
                <a:effectLst/>
                <a:latin typeface="+mn-lt"/>
                <a:ea typeface="+mn-ea"/>
                <a:cs typeface="+mn-cs"/>
              </a:rPr>
              <a:t>'"&gt; Nivel de dificultad - </a:t>
            </a:r>
            <a:r>
              <a:rPr lang="es-EC" sz="1200" b="0" kern="1200" dirty="0" err="1" smtClean="0">
                <a:solidFill>
                  <a:schemeClr val="tx1"/>
                </a:solidFill>
                <a:effectLst/>
                <a:latin typeface="+mn-lt"/>
                <a:ea typeface="+mn-ea"/>
                <a:cs typeface="+mn-cs"/>
              </a:rPr>
              <a:t>dificil</a:t>
            </a:r>
            <a:r>
              <a:rPr lang="es-EC" sz="1200" b="0" kern="1200" dirty="0" smtClean="0">
                <a:solidFill>
                  <a:schemeClr val="tx1"/>
                </a:solidFill>
                <a:effectLst/>
                <a:latin typeface="+mn-lt"/>
                <a:ea typeface="+mn-ea"/>
                <a:cs typeface="+mn-cs"/>
              </a:rPr>
              <a:t>&lt;/div&gt;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EC" sz="1200" b="0" kern="1200" dirty="0" smtClean="0">
                <a:solidFill>
                  <a:schemeClr val="tx1"/>
                </a:solidFill>
                <a:effectLst/>
                <a:latin typeface="+mn-lt"/>
                <a:ea typeface="+mn-ea"/>
                <a:cs typeface="+mn-cs"/>
              </a:rPr>
              <a:t>&lt;div *</a:t>
            </a:r>
            <a:r>
              <a:rPr lang="es-EC" sz="1200" b="0" kern="1200" dirty="0" err="1" smtClean="0">
                <a:solidFill>
                  <a:schemeClr val="tx1"/>
                </a:solidFill>
                <a:effectLst/>
                <a:latin typeface="+mn-lt"/>
                <a:ea typeface="+mn-ea"/>
                <a:cs typeface="+mn-cs"/>
              </a:rPr>
              <a:t>ngSwitchDefault</a:t>
            </a:r>
            <a:r>
              <a:rPr lang="es-EC" sz="1200" b="0" kern="1200" dirty="0" smtClean="0">
                <a:solidFill>
                  <a:schemeClr val="tx1"/>
                </a:solidFill>
                <a:effectLst/>
                <a:latin typeface="+mn-lt"/>
                <a:ea typeface="+mn-ea"/>
                <a:cs typeface="+mn-cs"/>
              </a:rPr>
              <a:t>&gt; No hay coincidencia&lt;/div&gt;</a:t>
            </a:r>
          </a:p>
          <a:p>
            <a:r>
              <a:rPr lang="es-EC" sz="1200" b="0" kern="1200" dirty="0" smtClean="0">
                <a:solidFill>
                  <a:schemeClr val="tx1"/>
                </a:solidFill>
                <a:effectLst/>
                <a:latin typeface="+mn-lt"/>
                <a:ea typeface="+mn-ea"/>
                <a:cs typeface="+mn-cs"/>
              </a:rPr>
              <a:t>&lt;/div&gt;</a:t>
            </a:r>
            <a:endParaRPr lang="es-EC" sz="1200" b="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u="none" baseline="0" dirty="0" smtClean="0"/>
              <a:t>Data </a:t>
            </a:r>
            <a:r>
              <a:rPr lang="es-ES" u="none" baseline="0" dirty="0" err="1" smtClean="0"/>
              <a:t>Binding</a:t>
            </a:r>
            <a:r>
              <a:rPr lang="es-ES" u="none" baseline="0" dirty="0" smtClean="0"/>
              <a:t>, permite que nuestra aplicación sea reactiva, es decir, </a:t>
            </a:r>
            <a:r>
              <a:rPr lang="es-ES" u="none" baseline="0" dirty="0" err="1" smtClean="0"/>
              <a:t>auq</a:t>
            </a:r>
            <a:r>
              <a:rPr lang="es-ES" u="none" baseline="0" dirty="0" smtClean="0"/>
              <a:t> al momento de hacer una acción inmediatamente tenga una respuesta en </a:t>
            </a:r>
            <a:r>
              <a:rPr lang="es-ES" u="none" baseline="0" smtClean="0"/>
              <a:t>la página.</a:t>
            </a:r>
          </a:p>
          <a:p>
            <a:endParaRPr lang="es-ES" u="none"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Angular, el enlace de clases permite agregar o eliminar clases CSS de un atributo de clase de elementos basado en la lógica de componentes.</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Angular, el enlace de clases le permite agregar o eliminar clases CSS de un atributo de clase de elementos basado en la lógica de componentes.</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29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E</a:t>
            </a:r>
            <a:r>
              <a:rPr lang="es-EC" baseline="0" dirty="0" smtClean="0"/>
              <a:t>n el corazón de Angular hay muchísima de JavaScript. Si bien no es necesario ser un experto en él, cuanto más conocimiento de JavaScript tenga antes de entrar en Angular, más fácil será retomarlo.</a:t>
            </a:r>
          </a:p>
          <a:p>
            <a:endParaRPr lang="es-EC" baseline="0" dirty="0" smtClean="0"/>
          </a:p>
          <a:p>
            <a:r>
              <a:rPr lang="es-EC" baseline="0" dirty="0" smtClean="0"/>
              <a:t>También utilizaremos algún tipo de </a:t>
            </a:r>
            <a:r>
              <a:rPr lang="es-EC" baseline="0" dirty="0" err="1" smtClean="0"/>
              <a:t>TypeScript</a:t>
            </a:r>
            <a:r>
              <a:rPr lang="es-EC" baseline="0" dirty="0" smtClean="0"/>
              <a:t>, pero la mayor parte de ese uso se basa en poder escribir JavaScript de </a:t>
            </a:r>
            <a:r>
              <a:rPr lang="es-EC" baseline="0" dirty="0" err="1" smtClean="0"/>
              <a:t>ECMAScript</a:t>
            </a:r>
            <a:r>
              <a:rPr lang="es-EC" baseline="0" dirty="0" smtClean="0"/>
              <a:t> 2015 usando cosas como clases y funciones de flecha, por lo que es útil tener algún conocimiento de </a:t>
            </a:r>
            <a:r>
              <a:rPr lang="es-EC" baseline="0" dirty="0" err="1" smtClean="0"/>
              <a:t>TypeScript</a:t>
            </a:r>
            <a:r>
              <a:rPr lang="es-EC" baseline="0" dirty="0" smtClean="0"/>
              <a:t> o conocimiento de ES 2015.</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El enlace de estilo es muy similar al enlace de clase, pero en lugar de apuntar al atributo de clase, los estilos se aplican al atributo de estilo.</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El enlace de propiedad le permite establecer una propiedad de un elemento de vista. El enlace de propiedad se conoce como de una sola manera porque, aunque puede establecer una propiedad, no puede leer una propiedad.</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Cuando los usuarios interactúan con su aplicación angular a veces es necesario capturar estos eventos y saber qué está sucediendo, y ahí es donde el enlace de eventos es útil. Ya sea que se trate de un simple clic del mouse o de una pulsación de tecla determinada o de un desplazamiento del mouse, angular le proporciona una forma de capturar datos asociados con estos eventos y métodos de llamada dentro de su clase de componente. </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32</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Cuando los usuarios interactúan con su aplicación angular a veces es necesario capturar estos eventos y saber qué está sucediendo, y ahí es donde el enlace de eventos es útil. </a:t>
            </a:r>
            <a:r>
              <a:rPr lang="es-EC" baseline="0" smtClean="0"/>
              <a:t>Ya sea que se trate de un simple clic del mouse o de una pulsación de tecla determinada o de un desplazamiento del mouse, angular le proporciona una forma de capturar datos asociados con estos eventos y métodos de llamada dentro de su clase de componente. </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33</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39</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Eso significa que es una estructura que le ayuda a crear aplicaciones más rápido al proporcionar una serie de servicios y objetos. Ahora esos objetos van a facilitar las cosas para los desarrolladores de aplicaciones.</a:t>
            </a:r>
          </a:p>
          <a:p>
            <a:r>
              <a:rPr lang="es-EC" baseline="0" dirty="0" smtClean="0"/>
              <a:t>Ahora, una de las principales razones de muchos de estos cambios es el rendimiento.</a:t>
            </a:r>
          </a:p>
          <a:p>
            <a:r>
              <a:rPr lang="es-EC" baseline="0" dirty="0" smtClean="0"/>
              <a:t>Así que las aplicaciones angulares se ejecutan tres veces más rápido que la versión anterior. </a:t>
            </a:r>
          </a:p>
          <a:p>
            <a:r>
              <a:rPr lang="es-EC" baseline="0" dirty="0" smtClean="0"/>
              <a:t>Los componentes son como las directivas personalizadas de Angular </a:t>
            </a:r>
            <a:r>
              <a:rPr lang="es-EC" baseline="0" dirty="0" err="1" smtClean="0"/>
              <a:t>One</a:t>
            </a:r>
            <a:r>
              <a:rPr lang="es-EC" baseline="0" dirty="0" smtClean="0"/>
              <a:t>.</a:t>
            </a:r>
          </a:p>
          <a:p>
            <a:r>
              <a:rPr lang="es-EC" baseline="0" dirty="0" smtClean="0"/>
              <a:t> Es muy parecido a usar componentes web y es una de las mejores características del </a:t>
            </a:r>
            <a:r>
              <a:rPr lang="es-EC" baseline="0" dirty="0" err="1" smtClean="0"/>
              <a:t>framework</a:t>
            </a:r>
            <a:r>
              <a:rPr lang="es-EC" baseline="0" dirty="0" smtClean="0"/>
              <a:t>.</a:t>
            </a:r>
          </a:p>
          <a:p>
            <a:r>
              <a:rPr lang="es-EC" baseline="0" dirty="0" smtClean="0"/>
              <a:t>Los componentes son mucho más simples que crear directivas personalizadas.</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smtClean="0"/>
              <a:t>https://www.youtube.com/watch?v=bo1Wu0aiigU</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40</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41</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42</a:t>
            </a:fld>
            <a:endParaRPr lang="en-US"/>
          </a:p>
        </p:txBody>
      </p:sp>
    </p:spTree>
    <p:extLst>
      <p:ext uri="{BB962C8B-B14F-4D97-AF65-F5344CB8AC3E}">
        <p14:creationId xmlns:p14="http://schemas.microsoft.com/office/powerpoint/2010/main" val="297334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Entonces, ¿qué ventajas trae Angular a la mesa y por qué querrías usarla? La creación de un sitio de contenido estático le permite usar HTML y CSS, y posiblemente algún código del lado del servidor, pero tan pronto como desee agregar interactividad y recopilación o modificación de datos, encontrará la necesidad de usar JavaScript y cuando comience Al usar JavaScript, puede encontrar rápidamente que desea algún tipo de marco estándar para administrar la funcionalidad común que comienza a escribir en su sitio. Angular proporciona una base para crear aplicaciones ricas del lado del cliente con una especialización en el enlace de datos, por lo que cuando su aplicación web necesita actualizar el contenido en su UI cuando el usuario la ingresa o la modifica, puede hacerlo fácilmente con Angular.</a:t>
            </a:r>
          </a:p>
          <a:p>
            <a:endParaRPr lang="es-EC" baseline="0" dirty="0" smtClean="0"/>
          </a:p>
          <a:p>
            <a:r>
              <a:rPr lang="es-EC" baseline="0" dirty="0" smtClean="0"/>
              <a:t>Angular tiene una arquitectura de componentes inspirada en componentes web, por lo que cuando su aplicación web tiene un elemento común de interfaz de usuario y elementos con funcionalidad compleja, puede escribirlos en Angular y obtener facilidad de reutilización y modularidad. El marco angular no se trata solo de hacer que la interfaz de usuario brille en esta funcionalidad. Una arquitectura de inyección de dependencia limpia está integrada en el marco. Entonces, cuando desee escribir lógica comercial en su código del lado del cliente y mantenerlo desacoplado de su lógica de vista, el modelo de inyección de dependencia angular lo hace fácil.</a:t>
            </a:r>
          </a:p>
          <a:p>
            <a:endParaRPr lang="es-EC" baseline="0" dirty="0" smtClean="0"/>
          </a:p>
          <a:p>
            <a:r>
              <a:rPr lang="es-EC" baseline="0" dirty="0" smtClean="0"/>
              <a:t>Y si desea ir más allá de un par de formularios y crear aplicaciones complejas de una sola página en el lado del cliente, Angular está preparado con un módulo de enrutador que le permitirá crear rutas padre e hijo a los componentes. En resumen, Angular le brinda la capacidad de crear aplicaciones web para el cliente, incluso aplicaciones nativas, y administrar su complejidad a lo largo del tiempo.</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5</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Otra forma en que Angular es significativamente diferente es que elige uno de los tres idiomas para codificar. JavaScript, </a:t>
            </a:r>
            <a:r>
              <a:rPr lang="es-EC" baseline="0" dirty="0" err="1" smtClean="0"/>
              <a:t>Dart</a:t>
            </a:r>
            <a:r>
              <a:rPr lang="es-EC" baseline="0" dirty="0" smtClean="0"/>
              <a:t> o </a:t>
            </a:r>
            <a:r>
              <a:rPr lang="es-EC" baseline="0" dirty="0" err="1" smtClean="0"/>
              <a:t>TypeScript</a:t>
            </a:r>
            <a:r>
              <a:rPr lang="es-EC" baseline="0" dirty="0" smtClean="0"/>
              <a:t> regulares.</a:t>
            </a:r>
          </a:p>
          <a:p>
            <a:endParaRPr lang="es-EC" baseline="0" dirty="0" smtClean="0"/>
          </a:p>
          <a:p>
            <a:r>
              <a:rPr lang="es-EC" baseline="0" dirty="0" smtClean="0"/>
              <a:t>Ahora bien, aunque tiene tres opciones, claramente hay un ganador en esta carrera y definitivamente es </a:t>
            </a:r>
            <a:r>
              <a:rPr lang="es-EC" baseline="0" dirty="0" err="1" smtClean="0"/>
              <a:t>TypeScript</a:t>
            </a:r>
            <a:r>
              <a:rPr lang="es-EC" baseline="0" dirty="0" smtClean="0"/>
              <a:t>. </a:t>
            </a:r>
            <a:r>
              <a:rPr lang="es-EC" baseline="0" dirty="0" err="1" smtClean="0"/>
              <a:t>TypeScript</a:t>
            </a:r>
            <a:r>
              <a:rPr lang="es-EC" baseline="0" dirty="0" smtClean="0"/>
              <a:t> es un lenguaje de </a:t>
            </a:r>
            <a:r>
              <a:rPr lang="es-EC" baseline="0" dirty="0" err="1" smtClean="0"/>
              <a:t>MicroSoft</a:t>
            </a:r>
            <a:r>
              <a:rPr lang="es-EC" baseline="0" dirty="0" smtClean="0"/>
              <a:t> que es un </a:t>
            </a:r>
            <a:r>
              <a:rPr lang="es-EC" baseline="0" dirty="0" err="1" smtClean="0"/>
              <a:t>superconjunto</a:t>
            </a:r>
            <a:r>
              <a:rPr lang="es-EC" baseline="0" dirty="0" smtClean="0"/>
              <a:t> de JavaScript que significa que le permite usar cualquiera de las características de ES6 y agrega un par de características importantes propias. Desde la versión dos en adelante, Angular fue construido con </a:t>
            </a:r>
            <a:r>
              <a:rPr lang="es-EC" baseline="0" dirty="0" err="1" smtClean="0"/>
              <a:t>TypeScript</a:t>
            </a:r>
            <a:endParaRPr lang="es-EC" baseline="0" dirty="0" smtClean="0"/>
          </a:p>
          <a:p>
            <a:endParaRPr lang="es-EC" baseline="0" dirty="0" smtClean="0"/>
          </a:p>
          <a:p>
            <a:r>
              <a:rPr lang="es-EC" baseline="0" dirty="0" smtClean="0"/>
              <a:t>Entonces, con </a:t>
            </a:r>
            <a:r>
              <a:rPr lang="es-EC" baseline="0" dirty="0" err="1" smtClean="0"/>
              <a:t>TypeScript</a:t>
            </a:r>
            <a:r>
              <a:rPr lang="es-EC" baseline="0" dirty="0" smtClean="0"/>
              <a:t> obtienes algunas de las funciones de ES6 y una de ellas son las clases. ES6, que también se conoce como </a:t>
            </a:r>
            <a:r>
              <a:rPr lang="es-EC" baseline="0" dirty="0" err="1" smtClean="0"/>
              <a:t>ECMAScript</a:t>
            </a:r>
            <a:r>
              <a:rPr lang="es-EC" baseline="0" dirty="0" smtClean="0"/>
              <a:t> 2015. Y el primero son las clases. Permiten crear JavaScript orientado a objetos con un lenguaje bien diseñado y organizado. ES6 también tiene un rico sistema de plantillas que se usa ampliamente en esta nueva versión de Angular, y hace que crear plantillas sea más fácil y mucho más poderoso.</a:t>
            </a:r>
          </a:p>
          <a:p>
            <a:endParaRPr lang="es-EC" baseline="0" dirty="0" smtClean="0"/>
          </a:p>
          <a:p>
            <a:r>
              <a:rPr lang="es-EC" baseline="0" dirty="0" err="1" smtClean="0"/>
              <a:t>TypeScript</a:t>
            </a:r>
            <a:r>
              <a:rPr lang="es-EC" baseline="0" dirty="0" smtClean="0"/>
              <a:t> agregará dos características importantes a Angular. El primero son los tipos que le permiten definir los tipos de variables que está utilizando. Ahora esto es opcional, pero es algo que puede ayudar con la depuración, por lo que es una buena idea usarlos. La otra característica son las anotaciones. Las anotaciones son una forma de agregar metadatos a su código. Ahora esto se usa ampliamente en Angular JS para ayudarlo a extender y configurar los componentes existentes. Esta es una de las características de Angular JS que te va a encantar. Ahora que </a:t>
            </a:r>
            <a:r>
              <a:rPr lang="es-EC" baseline="0" dirty="0" err="1" smtClean="0"/>
              <a:t>TypeScript</a:t>
            </a:r>
            <a:r>
              <a:rPr lang="es-EC" baseline="0" dirty="0" smtClean="0"/>
              <a:t> y ES6 no son compatibles con los navegadores actuales, deberá hacer algo para convertir este código a JavaScript normal.</a:t>
            </a:r>
          </a:p>
          <a:p>
            <a:endParaRPr lang="es-EC" baseline="0" dirty="0" smtClean="0"/>
          </a:p>
          <a:p>
            <a:r>
              <a:rPr lang="es-EC" baseline="0" dirty="0" smtClean="0"/>
              <a:t>Eso significa que tendrá que usar una herramienta de compilación como </a:t>
            </a:r>
            <a:r>
              <a:rPr lang="es-EC" baseline="0" dirty="0" err="1" smtClean="0"/>
              <a:t>Webpack</a:t>
            </a:r>
            <a:r>
              <a:rPr lang="es-EC" baseline="0" dirty="0" smtClean="0"/>
              <a:t> o </a:t>
            </a:r>
            <a:r>
              <a:rPr lang="es-EC" baseline="0" dirty="0" err="1" smtClean="0"/>
              <a:t>Gulp</a:t>
            </a:r>
            <a:r>
              <a:rPr lang="es-EC" baseline="0" dirty="0" smtClean="0"/>
              <a:t> para manejar la conversión. En este curso utilizaré las secuencias de comandos de NPM. En ejemplos de código para este curso, verá muchas otras características de ES6. Si necesita ayuda, revise </a:t>
            </a:r>
            <a:r>
              <a:rPr lang="es-EC" baseline="0" dirty="0" err="1" smtClean="0"/>
              <a:t>ECMAScript</a:t>
            </a:r>
            <a:r>
              <a:rPr lang="es-EC" baseline="0" dirty="0" smtClean="0"/>
              <a:t> 6.</a:t>
            </a:r>
          </a:p>
          <a:p>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6</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Si está escribiendo su código de la misma manera que el código fuente angular, será fácil para usted mirar a través del código fuente a medida que aumenta sus habilidades angulares. La capacidad de referenciar y aprender del código fuente mientras trabaja en sus proyectos angulares aumentará su productividad y su comprensión del marco. Utilizar el mismo patrón de código de escritura, en este caso, </a:t>
            </a:r>
            <a:r>
              <a:rPr lang="es-EC" baseline="0" dirty="0" err="1" smtClean="0"/>
              <a:t>TypeScript</a:t>
            </a:r>
            <a:r>
              <a:rPr lang="es-EC" baseline="0" dirty="0" smtClean="0"/>
              <a:t>, le proporcionará un beneficio acelerado en esa área. Echemos un vistazo rápido a algunos códigos para un componente angular y resaltemos las partes que son </a:t>
            </a:r>
            <a:r>
              <a:rPr lang="es-EC" baseline="0" dirty="0" err="1" smtClean="0"/>
              <a:t>TypeScript</a:t>
            </a:r>
            <a:r>
              <a:rPr lang="es-EC" baseline="0" dirty="0" smtClean="0"/>
              <a:t>.</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7</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En la parte superior de este código hay una declaración de importación. Esta es una sintaxis de </a:t>
            </a:r>
            <a:r>
              <a:rPr lang="es-EC" baseline="0" dirty="0" err="1" smtClean="0"/>
              <a:t>TypeScript</a:t>
            </a:r>
            <a:r>
              <a:rPr lang="es-EC" baseline="0" dirty="0" smtClean="0"/>
              <a:t> que manejará la carga del módulo.</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8</a:t>
            </a:fld>
            <a:endParaRPr lang="en-US"/>
          </a:p>
        </p:txBody>
      </p:sp>
    </p:spTree>
    <p:extLst>
      <p:ext uri="{BB962C8B-B14F-4D97-AF65-F5344CB8AC3E}">
        <p14:creationId xmlns:p14="http://schemas.microsoft.com/office/powerpoint/2010/main" val="112899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C" baseline="0" dirty="0" smtClean="0"/>
              <a:t>El bloque de código @</a:t>
            </a:r>
            <a:r>
              <a:rPr lang="es-EC" baseline="0" dirty="0" err="1" smtClean="0"/>
              <a:t>Component</a:t>
            </a:r>
            <a:r>
              <a:rPr lang="es-EC" baseline="0" dirty="0" smtClean="0"/>
              <a:t> es un decorador de </a:t>
            </a:r>
            <a:r>
              <a:rPr lang="es-EC" baseline="0" dirty="0" err="1" smtClean="0"/>
              <a:t>TypeScript</a:t>
            </a:r>
            <a:r>
              <a:rPr lang="es-EC" baseline="0" dirty="0" smtClean="0"/>
              <a:t>.</a:t>
            </a:r>
            <a:endParaRPr lang="es-ES" baseline="0" dirty="0" smtClean="0"/>
          </a:p>
        </p:txBody>
      </p:sp>
      <p:sp>
        <p:nvSpPr>
          <p:cNvPr id="4" name="3 Marcador de número de diapositiva"/>
          <p:cNvSpPr>
            <a:spLocks noGrp="1"/>
          </p:cNvSpPr>
          <p:nvPr>
            <p:ph type="sldNum" sz="quarter" idx="10"/>
          </p:nvPr>
        </p:nvSpPr>
        <p:spPr/>
        <p:txBody>
          <a:bodyPr/>
          <a:lstStyle/>
          <a:p>
            <a:fld id="{7DA04C8E-2045-4159-9A61-7F69F25E022A}" type="slidenum">
              <a:rPr lang="en-US" smtClean="0"/>
              <a:t>9</a:t>
            </a:fld>
            <a:endParaRPr lang="en-US"/>
          </a:p>
        </p:txBody>
      </p:sp>
    </p:spTree>
    <p:extLst>
      <p:ext uri="{BB962C8B-B14F-4D97-AF65-F5344CB8AC3E}">
        <p14:creationId xmlns:p14="http://schemas.microsoft.com/office/powerpoint/2010/main" val="112899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654590EC-C1E0-4DE6-B684-5B5570919F12}" type="datetimeFigureOut">
              <a:rPr lang="en-US" smtClean="0"/>
              <a:t>11/15/2017</a:t>
            </a:fld>
            <a:endParaRPr lang="en-US"/>
          </a:p>
        </p:txBody>
      </p:sp>
      <p:sp>
        <p:nvSpPr>
          <p:cNvPr id="8" name="Slide Number Placeholder 7"/>
          <p:cNvSpPr>
            <a:spLocks noGrp="1"/>
          </p:cNvSpPr>
          <p:nvPr>
            <p:ph type="sldNum" sz="quarter" idx="11"/>
          </p:nvPr>
        </p:nvSpPr>
        <p:spPr/>
        <p:txBody>
          <a:bodyPr/>
          <a:lstStyle/>
          <a:p>
            <a:fld id="{2F282317-27CA-45D5-B7D6-CEE06FA186BD}" type="slidenum">
              <a:rPr lang="en-US" smtClean="0"/>
              <a:t>‹Nº›</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654590EC-C1E0-4DE6-B684-5B5570919F1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654590EC-C1E0-4DE6-B684-5B5570919F1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54590EC-C1E0-4DE6-B684-5B5570919F12}"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82317-27CA-45D5-B7D6-CEE06FA186BD}" type="slidenum">
              <a:rPr lang="en-US" smtClean="0"/>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654590EC-C1E0-4DE6-B684-5B5570919F1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654590EC-C1E0-4DE6-B684-5B5570919F12}"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82317-27CA-45D5-B7D6-CEE06FA186BD}" type="slidenum">
              <a:rPr lang="en-US" smtClean="0"/>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54590EC-C1E0-4DE6-B684-5B5570919F12}"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590EC-C1E0-4DE6-B684-5B5570919F12}"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54590EC-C1E0-4DE6-B684-5B5570919F12}"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82317-27CA-45D5-B7D6-CEE06FA186BD}"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9000">
              <a:schemeClr val="bg1">
                <a:tint val="80000"/>
                <a:satMod val="250000"/>
              </a:schemeClr>
            </a:gs>
            <a:gs pos="100000">
              <a:schemeClr val="bg1">
                <a:tint val="90000"/>
                <a:shade val="90000"/>
                <a:satMod val="200000"/>
              </a:schemeClr>
            </a:gs>
            <a:gs pos="100000">
              <a:schemeClr val="bg1">
                <a:tint val="90000"/>
                <a:shade val="70000"/>
                <a:satMod val="2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54590EC-C1E0-4DE6-B684-5B5570919F12}" type="datetimeFigureOut">
              <a:rPr lang="en-US" smtClean="0"/>
              <a:t>11/15/2017</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F282317-27CA-45D5-B7D6-CEE06FA186BD}" type="slidenum">
              <a:rPr lang="en-US" smtClean="0"/>
              <a:t>‹Nº›</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42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hyperlink" Target="mailto:bootstrap@4.0.0-beta.2"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chemeClr val="accent5">
                    <a:lumMod val="75000"/>
                  </a:schemeClr>
                </a:solidFill>
              </a:rPr>
              <a:t>Spring Boot </a:t>
            </a:r>
            <a:br>
              <a:rPr lang="en-US" dirty="0" smtClean="0">
                <a:solidFill>
                  <a:schemeClr val="accent5">
                    <a:lumMod val="75000"/>
                  </a:schemeClr>
                </a:solidFill>
              </a:rPr>
            </a:br>
            <a:r>
              <a:rPr lang="en-US" dirty="0" smtClean="0">
                <a:solidFill>
                  <a:schemeClr val="accent5">
                    <a:lumMod val="75000"/>
                  </a:schemeClr>
                </a:solidFill>
              </a:rPr>
              <a:t>y</a:t>
            </a:r>
            <a:br>
              <a:rPr lang="en-US" dirty="0" smtClean="0">
                <a:solidFill>
                  <a:schemeClr val="accent5">
                    <a:lumMod val="75000"/>
                  </a:schemeClr>
                </a:solidFill>
              </a:rPr>
            </a:br>
            <a:r>
              <a:rPr lang="en-US" dirty="0" smtClean="0">
                <a:solidFill>
                  <a:schemeClr val="accent5">
                    <a:lumMod val="75000"/>
                  </a:schemeClr>
                </a:solidFill>
              </a:rPr>
              <a:t>Angular 4</a:t>
            </a:r>
            <a:endParaRPr lang="en-US" dirty="0">
              <a:solidFill>
                <a:schemeClr val="accent5">
                  <a:lumMod val="75000"/>
                </a:schemeClr>
              </a:solidFill>
            </a:endParaRP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Manuel\Desktop\Curso\descarga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56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err="1"/>
              <a:t>TypeScript</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pPr lvl="1">
              <a:lnSpc>
                <a:spcPct val="130000"/>
              </a:lnSpc>
            </a:pPr>
            <a:endParaRPr lang="en-US" sz="1900" dirty="0">
              <a:solidFill>
                <a:schemeClr val="tx1">
                  <a:lumMod val="75000"/>
                  <a:lumOff val="25000"/>
                </a:schemeClr>
              </a:solidFill>
            </a:endParaRPr>
          </a:p>
          <a:p>
            <a:endParaRPr lang="en-US" sz="3200" dirty="0">
              <a:solidFill>
                <a:schemeClr val="tx1">
                  <a:lumMod val="75000"/>
                  <a:lumOff val="2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16" y="1828800"/>
            <a:ext cx="7593184" cy="4000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13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295400"/>
          </a:xfrm>
        </p:spPr>
        <p:txBody>
          <a:bodyPr/>
          <a:lstStyle/>
          <a:p>
            <a:r>
              <a:rPr lang="en-US" dirty="0" err="1" smtClean="0"/>
              <a:t>Instalar</a:t>
            </a:r>
            <a:r>
              <a:rPr lang="en-US" dirty="0" smtClean="0"/>
              <a:t> Angular con Angular CLI</a:t>
            </a:r>
          </a:p>
        </p:txBody>
      </p:sp>
      <p:sp>
        <p:nvSpPr>
          <p:cNvPr id="3" name="2 Marcador de contenido"/>
          <p:cNvSpPr>
            <a:spLocks noGrp="1"/>
          </p:cNvSpPr>
          <p:nvPr>
            <p:ph idx="1"/>
          </p:nvPr>
        </p:nvSpPr>
        <p:spPr>
          <a:xfrm>
            <a:off x="502920" y="1905000"/>
            <a:ext cx="8183880" cy="4343400"/>
          </a:xfrm>
        </p:spPr>
        <p:txBody>
          <a:bodyPr>
            <a:normAutofit fontScale="77500" lnSpcReduction="20000"/>
          </a:bodyPr>
          <a:lstStyle/>
          <a:p>
            <a:pPr>
              <a:lnSpc>
                <a:spcPct val="150000"/>
              </a:lnSpc>
            </a:pPr>
            <a:r>
              <a:rPr lang="es-EC" sz="3900" dirty="0" err="1">
                <a:solidFill>
                  <a:schemeClr val="tx1">
                    <a:lumMod val="75000"/>
                    <a:lumOff val="25000"/>
                  </a:schemeClr>
                </a:solidFill>
              </a:rPr>
              <a:t>NodeJS</a:t>
            </a:r>
            <a:endParaRPr lang="es-EC" sz="3900" dirty="0">
              <a:solidFill>
                <a:schemeClr val="tx1">
                  <a:lumMod val="75000"/>
                  <a:lumOff val="25000"/>
                </a:schemeClr>
              </a:solidFill>
            </a:endParaRPr>
          </a:p>
          <a:p>
            <a:pPr lvl="1">
              <a:lnSpc>
                <a:spcPct val="150000"/>
              </a:lnSpc>
            </a:pPr>
            <a:r>
              <a:rPr lang="es-EC" sz="2400" dirty="0" err="1" smtClean="0">
                <a:solidFill>
                  <a:schemeClr val="tx1">
                    <a:lumMod val="75000"/>
                    <a:lumOff val="25000"/>
                  </a:schemeClr>
                </a:solidFill>
              </a:rPr>
              <a:t>node</a:t>
            </a:r>
            <a:r>
              <a:rPr lang="es-EC" sz="2400" dirty="0" smtClean="0">
                <a:solidFill>
                  <a:schemeClr val="tx1">
                    <a:lumMod val="75000"/>
                    <a:lumOff val="25000"/>
                  </a:schemeClr>
                </a:solidFill>
              </a:rPr>
              <a:t> –v</a:t>
            </a:r>
          </a:p>
          <a:p>
            <a:pPr lvl="1">
              <a:lnSpc>
                <a:spcPct val="150000"/>
              </a:lnSpc>
            </a:pPr>
            <a:r>
              <a:rPr lang="es-EC" sz="2400" dirty="0" err="1" smtClean="0">
                <a:solidFill>
                  <a:schemeClr val="tx1">
                    <a:lumMod val="75000"/>
                    <a:lumOff val="25000"/>
                  </a:schemeClr>
                </a:solidFill>
              </a:rPr>
              <a:t>npm</a:t>
            </a:r>
            <a:r>
              <a:rPr lang="es-EC" sz="2400" dirty="0" smtClean="0">
                <a:solidFill>
                  <a:schemeClr val="tx1">
                    <a:lumMod val="75000"/>
                    <a:lumOff val="25000"/>
                  </a:schemeClr>
                </a:solidFill>
              </a:rPr>
              <a:t> –v</a:t>
            </a:r>
          </a:p>
          <a:p>
            <a:pPr>
              <a:lnSpc>
                <a:spcPct val="150000"/>
              </a:lnSpc>
            </a:pPr>
            <a:r>
              <a:rPr lang="es-EC" sz="3900" dirty="0" err="1">
                <a:solidFill>
                  <a:schemeClr val="tx1">
                    <a:lumMod val="75000"/>
                    <a:lumOff val="25000"/>
                  </a:schemeClr>
                </a:solidFill>
              </a:rPr>
              <a:t>npm</a:t>
            </a:r>
            <a:r>
              <a:rPr lang="es-EC" sz="3900" dirty="0">
                <a:solidFill>
                  <a:schemeClr val="tx1">
                    <a:lumMod val="75000"/>
                    <a:lumOff val="25000"/>
                  </a:schemeClr>
                </a:solidFill>
              </a:rPr>
              <a:t> </a:t>
            </a:r>
            <a:r>
              <a:rPr lang="es-EC" sz="3900" dirty="0" err="1">
                <a:solidFill>
                  <a:schemeClr val="tx1">
                    <a:lumMod val="75000"/>
                    <a:lumOff val="25000"/>
                  </a:schemeClr>
                </a:solidFill>
              </a:rPr>
              <a:t>install</a:t>
            </a:r>
            <a:r>
              <a:rPr lang="es-EC" sz="3900" dirty="0">
                <a:solidFill>
                  <a:schemeClr val="tx1">
                    <a:lumMod val="75000"/>
                    <a:lumOff val="25000"/>
                  </a:schemeClr>
                </a:solidFill>
              </a:rPr>
              <a:t> @angular/cli -g</a:t>
            </a:r>
          </a:p>
          <a:p>
            <a:pPr>
              <a:lnSpc>
                <a:spcPct val="150000"/>
              </a:lnSpc>
            </a:pPr>
            <a:r>
              <a:rPr lang="en-US" sz="3900" dirty="0" err="1" smtClean="0">
                <a:solidFill>
                  <a:schemeClr val="tx1">
                    <a:lumMod val="75000"/>
                    <a:lumOff val="25000"/>
                  </a:schemeClr>
                </a:solidFill>
              </a:rPr>
              <a:t>ng</a:t>
            </a:r>
            <a:r>
              <a:rPr lang="en-US" sz="3900" dirty="0" smtClean="0">
                <a:solidFill>
                  <a:schemeClr val="tx1">
                    <a:lumMod val="75000"/>
                    <a:lumOff val="25000"/>
                  </a:schemeClr>
                </a:solidFill>
              </a:rPr>
              <a:t> </a:t>
            </a:r>
            <a:r>
              <a:rPr lang="en-US" sz="3900" dirty="0">
                <a:solidFill>
                  <a:schemeClr val="tx1">
                    <a:lumMod val="75000"/>
                    <a:lumOff val="25000"/>
                  </a:schemeClr>
                </a:solidFill>
              </a:rPr>
              <a:t>new </a:t>
            </a:r>
            <a:r>
              <a:rPr lang="en-US" sz="3900" dirty="0" err="1">
                <a:solidFill>
                  <a:schemeClr val="tx1">
                    <a:lumMod val="75000"/>
                    <a:lumOff val="25000"/>
                  </a:schemeClr>
                </a:solidFill>
              </a:rPr>
              <a:t>trenEcuadorWeb</a:t>
            </a:r>
            <a:endParaRPr lang="en-US" sz="3900" dirty="0">
              <a:solidFill>
                <a:schemeClr val="tx1">
                  <a:lumMod val="75000"/>
                  <a:lumOff val="25000"/>
                </a:schemeClr>
              </a:solidFill>
            </a:endParaRPr>
          </a:p>
          <a:p>
            <a:pPr lvl="1">
              <a:lnSpc>
                <a:spcPct val="150000"/>
              </a:lnSpc>
            </a:pPr>
            <a:r>
              <a:rPr lang="en-US" sz="2500" dirty="0">
                <a:solidFill>
                  <a:schemeClr val="tx1">
                    <a:lumMod val="75000"/>
                    <a:lumOff val="25000"/>
                  </a:schemeClr>
                </a:solidFill>
              </a:rPr>
              <a:t>cd </a:t>
            </a:r>
            <a:r>
              <a:rPr lang="en-US" sz="2500" dirty="0" err="1">
                <a:solidFill>
                  <a:schemeClr val="tx1">
                    <a:lumMod val="75000"/>
                    <a:lumOff val="25000"/>
                  </a:schemeClr>
                </a:solidFill>
              </a:rPr>
              <a:t>trenEcuadorWeb</a:t>
            </a:r>
            <a:endParaRPr lang="en-US" sz="2500" dirty="0">
              <a:solidFill>
                <a:schemeClr val="tx1">
                  <a:lumMod val="75000"/>
                  <a:lumOff val="25000"/>
                </a:schemeClr>
              </a:solidFill>
            </a:endParaRPr>
          </a:p>
          <a:p>
            <a:pPr lvl="1">
              <a:lnSpc>
                <a:spcPct val="150000"/>
              </a:lnSpc>
            </a:pPr>
            <a:r>
              <a:rPr lang="en-US" sz="2500" dirty="0" err="1">
                <a:solidFill>
                  <a:schemeClr val="tx1">
                    <a:lumMod val="75000"/>
                    <a:lumOff val="25000"/>
                  </a:schemeClr>
                </a:solidFill>
              </a:rPr>
              <a:t>ng</a:t>
            </a:r>
            <a:r>
              <a:rPr lang="en-US" sz="2500" dirty="0">
                <a:solidFill>
                  <a:schemeClr val="tx1">
                    <a:lumMod val="75000"/>
                    <a:lumOff val="25000"/>
                  </a:schemeClr>
                </a:solidFill>
              </a:rPr>
              <a:t> server</a:t>
            </a:r>
          </a:p>
          <a:p>
            <a:pPr lvl="1">
              <a:lnSpc>
                <a:spcPct val="150000"/>
              </a:lnSpc>
            </a:pPr>
            <a:r>
              <a:rPr lang="es-EC" sz="2500" dirty="0">
                <a:solidFill>
                  <a:schemeClr val="tx1">
                    <a:lumMod val="75000"/>
                    <a:lumOff val="25000"/>
                  </a:schemeClr>
                </a:solidFill>
              </a:rPr>
              <a:t>http://localhost:4200/</a:t>
            </a:r>
            <a:endParaRPr lang="en-US" sz="2500" dirty="0">
              <a:solidFill>
                <a:schemeClr val="tx1">
                  <a:lumMod val="75000"/>
                  <a:lumOff val="25000"/>
                </a:schemeClr>
              </a:solidFill>
            </a:endParaRPr>
          </a:p>
        </p:txBody>
      </p:sp>
    </p:spTree>
    <p:extLst>
      <p:ext uri="{BB962C8B-B14F-4D97-AF65-F5344CB8AC3E}">
        <p14:creationId xmlns:p14="http://schemas.microsoft.com/office/powerpoint/2010/main" val="3318680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295400"/>
          </a:xfrm>
        </p:spPr>
        <p:txBody>
          <a:bodyPr/>
          <a:lstStyle/>
          <a:p>
            <a:r>
              <a:rPr lang="en-US" dirty="0" err="1" smtClean="0"/>
              <a:t>Estructura</a:t>
            </a:r>
            <a:r>
              <a:rPr lang="en-US" dirty="0" smtClean="0"/>
              <a:t> </a:t>
            </a:r>
            <a:r>
              <a:rPr lang="en-US" dirty="0" err="1" smtClean="0"/>
              <a:t>proyecto</a:t>
            </a:r>
            <a:endParaRPr lang="en-US" dirty="0" smtClean="0"/>
          </a:p>
        </p:txBody>
      </p:sp>
      <p:sp>
        <p:nvSpPr>
          <p:cNvPr id="3" name="2 Marcador de contenido"/>
          <p:cNvSpPr>
            <a:spLocks noGrp="1"/>
          </p:cNvSpPr>
          <p:nvPr>
            <p:ph idx="1"/>
          </p:nvPr>
        </p:nvSpPr>
        <p:spPr>
          <a:xfrm>
            <a:off x="502920" y="1905000"/>
            <a:ext cx="8183880" cy="4343400"/>
          </a:xfrm>
        </p:spPr>
        <p:txBody>
          <a:bodyPr>
            <a:normAutofit fontScale="92500" lnSpcReduction="20000"/>
          </a:bodyPr>
          <a:lstStyle/>
          <a:p>
            <a:pPr>
              <a:lnSpc>
                <a:spcPct val="150000"/>
              </a:lnSpc>
            </a:pPr>
            <a:r>
              <a:rPr lang="es-EC" sz="3900" dirty="0" err="1" smtClean="0">
                <a:solidFill>
                  <a:schemeClr val="tx1">
                    <a:lumMod val="75000"/>
                    <a:lumOff val="25000"/>
                  </a:schemeClr>
                </a:solidFill>
              </a:rPr>
              <a:t>package.json</a:t>
            </a:r>
            <a:endParaRPr lang="es-EC" sz="3900" dirty="0" smtClean="0">
              <a:solidFill>
                <a:schemeClr val="tx1">
                  <a:lumMod val="75000"/>
                  <a:lumOff val="25000"/>
                </a:schemeClr>
              </a:solidFill>
            </a:endParaRPr>
          </a:p>
          <a:p>
            <a:pPr>
              <a:lnSpc>
                <a:spcPct val="150000"/>
              </a:lnSpc>
            </a:pPr>
            <a:r>
              <a:rPr lang="es-EC" sz="3900" dirty="0" err="1" smtClean="0">
                <a:solidFill>
                  <a:schemeClr val="tx1">
                    <a:lumMod val="75000"/>
                    <a:lumOff val="25000"/>
                  </a:schemeClr>
                </a:solidFill>
              </a:rPr>
              <a:t>tsconfig.json</a:t>
            </a:r>
            <a:endParaRPr lang="es-EC" sz="3900" dirty="0" smtClean="0">
              <a:solidFill>
                <a:schemeClr val="tx1">
                  <a:lumMod val="75000"/>
                  <a:lumOff val="25000"/>
                </a:schemeClr>
              </a:solidFill>
            </a:endParaRPr>
          </a:p>
          <a:p>
            <a:pPr>
              <a:lnSpc>
                <a:spcPct val="150000"/>
              </a:lnSpc>
            </a:pPr>
            <a:r>
              <a:rPr lang="es-EC" sz="3900" dirty="0" err="1" smtClean="0">
                <a:solidFill>
                  <a:schemeClr val="tx1">
                    <a:lumMod val="75000"/>
                    <a:lumOff val="25000"/>
                  </a:schemeClr>
                </a:solidFill>
              </a:rPr>
              <a:t>main.ts</a:t>
            </a:r>
            <a:endParaRPr lang="es-EC" sz="3900" dirty="0" smtClean="0">
              <a:solidFill>
                <a:schemeClr val="tx1">
                  <a:lumMod val="75000"/>
                  <a:lumOff val="25000"/>
                </a:schemeClr>
              </a:solidFill>
            </a:endParaRPr>
          </a:p>
          <a:p>
            <a:pPr>
              <a:lnSpc>
                <a:spcPct val="150000"/>
              </a:lnSpc>
            </a:pPr>
            <a:r>
              <a:rPr lang="es-EC" sz="3900" dirty="0" err="1" smtClean="0">
                <a:solidFill>
                  <a:schemeClr val="tx1">
                    <a:lumMod val="75000"/>
                    <a:lumOff val="25000"/>
                  </a:schemeClr>
                </a:solidFill>
              </a:rPr>
              <a:t>app.module.ts</a:t>
            </a:r>
            <a:endParaRPr lang="es-EC" sz="3900" dirty="0" smtClean="0">
              <a:solidFill>
                <a:schemeClr val="tx1">
                  <a:lumMod val="75000"/>
                  <a:lumOff val="25000"/>
                </a:schemeClr>
              </a:solidFill>
            </a:endParaRPr>
          </a:p>
          <a:p>
            <a:pPr>
              <a:lnSpc>
                <a:spcPct val="150000"/>
              </a:lnSpc>
            </a:pPr>
            <a:r>
              <a:rPr lang="es-EC" sz="3900" dirty="0" err="1" smtClean="0">
                <a:solidFill>
                  <a:schemeClr val="tx1">
                    <a:lumMod val="75000"/>
                    <a:lumOff val="25000"/>
                  </a:schemeClr>
                </a:solidFill>
              </a:rPr>
              <a:t>app.component.ts</a:t>
            </a:r>
            <a:endParaRPr lang="en-US" sz="2500" dirty="0">
              <a:solidFill>
                <a:schemeClr val="tx1">
                  <a:lumMod val="75000"/>
                  <a:lumOff val="25000"/>
                </a:schemeClr>
              </a:solidFill>
            </a:endParaRPr>
          </a:p>
        </p:txBody>
      </p:sp>
    </p:spTree>
    <p:extLst>
      <p:ext uri="{BB962C8B-B14F-4D97-AF65-F5344CB8AC3E}">
        <p14:creationId xmlns:p14="http://schemas.microsoft.com/office/powerpoint/2010/main" val="304512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smtClean="0">
                <a:solidFill>
                  <a:srgbClr val="C00000"/>
                </a:solidFill>
              </a:rPr>
              <a:t>FRONTEND</a:t>
            </a:r>
            <a:br>
              <a:rPr lang="en-US" sz="7200" dirty="0" smtClean="0">
                <a:solidFill>
                  <a:srgbClr val="C00000"/>
                </a:solidFill>
              </a:rPr>
            </a:br>
            <a:r>
              <a:rPr lang="en-US" sz="7200" dirty="0" smtClean="0">
                <a:solidFill>
                  <a:srgbClr val="C00000"/>
                </a:solidFill>
              </a:rPr>
              <a:t>con</a:t>
            </a:r>
            <a:r>
              <a:rPr lang="en-US" sz="7200" dirty="0">
                <a:solidFill>
                  <a:srgbClr val="C00000"/>
                </a:solidFill>
              </a:rPr>
              <a:t/>
            </a:r>
            <a:br>
              <a:rPr lang="en-US" sz="7200" dirty="0">
                <a:solidFill>
                  <a:srgbClr val="C00000"/>
                </a:solidFill>
              </a:rPr>
            </a:br>
            <a:r>
              <a:rPr lang="en-US" sz="7200" dirty="0">
                <a:solidFill>
                  <a:srgbClr val="C00000"/>
                </a:solidFill>
              </a:rPr>
              <a:t>Angular </a:t>
            </a:r>
            <a:r>
              <a:rPr lang="en-US" sz="7200" dirty="0" smtClean="0">
                <a:solidFill>
                  <a:srgbClr val="C00000"/>
                </a:solidFill>
              </a:rPr>
              <a:t>4</a:t>
            </a:r>
            <a:r>
              <a:rPr lang="en-US" sz="7200" dirty="0" smtClean="0">
                <a:solidFill>
                  <a:schemeClr val="accent5">
                    <a:lumMod val="75000"/>
                  </a:schemeClr>
                </a:solidFill>
              </a:rPr>
              <a:t/>
            </a:r>
            <a:br>
              <a:rPr lang="en-US" sz="7200" dirty="0" smtClean="0">
                <a:solidFill>
                  <a:schemeClr val="accent5">
                    <a:lumMod val="75000"/>
                  </a:schemeClr>
                </a:solidFill>
              </a:rPr>
            </a:br>
            <a:r>
              <a:rPr lang="en-US" sz="5400" dirty="0" err="1"/>
              <a:t>Tren</a:t>
            </a:r>
            <a:r>
              <a:rPr lang="en-US" sz="5400" dirty="0"/>
              <a:t> Ecuador</a:t>
            </a:r>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6" descr="C:\Users\Manuel\Desktop\Curso\descarga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306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1</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pPr lvl="1">
              <a:lnSpc>
                <a:spcPct val="150000"/>
              </a:lnSpc>
            </a:pPr>
            <a:r>
              <a:rPr lang="es-EC" sz="2800" dirty="0" smtClean="0">
                <a:solidFill>
                  <a:schemeClr val="tx1">
                    <a:lumMod val="75000"/>
                    <a:lumOff val="25000"/>
                  </a:schemeClr>
                </a:solidFill>
              </a:rPr>
              <a:t>Abrir el proyecto en un IDE</a:t>
            </a:r>
          </a:p>
          <a:p>
            <a:pPr lvl="1">
              <a:lnSpc>
                <a:spcPct val="150000"/>
              </a:lnSpc>
            </a:pPr>
            <a:r>
              <a:rPr lang="es-EC" sz="2800" dirty="0" smtClean="0">
                <a:solidFill>
                  <a:schemeClr val="tx1">
                    <a:lumMod val="75000"/>
                    <a:lumOff val="25000"/>
                  </a:schemeClr>
                </a:solidFill>
              </a:rPr>
              <a:t>Revisar la estructura</a:t>
            </a:r>
          </a:p>
          <a:p>
            <a:pPr lvl="1">
              <a:lnSpc>
                <a:spcPct val="150000"/>
              </a:lnSpc>
            </a:pPr>
            <a:r>
              <a:rPr lang="es-EC" sz="2800" dirty="0" smtClean="0">
                <a:solidFill>
                  <a:schemeClr val="tx1">
                    <a:lumMod val="75000"/>
                    <a:lumOff val="25000"/>
                  </a:schemeClr>
                </a:solidFill>
              </a:rPr>
              <a:t>Analizar el componente creado </a:t>
            </a:r>
          </a:p>
          <a:p>
            <a:pPr lvl="1">
              <a:lnSpc>
                <a:spcPct val="150000"/>
              </a:lnSpc>
            </a:pPr>
            <a:r>
              <a:rPr lang="es-EC" sz="2800" dirty="0" smtClean="0">
                <a:solidFill>
                  <a:schemeClr val="tx1">
                    <a:lumMod val="75000"/>
                    <a:lumOff val="25000"/>
                  </a:schemeClr>
                </a:solidFill>
              </a:rPr>
              <a:t>Ejecutamos la app </a:t>
            </a:r>
            <a:r>
              <a:rPr lang="es-EC" sz="2800" dirty="0" err="1" smtClean="0">
                <a:solidFill>
                  <a:schemeClr val="tx1">
                    <a:lumMod val="75000"/>
                    <a:lumOff val="25000"/>
                  </a:schemeClr>
                </a:solidFill>
              </a:rPr>
              <a:t>ng</a:t>
            </a:r>
            <a:r>
              <a:rPr lang="es-EC" sz="2800" dirty="0" smtClean="0">
                <a:solidFill>
                  <a:schemeClr val="tx1">
                    <a:lumMod val="75000"/>
                    <a:lumOff val="25000"/>
                  </a:schemeClr>
                </a:solidFill>
              </a:rPr>
              <a:t> server</a:t>
            </a:r>
          </a:p>
          <a:p>
            <a:pPr lvl="1">
              <a:lnSpc>
                <a:spcPct val="150000"/>
              </a:lnSpc>
            </a:pPr>
            <a:r>
              <a:rPr lang="es-EC" sz="2800" dirty="0" smtClean="0">
                <a:solidFill>
                  <a:schemeClr val="tx1">
                    <a:lumMod val="75000"/>
                    <a:lumOff val="25000"/>
                  </a:schemeClr>
                </a:solidFill>
                <a:hlinkClick r:id="rId3"/>
              </a:rPr>
              <a:t>http</a:t>
            </a:r>
            <a:r>
              <a:rPr lang="es-EC" sz="2800" dirty="0">
                <a:solidFill>
                  <a:schemeClr val="tx1">
                    <a:lumMod val="75000"/>
                    <a:lumOff val="25000"/>
                  </a:schemeClr>
                </a:solidFill>
                <a:hlinkClick r:id="rId3"/>
              </a:rPr>
              <a:t>://</a:t>
            </a:r>
            <a:r>
              <a:rPr lang="es-EC" sz="2800" dirty="0" smtClean="0">
                <a:solidFill>
                  <a:schemeClr val="tx1">
                    <a:lumMod val="75000"/>
                    <a:lumOff val="25000"/>
                  </a:schemeClr>
                </a:solidFill>
                <a:hlinkClick r:id="rId3"/>
              </a:rPr>
              <a:t>localhost:4200</a:t>
            </a:r>
            <a:r>
              <a:rPr lang="es-EC" sz="2800" dirty="0" smtClean="0">
                <a:solidFill>
                  <a:schemeClr val="tx1">
                    <a:lumMod val="75000"/>
                    <a:lumOff val="25000"/>
                  </a:schemeClr>
                </a:solidFill>
              </a:rPr>
              <a:t> </a:t>
            </a:r>
          </a:p>
          <a:p>
            <a:pPr lvl="1">
              <a:lnSpc>
                <a:spcPct val="150000"/>
              </a:lnSpc>
            </a:pPr>
            <a:endParaRPr lang="es-ES" sz="2800" dirty="0"/>
          </a:p>
          <a:p>
            <a:pPr lvl="1">
              <a:lnSpc>
                <a:spcPct val="150000"/>
              </a:lnSpc>
            </a:pPr>
            <a:endParaRPr lang="es-EC" sz="2800" dirty="0" smtClean="0">
              <a:solidFill>
                <a:schemeClr val="tx1">
                  <a:lumMod val="75000"/>
                  <a:lumOff val="25000"/>
                </a:schemeClr>
              </a:solidFill>
            </a:endParaRPr>
          </a:p>
          <a:p>
            <a:pPr lvl="1"/>
            <a:endParaRPr lang="es-EC" dirty="0" smtClean="0"/>
          </a:p>
          <a:p>
            <a:endParaRPr lang="es-EC" dirty="0" smtClean="0"/>
          </a:p>
          <a:p>
            <a:endParaRPr lang="es-EC" dirty="0" smtClean="0"/>
          </a:p>
          <a:p>
            <a:endParaRPr lang="en-US" dirty="0"/>
          </a:p>
        </p:txBody>
      </p:sp>
    </p:spTree>
    <p:extLst>
      <p:ext uri="{BB962C8B-B14F-4D97-AF65-F5344CB8AC3E}">
        <p14:creationId xmlns:p14="http://schemas.microsoft.com/office/powerpoint/2010/main" val="3541562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Componentes Angular</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32" y="1828800"/>
            <a:ext cx="854986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304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Componentes Angular</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752600"/>
            <a:ext cx="8886825" cy="460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5359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Componentes Angular</a:t>
            </a:r>
            <a:endParaRPr lang="en-US" dirty="0"/>
          </a:p>
        </p:txBody>
      </p:sp>
      <p:sp>
        <p:nvSpPr>
          <p:cNvPr id="3" name="2 Marcador de contenido"/>
          <p:cNvSpPr>
            <a:spLocks noGrp="1"/>
          </p:cNvSpPr>
          <p:nvPr>
            <p:ph idx="1"/>
          </p:nvPr>
        </p:nvSpPr>
        <p:spPr>
          <a:xfrm>
            <a:off x="502920" y="1679448"/>
            <a:ext cx="8183880" cy="4721352"/>
          </a:xfrm>
        </p:spPr>
        <p:txBody>
          <a:bodyPr>
            <a:normAutofit fontScale="70000" lnSpcReduction="20000"/>
          </a:bodyPr>
          <a:lstStyle/>
          <a:p>
            <a:pPr>
              <a:lnSpc>
                <a:spcPct val="150000"/>
              </a:lnSpc>
            </a:pPr>
            <a:r>
              <a:rPr lang="es-EC" sz="3400" b="1" dirty="0" err="1" smtClean="0">
                <a:solidFill>
                  <a:schemeClr val="tx1">
                    <a:lumMod val="75000"/>
                    <a:lumOff val="25000"/>
                  </a:schemeClr>
                </a:solidFill>
              </a:rPr>
              <a:t>Import</a:t>
            </a:r>
            <a:endParaRPr lang="es-EC" sz="3200" b="1" dirty="0" smtClean="0">
              <a:solidFill>
                <a:schemeClr val="tx1">
                  <a:lumMod val="75000"/>
                  <a:lumOff val="25000"/>
                </a:schemeClr>
              </a:solidFill>
            </a:endParaRPr>
          </a:p>
          <a:p>
            <a:pPr marL="457200" lvl="1" indent="0">
              <a:lnSpc>
                <a:spcPct val="150000"/>
              </a:lnSpc>
              <a:buNone/>
            </a:pP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Import</a:t>
            </a:r>
            <a:r>
              <a:rPr lang="es-EC" sz="2400" dirty="0" smtClean="0">
                <a:solidFill>
                  <a:schemeClr val="tx1">
                    <a:lumMod val="75000"/>
                    <a:lumOff val="25000"/>
                  </a:schemeClr>
                </a:solidFill>
              </a:rPr>
              <a:t> {miembro} </a:t>
            </a:r>
            <a:r>
              <a:rPr lang="es-EC" sz="2400" dirty="0" err="1" smtClean="0">
                <a:solidFill>
                  <a:schemeClr val="tx1">
                    <a:lumMod val="75000"/>
                    <a:lumOff val="25000"/>
                  </a:schemeClr>
                </a:solidFill>
              </a:rPr>
              <a:t>from</a:t>
            </a:r>
            <a:r>
              <a:rPr lang="es-EC" sz="2400" dirty="0" smtClean="0">
                <a:solidFill>
                  <a:schemeClr val="tx1">
                    <a:lumMod val="75000"/>
                    <a:lumOff val="25000"/>
                  </a:schemeClr>
                </a:solidFill>
              </a:rPr>
              <a:t> ‘localización’</a:t>
            </a:r>
            <a:endParaRPr lang="es-EC" sz="2400" dirty="0">
              <a:solidFill>
                <a:schemeClr val="tx1">
                  <a:lumMod val="75000"/>
                  <a:lumOff val="25000"/>
                </a:schemeClr>
              </a:solidFill>
            </a:endParaRPr>
          </a:p>
          <a:p>
            <a:pPr>
              <a:lnSpc>
                <a:spcPct val="150000"/>
              </a:lnSpc>
            </a:pPr>
            <a:r>
              <a:rPr lang="es-EC" sz="3400" b="1" dirty="0" err="1" smtClean="0">
                <a:solidFill>
                  <a:schemeClr val="tx1">
                    <a:lumMod val="75000"/>
                    <a:lumOff val="25000"/>
                  </a:schemeClr>
                </a:solidFill>
              </a:rPr>
              <a:t>Component</a:t>
            </a:r>
            <a:r>
              <a:rPr lang="es-EC" sz="3400" b="1" dirty="0" smtClean="0">
                <a:solidFill>
                  <a:schemeClr val="tx1">
                    <a:lumMod val="75000"/>
                    <a:lumOff val="25000"/>
                  </a:schemeClr>
                </a:solidFill>
              </a:rPr>
              <a:t> </a:t>
            </a:r>
            <a:r>
              <a:rPr lang="es-EC" sz="3400" b="1" dirty="0" err="1" smtClean="0">
                <a:solidFill>
                  <a:schemeClr val="tx1">
                    <a:lumMod val="75000"/>
                    <a:lumOff val="25000"/>
                  </a:schemeClr>
                </a:solidFill>
              </a:rPr>
              <a:t>Decorator</a:t>
            </a:r>
            <a:endParaRPr lang="es-EC" sz="3400" b="1" dirty="0" smtClean="0">
              <a:solidFill>
                <a:schemeClr val="tx1">
                  <a:lumMod val="75000"/>
                  <a:lumOff val="25000"/>
                </a:schemeClr>
              </a:solidFill>
            </a:endParaRPr>
          </a:p>
          <a:p>
            <a:pPr marL="857250" lvl="2" indent="0">
              <a:lnSpc>
                <a:spcPct val="150000"/>
              </a:lnSpc>
              <a:buNone/>
            </a:pP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Component</a:t>
            </a:r>
            <a:r>
              <a:rPr lang="es-EC" sz="2400" dirty="0" smtClean="0">
                <a:solidFill>
                  <a:schemeClr val="tx1">
                    <a:lumMod val="75000"/>
                    <a:lumOff val="25000"/>
                  </a:schemeClr>
                </a:solidFill>
              </a:rPr>
              <a:t>({</a:t>
            </a:r>
          </a:p>
          <a:p>
            <a:pPr marL="857250" lvl="2" indent="0">
              <a:lnSpc>
                <a:spcPct val="150000"/>
              </a:lnSpc>
              <a:buNone/>
            </a:pP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Metadata</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properties</a:t>
            </a:r>
            <a:endParaRPr lang="es-EC" sz="2400" dirty="0" smtClean="0">
              <a:solidFill>
                <a:schemeClr val="tx1">
                  <a:lumMod val="75000"/>
                  <a:lumOff val="25000"/>
                </a:schemeClr>
              </a:solidFill>
            </a:endParaRPr>
          </a:p>
          <a:p>
            <a:pPr marL="857250" lvl="2" indent="0">
              <a:lnSpc>
                <a:spcPct val="150000"/>
              </a:lnSpc>
              <a:buNone/>
            </a:pPr>
            <a:r>
              <a:rPr lang="es-EC" sz="2400" dirty="0" smtClean="0">
                <a:solidFill>
                  <a:schemeClr val="tx1">
                    <a:lumMod val="75000"/>
                    <a:lumOff val="25000"/>
                  </a:schemeClr>
                </a:solidFill>
              </a:rPr>
              <a:t>	})</a:t>
            </a:r>
          </a:p>
          <a:p>
            <a:pPr>
              <a:lnSpc>
                <a:spcPct val="150000"/>
              </a:lnSpc>
            </a:pPr>
            <a:r>
              <a:rPr lang="es-EC" sz="3400" b="1" dirty="0" err="1" smtClean="0">
                <a:solidFill>
                  <a:schemeClr val="tx1">
                    <a:lumMod val="75000"/>
                    <a:lumOff val="25000"/>
                  </a:schemeClr>
                </a:solidFill>
              </a:rPr>
              <a:t>Component</a:t>
            </a:r>
            <a:r>
              <a:rPr lang="es-EC" sz="3400" b="1" dirty="0" smtClean="0">
                <a:solidFill>
                  <a:schemeClr val="tx1">
                    <a:lumMod val="75000"/>
                    <a:lumOff val="25000"/>
                  </a:schemeClr>
                </a:solidFill>
              </a:rPr>
              <a:t> </a:t>
            </a:r>
            <a:r>
              <a:rPr lang="es-EC" sz="3400" b="1" dirty="0" err="1" smtClean="0">
                <a:solidFill>
                  <a:schemeClr val="tx1">
                    <a:lumMod val="75000"/>
                    <a:lumOff val="25000"/>
                  </a:schemeClr>
                </a:solidFill>
              </a:rPr>
              <a:t>Class</a:t>
            </a:r>
            <a:endParaRPr lang="es-EC" sz="3400" b="1" dirty="0" smtClean="0">
              <a:solidFill>
                <a:schemeClr val="tx1">
                  <a:lumMod val="75000"/>
                  <a:lumOff val="25000"/>
                </a:schemeClr>
              </a:solidFill>
            </a:endParaRPr>
          </a:p>
          <a:p>
            <a:pPr marL="857250" lvl="2" indent="0">
              <a:lnSpc>
                <a:spcPct val="150000"/>
              </a:lnSpc>
              <a:buNone/>
            </a:pP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export</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class</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MyComponent</a:t>
            </a:r>
            <a:r>
              <a:rPr lang="es-EC" sz="2400" dirty="0" smtClean="0">
                <a:solidFill>
                  <a:schemeClr val="tx1">
                    <a:lumMod val="75000"/>
                    <a:lumOff val="25000"/>
                  </a:schemeClr>
                </a:solidFill>
              </a:rPr>
              <a:t> {</a:t>
            </a:r>
          </a:p>
          <a:p>
            <a:pPr marL="857250" lvl="2" indent="0">
              <a:lnSpc>
                <a:spcPct val="150000"/>
              </a:lnSpc>
              <a:buNone/>
            </a:pPr>
            <a:r>
              <a:rPr lang="es-EC" sz="2400" dirty="0">
                <a:solidFill>
                  <a:schemeClr val="tx1">
                    <a:lumMod val="75000"/>
                    <a:lumOff val="25000"/>
                  </a:schemeClr>
                </a:solidFill>
              </a:rPr>
              <a:t>	</a:t>
            </a:r>
            <a:r>
              <a:rPr lang="es-EC" sz="2400" dirty="0" smtClean="0">
                <a:solidFill>
                  <a:schemeClr val="tx1">
                    <a:lumMod val="75000"/>
                    <a:lumOff val="25000"/>
                  </a:schemeClr>
                </a:solidFill>
              </a:rPr>
              <a:t>	//Variables &amp; Funciones</a:t>
            </a:r>
          </a:p>
          <a:p>
            <a:pPr marL="857250" lvl="2" indent="0">
              <a:lnSpc>
                <a:spcPct val="150000"/>
              </a:lnSpc>
              <a:buNone/>
            </a:pPr>
            <a:r>
              <a:rPr lang="es-EC" sz="2400" dirty="0" smtClean="0">
                <a:solidFill>
                  <a:schemeClr val="tx1">
                    <a:lumMod val="75000"/>
                    <a:lumOff val="25000"/>
                  </a:schemeClr>
                </a:solidFill>
              </a:rPr>
              <a:t>	}</a:t>
            </a:r>
            <a:endParaRPr lang="es-EC" dirty="0" smtClean="0"/>
          </a:p>
        </p:txBody>
      </p:sp>
    </p:spTree>
    <p:extLst>
      <p:ext uri="{BB962C8B-B14F-4D97-AF65-F5344CB8AC3E}">
        <p14:creationId xmlns:p14="http://schemas.microsoft.com/office/powerpoint/2010/main" val="776405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Definir </a:t>
            </a:r>
            <a:r>
              <a:rPr lang="es-EC" dirty="0" err="1" smtClean="0"/>
              <a:t>templates</a:t>
            </a:r>
            <a:r>
              <a:rPr lang="es-EC" dirty="0" smtClean="0"/>
              <a:t> HTML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80" y="1828800"/>
            <a:ext cx="894442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368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Definir CSS</a:t>
            </a:r>
            <a:endParaRPr lang="en-U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34633"/>
            <a:ext cx="7162800" cy="5247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04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smtClean="0"/>
              <a:t>Topics </a:t>
            </a:r>
            <a:r>
              <a:rPr lang="en-US" dirty="0"/>
              <a:t>include</a:t>
            </a:r>
            <a:r>
              <a:rPr lang="en-US" dirty="0" smtClean="0"/>
              <a:t>:</a:t>
            </a:r>
            <a:endParaRPr lang="en-US" dirty="0"/>
          </a:p>
        </p:txBody>
      </p:sp>
      <p:sp>
        <p:nvSpPr>
          <p:cNvPr id="3" name="2 Marcador de contenido"/>
          <p:cNvSpPr>
            <a:spLocks noGrp="1"/>
          </p:cNvSpPr>
          <p:nvPr>
            <p:ph idx="1"/>
          </p:nvPr>
        </p:nvSpPr>
        <p:spPr>
          <a:xfrm>
            <a:off x="502920" y="1679448"/>
            <a:ext cx="8183880" cy="4187952"/>
          </a:xfrm>
        </p:spPr>
        <p:txBody>
          <a:bodyPr>
            <a:normAutofit fontScale="92500" lnSpcReduction="20000"/>
          </a:bodyPr>
          <a:lstStyle/>
          <a:p>
            <a:r>
              <a:rPr lang="en-US" sz="2800" dirty="0" smtClean="0">
                <a:solidFill>
                  <a:schemeClr val="tx1">
                    <a:lumMod val="75000"/>
                    <a:lumOff val="25000"/>
                  </a:schemeClr>
                </a:solidFill>
              </a:rPr>
              <a:t>How </a:t>
            </a:r>
            <a:r>
              <a:rPr lang="en-US" sz="2800" dirty="0">
                <a:solidFill>
                  <a:schemeClr val="tx1">
                    <a:lumMod val="75000"/>
                    <a:lumOff val="25000"/>
                  </a:schemeClr>
                </a:solidFill>
              </a:rPr>
              <a:t>components work</a:t>
            </a:r>
          </a:p>
          <a:p>
            <a:r>
              <a:rPr lang="en-US" sz="2800" dirty="0">
                <a:solidFill>
                  <a:schemeClr val="tx1">
                    <a:lumMod val="75000"/>
                    <a:lumOff val="25000"/>
                  </a:schemeClr>
                </a:solidFill>
              </a:rPr>
              <a:t>Defining HTML templates</a:t>
            </a:r>
          </a:p>
          <a:p>
            <a:r>
              <a:rPr lang="en-US" sz="2800" dirty="0">
                <a:solidFill>
                  <a:schemeClr val="tx1">
                    <a:lumMod val="75000"/>
                    <a:lumOff val="25000"/>
                  </a:schemeClr>
                </a:solidFill>
              </a:rPr>
              <a:t>Defining CSS</a:t>
            </a:r>
          </a:p>
          <a:p>
            <a:r>
              <a:rPr lang="en-US" sz="2800" dirty="0">
                <a:solidFill>
                  <a:schemeClr val="tx1">
                    <a:lumMod val="75000"/>
                    <a:lumOff val="25000"/>
                  </a:schemeClr>
                </a:solidFill>
              </a:rPr>
              <a:t>Interpolation</a:t>
            </a:r>
          </a:p>
          <a:p>
            <a:r>
              <a:rPr lang="en-US" sz="2800" dirty="0" err="1">
                <a:solidFill>
                  <a:schemeClr val="tx1">
                    <a:lumMod val="75000"/>
                    <a:lumOff val="25000"/>
                  </a:schemeClr>
                </a:solidFill>
              </a:rPr>
              <a:t>NgFor</a:t>
            </a:r>
            <a:endParaRPr lang="en-US" sz="2800" dirty="0">
              <a:solidFill>
                <a:schemeClr val="tx1">
                  <a:lumMod val="75000"/>
                  <a:lumOff val="25000"/>
                </a:schemeClr>
              </a:solidFill>
            </a:endParaRPr>
          </a:p>
          <a:p>
            <a:r>
              <a:rPr lang="en-US" sz="2800" dirty="0" err="1">
                <a:solidFill>
                  <a:schemeClr val="tx1">
                    <a:lumMod val="75000"/>
                    <a:lumOff val="25000"/>
                  </a:schemeClr>
                </a:solidFill>
              </a:rPr>
              <a:t>NgSwitch</a:t>
            </a:r>
            <a:endParaRPr lang="en-US" sz="2800" dirty="0">
              <a:solidFill>
                <a:schemeClr val="tx1">
                  <a:lumMod val="75000"/>
                  <a:lumOff val="25000"/>
                </a:schemeClr>
              </a:solidFill>
            </a:endParaRPr>
          </a:p>
          <a:p>
            <a:r>
              <a:rPr lang="en-US" sz="2800" dirty="0">
                <a:solidFill>
                  <a:schemeClr val="tx1">
                    <a:lumMod val="75000"/>
                    <a:lumOff val="25000"/>
                  </a:schemeClr>
                </a:solidFill>
              </a:rPr>
              <a:t>Class binding and style binding</a:t>
            </a:r>
          </a:p>
          <a:p>
            <a:r>
              <a:rPr lang="en-US" sz="2800" dirty="0">
                <a:solidFill>
                  <a:schemeClr val="tx1">
                    <a:lumMod val="75000"/>
                    <a:lumOff val="25000"/>
                  </a:schemeClr>
                </a:solidFill>
              </a:rPr>
              <a:t>Property binding and event binding</a:t>
            </a:r>
          </a:p>
          <a:p>
            <a:r>
              <a:rPr lang="en-US" sz="2800" dirty="0">
                <a:solidFill>
                  <a:schemeClr val="tx1">
                    <a:lumMod val="75000"/>
                    <a:lumOff val="25000"/>
                  </a:schemeClr>
                </a:solidFill>
              </a:rPr>
              <a:t>Animation</a:t>
            </a:r>
          </a:p>
          <a:p>
            <a:r>
              <a:rPr lang="en-US" sz="2800" dirty="0">
                <a:solidFill>
                  <a:schemeClr val="tx1">
                    <a:lumMod val="75000"/>
                    <a:lumOff val="25000"/>
                  </a:schemeClr>
                </a:solidFill>
              </a:rPr>
              <a:t>Creating routes for </a:t>
            </a:r>
            <a:r>
              <a:rPr lang="en-US" sz="2800" dirty="0" smtClean="0">
                <a:solidFill>
                  <a:schemeClr val="tx1">
                    <a:lumMod val="75000"/>
                    <a:lumOff val="25000"/>
                  </a:schemeClr>
                </a:solidFill>
              </a:rPr>
              <a:t>navigation</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4001347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Directives</a:t>
            </a:r>
            <a:r>
              <a:rPr lang="es-EC" dirty="0" smtClean="0"/>
              <a:t> &amp; Pipes</a:t>
            </a:r>
            <a:endParaRPr lang="en-US" dirty="0"/>
          </a:p>
        </p:txBody>
      </p:sp>
      <p:sp>
        <p:nvSpPr>
          <p:cNvPr id="3" name="2 Marcador de contenido"/>
          <p:cNvSpPr>
            <a:spLocks noGrp="1"/>
          </p:cNvSpPr>
          <p:nvPr>
            <p:ph idx="1"/>
          </p:nvPr>
        </p:nvSpPr>
        <p:spPr>
          <a:xfrm>
            <a:off x="502920" y="1600200"/>
            <a:ext cx="8183880" cy="4800600"/>
          </a:xfrm>
        </p:spPr>
        <p:txBody>
          <a:bodyPr>
            <a:normAutofit fontScale="77500" lnSpcReduction="20000"/>
          </a:bodyPr>
          <a:lstStyle/>
          <a:p>
            <a:pPr>
              <a:lnSpc>
                <a:spcPct val="150000"/>
              </a:lnSpc>
            </a:pPr>
            <a:r>
              <a:rPr lang="es-EC" sz="3400" b="1" dirty="0" smtClean="0">
                <a:solidFill>
                  <a:schemeClr val="tx1">
                    <a:lumMod val="75000"/>
                    <a:lumOff val="25000"/>
                  </a:schemeClr>
                </a:solidFill>
              </a:rPr>
              <a:t>Estructural</a:t>
            </a:r>
          </a:p>
          <a:p>
            <a:pPr>
              <a:lnSpc>
                <a:spcPct val="150000"/>
              </a:lnSpc>
            </a:pPr>
            <a:endParaRPr lang="es-EC" sz="3400" b="1" dirty="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Atributo</a:t>
            </a:r>
          </a:p>
          <a:p>
            <a:pPr marL="0" indent="0">
              <a:lnSpc>
                <a:spcPct val="150000"/>
              </a:lnSpc>
              <a:buNone/>
            </a:pPr>
            <a:endParaRPr lang="es-EC" sz="3400" b="1" dirty="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Pipes</a:t>
            </a:r>
          </a:p>
          <a:p>
            <a:pPr lvl="1">
              <a:lnSpc>
                <a:spcPct val="150000"/>
              </a:lnSpc>
            </a:pPr>
            <a:endParaRPr lang="es-EC" b="1" dirty="0">
              <a:solidFill>
                <a:schemeClr val="tx1">
                  <a:lumMod val="75000"/>
                  <a:lumOff val="25000"/>
                </a:schemeClr>
              </a:solidFill>
            </a:endParaRPr>
          </a:p>
          <a:p>
            <a:pPr marL="457200" lvl="1" indent="0">
              <a:lnSpc>
                <a:spcPct val="150000"/>
              </a:lnSpc>
              <a:buNone/>
            </a:pPr>
            <a:r>
              <a:rPr lang="es-EC" b="1" dirty="0">
                <a:solidFill>
                  <a:schemeClr val="tx1">
                    <a:lumMod val="75000"/>
                    <a:lumOff val="25000"/>
                  </a:schemeClr>
                </a:solidFill>
              </a:rPr>
              <a:t> </a:t>
            </a:r>
            <a:endParaRPr lang="es-EC"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016" y="3033210"/>
            <a:ext cx="5181600" cy="85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575" y="2308297"/>
            <a:ext cx="5980567" cy="51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738939"/>
            <a:ext cx="3866584" cy="614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0032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err="1" smtClean="0"/>
              <a:t>Templates</a:t>
            </a:r>
            <a:r>
              <a:rPr lang="es-EC" dirty="0" smtClean="0"/>
              <a:t> Básicos</a:t>
            </a:r>
            <a:endParaRPr lang="en-US" dirty="0"/>
          </a:p>
        </p:txBody>
      </p:sp>
      <p:sp>
        <p:nvSpPr>
          <p:cNvPr id="3" name="2 Marcador de contenido"/>
          <p:cNvSpPr>
            <a:spLocks noGrp="1"/>
          </p:cNvSpPr>
          <p:nvPr>
            <p:ph idx="1"/>
          </p:nvPr>
        </p:nvSpPr>
        <p:spPr>
          <a:xfrm>
            <a:off x="502920" y="1679448"/>
            <a:ext cx="8183880" cy="4721352"/>
          </a:xfrm>
        </p:spPr>
        <p:txBody>
          <a:bodyPr>
            <a:normAutofit/>
          </a:bodyPr>
          <a:lstStyle/>
          <a:p>
            <a:pPr>
              <a:lnSpc>
                <a:spcPct val="150000"/>
              </a:lnSpc>
            </a:pPr>
            <a:r>
              <a:rPr lang="es-EC" sz="3400" b="1" dirty="0" err="1" smtClean="0">
                <a:solidFill>
                  <a:schemeClr val="tx1">
                    <a:lumMod val="75000"/>
                    <a:lumOff val="25000"/>
                  </a:schemeClr>
                </a:solidFill>
              </a:rPr>
              <a:t>Interpolation</a:t>
            </a:r>
            <a:endParaRPr lang="es-EC" dirty="0"/>
          </a:p>
          <a:p>
            <a:pPr>
              <a:lnSpc>
                <a:spcPct val="150000"/>
              </a:lnSpc>
            </a:pPr>
            <a:r>
              <a:rPr lang="es-EC" sz="3200" b="1" dirty="0" err="1" smtClean="0">
                <a:solidFill>
                  <a:schemeClr val="tx1">
                    <a:lumMod val="75000"/>
                    <a:lumOff val="25000"/>
                  </a:schemeClr>
                </a:solidFill>
              </a:rPr>
              <a:t>ngFor</a:t>
            </a:r>
            <a:endParaRPr lang="es-EC" sz="3200" b="1" dirty="0" smtClean="0">
              <a:solidFill>
                <a:schemeClr val="tx1">
                  <a:lumMod val="75000"/>
                  <a:lumOff val="25000"/>
                </a:schemeClr>
              </a:solidFill>
            </a:endParaRPr>
          </a:p>
          <a:p>
            <a:pPr>
              <a:lnSpc>
                <a:spcPct val="150000"/>
              </a:lnSpc>
            </a:pPr>
            <a:r>
              <a:rPr lang="es-EC" sz="3200" b="1" dirty="0" err="1" smtClean="0">
                <a:solidFill>
                  <a:schemeClr val="tx1">
                    <a:lumMod val="75000"/>
                    <a:lumOff val="25000"/>
                  </a:schemeClr>
                </a:solidFill>
              </a:rPr>
              <a:t>NgIf</a:t>
            </a:r>
            <a:r>
              <a:rPr lang="es-EC" sz="3200" b="1" dirty="0" smtClean="0">
                <a:solidFill>
                  <a:schemeClr val="tx1">
                    <a:lumMod val="75000"/>
                    <a:lumOff val="25000"/>
                  </a:schemeClr>
                </a:solidFill>
              </a:rPr>
              <a:t>, </a:t>
            </a:r>
            <a:r>
              <a:rPr lang="es-EC" sz="3200" b="1" dirty="0" err="1" smtClean="0">
                <a:solidFill>
                  <a:schemeClr val="tx1">
                    <a:lumMod val="75000"/>
                    <a:lumOff val="25000"/>
                  </a:schemeClr>
                </a:solidFill>
              </a:rPr>
              <a:t>Else</a:t>
            </a:r>
            <a:r>
              <a:rPr lang="es-EC" sz="3200" b="1" dirty="0" smtClean="0">
                <a:solidFill>
                  <a:schemeClr val="tx1">
                    <a:lumMod val="75000"/>
                    <a:lumOff val="25000"/>
                  </a:schemeClr>
                </a:solidFill>
              </a:rPr>
              <a:t> and </a:t>
            </a:r>
            <a:r>
              <a:rPr lang="es-EC" sz="3200" b="1" dirty="0" err="1" smtClean="0">
                <a:solidFill>
                  <a:schemeClr val="tx1">
                    <a:lumMod val="75000"/>
                    <a:lumOff val="25000"/>
                  </a:schemeClr>
                </a:solidFill>
              </a:rPr>
              <a:t>Then</a:t>
            </a:r>
            <a:endParaRPr lang="es-EC" sz="3200" b="1" dirty="0" smtClean="0">
              <a:solidFill>
                <a:schemeClr val="tx1">
                  <a:lumMod val="75000"/>
                  <a:lumOff val="25000"/>
                </a:schemeClr>
              </a:solidFill>
            </a:endParaRPr>
          </a:p>
          <a:p>
            <a:pPr>
              <a:lnSpc>
                <a:spcPct val="150000"/>
              </a:lnSpc>
            </a:pPr>
            <a:r>
              <a:rPr lang="es-EC" sz="3200" b="1" dirty="0" err="1" smtClean="0">
                <a:solidFill>
                  <a:schemeClr val="tx1">
                    <a:lumMod val="75000"/>
                    <a:lumOff val="25000"/>
                  </a:schemeClr>
                </a:solidFill>
              </a:rPr>
              <a:t>NgSwitch</a:t>
            </a:r>
            <a:endParaRPr lang="es-EC" sz="3200" b="1" dirty="0" smtClean="0">
              <a:solidFill>
                <a:schemeClr val="tx1">
                  <a:lumMod val="75000"/>
                  <a:lumOff val="25000"/>
                </a:schemeClr>
              </a:solidFill>
            </a:endParaRPr>
          </a:p>
        </p:txBody>
      </p:sp>
    </p:spTree>
    <p:extLst>
      <p:ext uri="{BB962C8B-B14F-4D97-AF65-F5344CB8AC3E}">
        <p14:creationId xmlns:p14="http://schemas.microsoft.com/office/powerpoint/2010/main" val="8641058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Interpolación</a:t>
            </a:r>
            <a:endParaRPr lang="en-US" dirty="0"/>
          </a:p>
        </p:txBody>
      </p:sp>
      <p:sp>
        <p:nvSpPr>
          <p:cNvPr id="3" name="2 Marcador de contenido"/>
          <p:cNvSpPr>
            <a:spLocks noGrp="1"/>
          </p:cNvSpPr>
          <p:nvPr>
            <p:ph idx="1"/>
          </p:nvPr>
        </p:nvSpPr>
        <p:spPr>
          <a:xfrm>
            <a:off x="502920" y="1679448"/>
            <a:ext cx="8183880" cy="4721352"/>
          </a:xfrm>
        </p:spPr>
        <p:txBody>
          <a:bodyPr>
            <a:normAutofit fontScale="92500" lnSpcReduction="20000"/>
          </a:bodyPr>
          <a:lstStyle/>
          <a:p>
            <a:pPr>
              <a:lnSpc>
                <a:spcPct val="150000"/>
              </a:lnSpc>
            </a:pPr>
            <a:r>
              <a:rPr lang="es-EC" sz="2400" b="1" dirty="0" smtClean="0">
                <a:solidFill>
                  <a:schemeClr val="tx1">
                    <a:lumMod val="75000"/>
                    <a:lumOff val="25000"/>
                  </a:schemeClr>
                </a:solidFill>
              </a:rPr>
              <a:t>{{</a:t>
            </a:r>
            <a:r>
              <a:rPr lang="es-EC" sz="2400" b="1" dirty="0" err="1" smtClean="0">
                <a:solidFill>
                  <a:schemeClr val="tx1">
                    <a:lumMod val="75000"/>
                    <a:lumOff val="25000"/>
                  </a:schemeClr>
                </a:solidFill>
              </a:rPr>
              <a:t>Template</a:t>
            </a:r>
            <a:r>
              <a:rPr lang="es-EC" sz="2400" b="1" dirty="0" smtClean="0">
                <a:solidFill>
                  <a:schemeClr val="tx1">
                    <a:lumMod val="75000"/>
                    <a:lumOff val="25000"/>
                  </a:schemeClr>
                </a:solidFill>
              </a:rPr>
              <a:t> </a:t>
            </a:r>
            <a:r>
              <a:rPr lang="es-EC" sz="2400" b="1" dirty="0" err="1" smtClean="0">
                <a:solidFill>
                  <a:schemeClr val="tx1">
                    <a:lumMod val="75000"/>
                    <a:lumOff val="25000"/>
                  </a:schemeClr>
                </a:solidFill>
              </a:rPr>
              <a:t>Expression</a:t>
            </a:r>
            <a:r>
              <a:rPr lang="es-EC" sz="2400" b="1" dirty="0" smtClean="0">
                <a:solidFill>
                  <a:schemeClr val="tx1">
                    <a:lumMod val="75000"/>
                    <a:lumOff val="25000"/>
                  </a:schemeClr>
                </a:solidFill>
              </a:rPr>
              <a:t>}}</a:t>
            </a:r>
            <a:endParaRPr lang="es-EC" sz="2400" b="1" dirty="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Creas un objeto llamado Tour</a:t>
            </a:r>
          </a:p>
          <a:p>
            <a:pPr marL="857250" lvl="2" indent="0">
              <a:lnSpc>
                <a:spcPct val="150000"/>
              </a:lnSpc>
              <a:buNone/>
            </a:pPr>
            <a:r>
              <a:rPr lang="es-EC" sz="2400" dirty="0" smtClean="0">
                <a:solidFill>
                  <a:schemeClr val="tx1">
                    <a:lumMod val="75000"/>
                    <a:lumOff val="25000"/>
                  </a:schemeClr>
                </a:solidFill>
              </a:rPr>
              <a:t>	{</a:t>
            </a:r>
          </a:p>
          <a:p>
            <a:pPr marL="857250" lvl="2" indent="0">
              <a:lnSpc>
                <a:spcPct val="150000"/>
              </a:lnSpc>
              <a:buNone/>
            </a:pPr>
            <a:r>
              <a:rPr lang="es-EC" sz="2400" dirty="0">
                <a:solidFill>
                  <a:schemeClr val="tx1">
                    <a:lumMod val="75000"/>
                    <a:lumOff val="25000"/>
                  </a:schemeClr>
                </a:solidFill>
              </a:rPr>
              <a:t>		"titulo" : "</a:t>
            </a:r>
            <a:r>
              <a:rPr lang="es-EC" sz="2400" dirty="0" smtClean="0">
                <a:solidFill>
                  <a:schemeClr val="tx1">
                    <a:lumMod val="75000"/>
                    <a:lumOff val="25000"/>
                  </a:schemeClr>
                </a:solidFill>
              </a:rPr>
              <a:t>tren de </a:t>
            </a:r>
            <a:r>
              <a:rPr lang="es-EC" sz="2400" dirty="0">
                <a:solidFill>
                  <a:schemeClr val="tx1">
                    <a:lumMod val="75000"/>
                    <a:lumOff val="25000"/>
                  </a:schemeClr>
                </a:solidFill>
              </a:rPr>
              <a:t>los </a:t>
            </a:r>
            <a:r>
              <a:rPr lang="es-EC" sz="2400" dirty="0" smtClean="0">
                <a:solidFill>
                  <a:schemeClr val="tx1">
                    <a:lumMod val="75000"/>
                    <a:lumOff val="25000"/>
                  </a:schemeClr>
                </a:solidFill>
              </a:rPr>
              <a:t>volcanes",</a:t>
            </a:r>
          </a:p>
          <a:p>
            <a:pPr marL="857250" lvl="2" indent="0">
              <a:lnSpc>
                <a:spcPct val="150000"/>
              </a:lnSpc>
              <a:buNone/>
            </a:pPr>
            <a:r>
              <a:rPr lang="es-EC" sz="2400" dirty="0">
                <a:solidFill>
                  <a:schemeClr val="tx1">
                    <a:lumMod val="75000"/>
                    <a:lumOff val="25000"/>
                  </a:schemeClr>
                </a:solidFill>
              </a:rPr>
              <a:t>		</a:t>
            </a:r>
            <a:r>
              <a:rPr lang="es-EC" sz="2400" dirty="0" smtClean="0">
                <a:solidFill>
                  <a:schemeClr val="tx1">
                    <a:lumMod val="75000"/>
                    <a:lumOff val="25000"/>
                  </a:schemeClr>
                </a:solidFill>
              </a:rPr>
              <a:t>"</a:t>
            </a:r>
            <a:r>
              <a:rPr lang="es-EC" sz="2400" dirty="0" err="1" smtClean="0">
                <a:solidFill>
                  <a:schemeClr val="tx1">
                    <a:lumMod val="75000"/>
                    <a:lumOff val="25000"/>
                  </a:schemeClr>
                </a:solidFill>
              </a:rPr>
              <a:t>descripcion</a:t>
            </a:r>
            <a:r>
              <a:rPr lang="es-EC" sz="2400" dirty="0" smtClean="0">
                <a:solidFill>
                  <a:schemeClr val="tx1">
                    <a:lumMod val="75000"/>
                    <a:lumOff val="25000"/>
                  </a:schemeClr>
                </a:solidFill>
              </a:rPr>
              <a:t>" </a:t>
            </a:r>
            <a:r>
              <a:rPr lang="es-EC" sz="2400" dirty="0">
                <a:solidFill>
                  <a:schemeClr val="tx1">
                    <a:lumMod val="75000"/>
                    <a:lumOff val="25000"/>
                  </a:schemeClr>
                </a:solidFill>
              </a:rPr>
              <a:t>: </a:t>
            </a:r>
            <a:r>
              <a:rPr lang="es-EC" sz="2400" dirty="0" smtClean="0">
                <a:solidFill>
                  <a:schemeClr val="tx1">
                    <a:lumMod val="75000"/>
                    <a:lumOff val="25000"/>
                  </a:schemeClr>
                </a:solidFill>
              </a:rPr>
              <a:t>"Descripción xxx xxx </a:t>
            </a:r>
            <a:r>
              <a:rPr lang="es-EC" sz="2400" dirty="0" err="1" smtClean="0">
                <a:solidFill>
                  <a:schemeClr val="tx1">
                    <a:lumMod val="75000"/>
                    <a:lumOff val="25000"/>
                  </a:schemeClr>
                </a:solidFill>
              </a:rPr>
              <a:t>xxx</a:t>
            </a:r>
            <a:r>
              <a:rPr lang="es-EC" sz="2400" dirty="0" smtClean="0">
                <a:solidFill>
                  <a:schemeClr val="tx1">
                    <a:lumMod val="75000"/>
                    <a:lumOff val="25000"/>
                  </a:schemeClr>
                </a:solidFill>
              </a:rPr>
              <a:t> </a:t>
            </a:r>
            <a:r>
              <a:rPr lang="es-EC" sz="2400" dirty="0" err="1" smtClean="0">
                <a:solidFill>
                  <a:schemeClr val="tx1">
                    <a:lumMod val="75000"/>
                    <a:lumOff val="25000"/>
                  </a:schemeClr>
                </a:solidFill>
              </a:rPr>
              <a:t>xxx</a:t>
            </a:r>
            <a:r>
              <a:rPr lang="es-EC" sz="2400" dirty="0" smtClean="0">
                <a:solidFill>
                  <a:schemeClr val="tx1">
                    <a:lumMod val="75000"/>
                    <a:lumOff val="25000"/>
                  </a:schemeClr>
                </a:solidFill>
              </a:rPr>
              <a:t> ",</a:t>
            </a:r>
          </a:p>
          <a:p>
            <a:pPr marL="857250" lvl="2" indent="0">
              <a:lnSpc>
                <a:spcPct val="150000"/>
              </a:lnSpc>
              <a:buNone/>
            </a:pPr>
            <a:r>
              <a:rPr lang="es-EC" sz="2400" dirty="0" smtClean="0">
                <a:solidFill>
                  <a:schemeClr val="tx1">
                    <a:lumMod val="75000"/>
                    <a:lumOff val="25000"/>
                  </a:schemeClr>
                </a:solidFill>
              </a:rPr>
              <a:t>	</a:t>
            </a:r>
            <a:r>
              <a:rPr lang="es-EC" sz="2400" dirty="0">
                <a:solidFill>
                  <a:schemeClr val="tx1">
                    <a:lumMod val="75000"/>
                    <a:lumOff val="25000"/>
                  </a:schemeClr>
                </a:solidFill>
              </a:rPr>
              <a:t>	</a:t>
            </a:r>
            <a:r>
              <a:rPr lang="es-EC" sz="2400" dirty="0" smtClean="0">
                <a:solidFill>
                  <a:schemeClr val="tx1">
                    <a:lumMod val="75000"/>
                    <a:lumOff val="25000"/>
                  </a:schemeClr>
                </a:solidFill>
              </a:rPr>
              <a:t>"precio" </a:t>
            </a:r>
            <a:r>
              <a:rPr lang="es-EC" sz="2400" dirty="0">
                <a:solidFill>
                  <a:schemeClr val="tx1">
                    <a:lumMod val="75000"/>
                    <a:lumOff val="25000"/>
                  </a:schemeClr>
                </a:solidFill>
              </a:rPr>
              <a:t>: </a:t>
            </a:r>
            <a:r>
              <a:rPr lang="es-EC" sz="2400" dirty="0" smtClean="0">
                <a:solidFill>
                  <a:schemeClr val="tx1">
                    <a:lumMod val="75000"/>
                    <a:lumOff val="25000"/>
                  </a:schemeClr>
                </a:solidFill>
              </a:rPr>
              <a:t> 1500</a:t>
            </a:r>
          </a:p>
          <a:p>
            <a:pPr marL="857250" lvl="2" indent="0">
              <a:lnSpc>
                <a:spcPct val="150000"/>
              </a:lnSpc>
              <a:buNone/>
            </a:pPr>
            <a:r>
              <a:rPr lang="es-EC" sz="2400" dirty="0" smtClean="0">
                <a:solidFill>
                  <a:schemeClr val="tx1">
                    <a:lumMod val="75000"/>
                    <a:lumOff val="25000"/>
                  </a:schemeClr>
                </a:solidFill>
              </a:rPr>
              <a:t>	}</a:t>
            </a:r>
          </a:p>
          <a:p>
            <a:pPr>
              <a:lnSpc>
                <a:spcPct val="150000"/>
              </a:lnSpc>
            </a:pPr>
            <a:r>
              <a:rPr lang="es-EC" sz="3400" b="1" dirty="0" smtClean="0">
                <a:solidFill>
                  <a:schemeClr val="tx1">
                    <a:lumMod val="75000"/>
                    <a:lumOff val="25000"/>
                  </a:schemeClr>
                </a:solidFill>
              </a:rPr>
              <a:t>Usamos la Interpolación</a:t>
            </a:r>
            <a:endParaRPr lang="es-EC" dirty="0" smtClean="0"/>
          </a:p>
        </p:txBody>
      </p:sp>
    </p:spTree>
    <p:extLst>
      <p:ext uri="{BB962C8B-B14F-4D97-AF65-F5344CB8AC3E}">
        <p14:creationId xmlns:p14="http://schemas.microsoft.com/office/powerpoint/2010/main" val="1207404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Directiva </a:t>
            </a:r>
            <a:r>
              <a:rPr lang="es-EC" dirty="0" err="1" smtClean="0"/>
              <a:t>NgFor</a:t>
            </a:r>
            <a:endParaRPr lang="en-US" dirty="0"/>
          </a:p>
        </p:txBody>
      </p:sp>
      <p:sp>
        <p:nvSpPr>
          <p:cNvPr id="3" name="2 Marcador de contenido"/>
          <p:cNvSpPr>
            <a:spLocks noGrp="1"/>
          </p:cNvSpPr>
          <p:nvPr>
            <p:ph idx="1"/>
          </p:nvPr>
        </p:nvSpPr>
        <p:spPr>
          <a:xfrm>
            <a:off x="502920" y="1679448"/>
            <a:ext cx="8183880" cy="4721352"/>
          </a:xfrm>
        </p:spPr>
        <p:txBody>
          <a:bodyPr>
            <a:normAutofit fontScale="92500" lnSpcReduction="10000"/>
          </a:bodyPr>
          <a:lstStyle/>
          <a:p>
            <a:pPr>
              <a:lnSpc>
                <a:spcPct val="150000"/>
              </a:lnSpc>
            </a:pPr>
            <a:r>
              <a:rPr lang="es-EC" sz="3400" b="1" dirty="0" err="1">
                <a:solidFill>
                  <a:schemeClr val="tx1">
                    <a:lumMod val="75000"/>
                    <a:lumOff val="25000"/>
                  </a:schemeClr>
                </a:solidFill>
              </a:rPr>
              <a:t>Syntaxis</a:t>
            </a: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sz="1600" b="1" dirty="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Creas un objeto llamado paquetes</a:t>
            </a:r>
          </a:p>
          <a:p>
            <a:pPr marL="0" indent="0">
              <a:buNone/>
            </a:pPr>
            <a:r>
              <a:rPr lang="es-EC" sz="2400" dirty="0" smtClean="0">
                <a:solidFill>
                  <a:schemeClr val="tx1">
                    <a:lumMod val="75000"/>
                    <a:lumOff val="25000"/>
                  </a:schemeClr>
                </a:solidFill>
              </a:rPr>
              <a:t>	</a:t>
            </a:r>
            <a:r>
              <a:rPr lang="es-EC" dirty="0"/>
              <a:t>paquetes = [</a:t>
            </a:r>
          </a:p>
          <a:p>
            <a:pPr marL="1257300" lvl="3" indent="0">
              <a:buNone/>
            </a:pPr>
            <a:r>
              <a:rPr lang="es-EC" sz="2400" dirty="0"/>
              <a:t>{</a:t>
            </a:r>
          </a:p>
          <a:p>
            <a:pPr marL="1714500" lvl="4" indent="0">
              <a:buNone/>
            </a:pPr>
            <a:r>
              <a:rPr lang="es-EC" sz="2400" dirty="0"/>
              <a:t>"</a:t>
            </a:r>
            <a:r>
              <a:rPr lang="es-EC" sz="2400" dirty="0" err="1"/>
              <a:t>codigo</a:t>
            </a:r>
            <a:r>
              <a:rPr lang="es-EC" sz="2400" dirty="0"/>
              <a:t>": "AP",</a:t>
            </a:r>
          </a:p>
          <a:p>
            <a:pPr marL="1714500" lvl="4" indent="0">
              <a:buNone/>
            </a:pPr>
            <a:r>
              <a:rPr lang="es-EC" sz="2400" dirty="0"/>
              <a:t>"nombre": "De los Andes al Pacífico«</a:t>
            </a:r>
          </a:p>
          <a:p>
            <a:pPr marL="1257300" lvl="3" indent="0">
              <a:buNone/>
            </a:pPr>
            <a:r>
              <a:rPr lang="es-EC" sz="2400" dirty="0"/>
              <a:t>}</a:t>
            </a:r>
          </a:p>
          <a:p>
            <a:pPr marL="800100" lvl="2" indent="0">
              <a:buNone/>
            </a:pPr>
            <a:r>
              <a:rPr lang="es-EC" sz="2400"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2562225"/>
            <a:ext cx="64674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245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smtClean="0"/>
              <a:t>Directiva </a:t>
            </a:r>
            <a:r>
              <a:rPr lang="es-EC" sz="4800" dirty="0" err="1" smtClean="0"/>
              <a:t>NgIf</a:t>
            </a:r>
            <a:r>
              <a:rPr lang="es-EC" sz="4800" dirty="0" smtClean="0"/>
              <a:t>, </a:t>
            </a:r>
            <a:r>
              <a:rPr lang="es-EC" sz="4800" dirty="0" err="1" smtClean="0"/>
              <a:t>Else</a:t>
            </a:r>
            <a:r>
              <a:rPr lang="es-EC" sz="4800" dirty="0" smtClean="0"/>
              <a:t>, and </a:t>
            </a:r>
            <a:r>
              <a:rPr lang="es-EC" sz="4800" dirty="0" err="1" smtClean="0"/>
              <a:t>Then</a:t>
            </a:r>
            <a:endParaRPr lang="en-US" sz="4800" dirty="0"/>
          </a:p>
        </p:txBody>
      </p:sp>
      <p:sp>
        <p:nvSpPr>
          <p:cNvPr id="3" name="2 Marcador de contenido"/>
          <p:cNvSpPr>
            <a:spLocks noGrp="1"/>
          </p:cNvSpPr>
          <p:nvPr>
            <p:ph idx="1"/>
          </p:nvPr>
        </p:nvSpPr>
        <p:spPr>
          <a:xfrm>
            <a:off x="502920" y="1679448"/>
            <a:ext cx="8183880" cy="4721352"/>
          </a:xfrm>
        </p:spPr>
        <p:txBody>
          <a:bodyPr>
            <a:normAutofit fontScale="92500" lnSpcReduction="10000"/>
          </a:bodyPr>
          <a:lstStyle/>
          <a:p>
            <a:pPr>
              <a:lnSpc>
                <a:spcPct val="150000"/>
              </a:lnSpc>
            </a:pPr>
            <a:r>
              <a:rPr lang="es-EC" sz="3400" b="1" dirty="0" err="1">
                <a:solidFill>
                  <a:schemeClr val="tx1">
                    <a:lumMod val="75000"/>
                    <a:lumOff val="25000"/>
                  </a:schemeClr>
                </a:solidFill>
              </a:rPr>
              <a:t>Syntaxis</a:t>
            </a: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sz="1600" b="1" dirty="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Creas un objeto llamado paquetes</a:t>
            </a:r>
          </a:p>
          <a:p>
            <a:pPr marL="0" indent="0">
              <a:buNone/>
            </a:pPr>
            <a:r>
              <a:rPr lang="es-EC" sz="2400" dirty="0" smtClean="0">
                <a:solidFill>
                  <a:schemeClr val="tx1">
                    <a:lumMod val="75000"/>
                    <a:lumOff val="25000"/>
                  </a:schemeClr>
                </a:solidFill>
              </a:rPr>
              <a:t>	</a:t>
            </a:r>
            <a:r>
              <a:rPr lang="es-EC" dirty="0" smtClean="0"/>
              <a:t>existe = </a:t>
            </a:r>
            <a:r>
              <a:rPr lang="es-EC" sz="2400" dirty="0" smtClean="0"/>
              <a:t>"texto";</a:t>
            </a:r>
          </a:p>
          <a:p>
            <a:pPr marL="800100" lvl="2" indent="0">
              <a:buNone/>
            </a:pPr>
            <a:r>
              <a:rPr lang="es-EC" sz="2400" dirty="0">
                <a:solidFill>
                  <a:schemeClr val="tx1">
                    <a:lumMod val="75000"/>
                    <a:lumOff val="25000"/>
                  </a:schemeClr>
                </a:solidFill>
              </a:rPr>
              <a:t>	</a:t>
            </a:r>
            <a:r>
              <a:rPr lang="es-EC" sz="2400" dirty="0"/>
              <a:t>existe = </a:t>
            </a:r>
            <a:r>
              <a:rPr lang="es-EC" sz="2400" dirty="0" smtClean="0"/>
              <a:t>true;</a:t>
            </a:r>
          </a:p>
          <a:p>
            <a:pPr marL="800100" lvl="2" indent="0">
              <a:buNone/>
            </a:pPr>
            <a:r>
              <a:rPr lang="es-EC" sz="2400" dirty="0">
                <a:solidFill>
                  <a:schemeClr val="tx1">
                    <a:lumMod val="75000"/>
                    <a:lumOff val="25000"/>
                  </a:schemeClr>
                </a:solidFill>
              </a:rPr>
              <a:t>	</a:t>
            </a:r>
            <a:r>
              <a:rPr lang="es-EC" sz="2400" dirty="0"/>
              <a:t>existe = </a:t>
            </a:r>
            <a:r>
              <a:rPr lang="es-EC" sz="2400" dirty="0" err="1" smtClean="0"/>
              <a:t>null</a:t>
            </a:r>
            <a:r>
              <a:rPr lang="es-EC" sz="2400" dirty="0" smtClean="0"/>
              <a:t>;</a:t>
            </a:r>
          </a:p>
          <a:p>
            <a:pPr marL="800100" lvl="2" indent="0">
              <a:buNone/>
            </a:pPr>
            <a:r>
              <a:rPr lang="es-EC" sz="2400" dirty="0">
                <a:solidFill>
                  <a:schemeClr val="tx1">
                    <a:lumMod val="75000"/>
                    <a:lumOff val="25000"/>
                  </a:schemeClr>
                </a:solidFill>
              </a:rPr>
              <a:t>	</a:t>
            </a:r>
            <a:r>
              <a:rPr lang="es-EC" sz="2400" dirty="0"/>
              <a:t>existe = </a:t>
            </a:r>
            <a:r>
              <a:rPr lang="es-EC" sz="2400" dirty="0" smtClean="0"/>
              <a:t>0;</a:t>
            </a:r>
            <a:endParaRPr lang="es-EC" sz="2400" dirty="0"/>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305050"/>
            <a:ext cx="76009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98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smtClean="0"/>
              <a:t>Directiva </a:t>
            </a:r>
            <a:r>
              <a:rPr lang="es-EC" sz="4800" dirty="0" err="1" smtClean="0"/>
              <a:t>NgIf</a:t>
            </a:r>
            <a:r>
              <a:rPr lang="es-EC" sz="4800" dirty="0" smtClean="0"/>
              <a:t>, </a:t>
            </a:r>
            <a:r>
              <a:rPr lang="es-EC" sz="4800" dirty="0" err="1" smtClean="0"/>
              <a:t>Else</a:t>
            </a:r>
            <a:r>
              <a:rPr lang="es-EC" sz="4800" dirty="0" smtClean="0"/>
              <a:t>, and </a:t>
            </a:r>
            <a:r>
              <a:rPr lang="es-EC" sz="4800" dirty="0" err="1" smtClean="0"/>
              <a:t>Then</a:t>
            </a:r>
            <a:endParaRPr lang="en-US" sz="4800" dirty="0"/>
          </a:p>
        </p:txBody>
      </p:sp>
      <p:sp>
        <p:nvSpPr>
          <p:cNvPr id="3" name="2 Marcador de contenido"/>
          <p:cNvSpPr>
            <a:spLocks noGrp="1"/>
          </p:cNvSpPr>
          <p:nvPr>
            <p:ph idx="1"/>
          </p:nvPr>
        </p:nvSpPr>
        <p:spPr>
          <a:xfrm>
            <a:off x="502920" y="1679448"/>
            <a:ext cx="8183880" cy="4721352"/>
          </a:xfrm>
        </p:spPr>
        <p:txBody>
          <a:bodyPr>
            <a:normAutofit/>
          </a:bodyPr>
          <a:lstStyle/>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21543"/>
            <a:ext cx="8380976" cy="143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14799"/>
            <a:ext cx="8380976" cy="190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379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Directiva </a:t>
            </a:r>
            <a:r>
              <a:rPr lang="es-EC" dirty="0" err="1" smtClean="0"/>
              <a:t>NgSwitch</a:t>
            </a:r>
            <a:endParaRPr lang="en-US" dirty="0"/>
          </a:p>
        </p:txBody>
      </p:sp>
      <p:sp>
        <p:nvSpPr>
          <p:cNvPr id="3" name="2 Marcador de contenido"/>
          <p:cNvSpPr>
            <a:spLocks noGrp="1"/>
          </p:cNvSpPr>
          <p:nvPr>
            <p:ph idx="1"/>
          </p:nvPr>
        </p:nvSpPr>
        <p:spPr>
          <a:xfrm>
            <a:off x="502920" y="1679448"/>
            <a:ext cx="8183880" cy="4721352"/>
          </a:xfrm>
        </p:spPr>
        <p:txBody>
          <a:bodyPr>
            <a:normAutofit/>
          </a:bodyPr>
          <a:lstStyle/>
          <a:p>
            <a:pPr>
              <a:lnSpc>
                <a:spcPct val="150000"/>
              </a:lnSpc>
            </a:pPr>
            <a:r>
              <a:rPr lang="es-EC" sz="3400" b="1" dirty="0" err="1" smtClean="0">
                <a:solidFill>
                  <a:schemeClr val="tx1">
                    <a:lumMod val="75000"/>
                    <a:lumOff val="25000"/>
                  </a:schemeClr>
                </a:solidFill>
              </a:rPr>
              <a:t>Syntaxis</a:t>
            </a:r>
            <a:endParaRPr lang="es-EC" sz="3400" b="1" dirty="0" smtClean="0">
              <a:solidFill>
                <a:schemeClr val="tx1">
                  <a:lumMod val="75000"/>
                  <a:lumOff val="25000"/>
                </a:schemeClr>
              </a:solidFill>
            </a:endParaRPr>
          </a:p>
          <a:p>
            <a:pPr>
              <a:lnSpc>
                <a:spcPct val="150000"/>
              </a:lnSpc>
            </a:pP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241"/>
          <a:stretch/>
        </p:blipFill>
        <p:spPr bwMode="auto">
          <a:xfrm>
            <a:off x="1021080" y="2667000"/>
            <a:ext cx="797052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456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s-EC" dirty="0" smtClean="0"/>
              <a:t>Data </a:t>
            </a:r>
            <a:r>
              <a:rPr lang="es-EC" dirty="0" err="1"/>
              <a:t>B</a:t>
            </a:r>
            <a:r>
              <a:rPr lang="es-EC" dirty="0" err="1" smtClean="0"/>
              <a:t>inding</a:t>
            </a:r>
            <a:endParaRPr lang="en-US" dirty="0"/>
          </a:p>
        </p:txBody>
      </p:sp>
      <p:sp>
        <p:nvSpPr>
          <p:cNvPr id="3" name="2 Marcador de contenido"/>
          <p:cNvSpPr>
            <a:spLocks noGrp="1"/>
          </p:cNvSpPr>
          <p:nvPr>
            <p:ph idx="1"/>
          </p:nvPr>
        </p:nvSpPr>
        <p:spPr>
          <a:xfrm>
            <a:off x="502920" y="1679448"/>
            <a:ext cx="8183880" cy="4721352"/>
          </a:xfrm>
        </p:spPr>
        <p:txBody>
          <a:bodyPr>
            <a:normAutofit/>
          </a:bodyPr>
          <a:lstStyle/>
          <a:p>
            <a:pPr>
              <a:lnSpc>
                <a:spcPct val="150000"/>
              </a:lnSpc>
            </a:pPr>
            <a:r>
              <a:rPr lang="es-EC" sz="3400" b="1" dirty="0" smtClean="0">
                <a:solidFill>
                  <a:schemeClr val="tx1">
                    <a:lumMod val="75000"/>
                    <a:lumOff val="25000"/>
                  </a:schemeClr>
                </a:solidFill>
              </a:rPr>
              <a:t>Local variables</a:t>
            </a:r>
            <a:endParaRPr lang="es-EC" dirty="0"/>
          </a:p>
          <a:p>
            <a:pPr>
              <a:lnSpc>
                <a:spcPct val="150000"/>
              </a:lnSpc>
            </a:pPr>
            <a:r>
              <a:rPr lang="es-EC" sz="3200" b="1" dirty="0" err="1" smtClean="0">
                <a:solidFill>
                  <a:schemeClr val="tx1">
                    <a:lumMod val="75000"/>
                    <a:lumOff val="25000"/>
                  </a:schemeClr>
                </a:solidFill>
              </a:rPr>
              <a:t>Class</a:t>
            </a:r>
            <a:r>
              <a:rPr lang="es-EC" sz="3200" b="1" dirty="0" smtClean="0">
                <a:solidFill>
                  <a:schemeClr val="tx1">
                    <a:lumMod val="75000"/>
                    <a:lumOff val="25000"/>
                  </a:schemeClr>
                </a:solidFill>
              </a:rPr>
              <a:t> </a:t>
            </a:r>
            <a:r>
              <a:rPr lang="es-EC" sz="3200" b="1" dirty="0" err="1" smtClean="0">
                <a:solidFill>
                  <a:schemeClr val="tx1">
                    <a:lumMod val="75000"/>
                    <a:lumOff val="25000"/>
                  </a:schemeClr>
                </a:solidFill>
              </a:rPr>
              <a:t>binding</a:t>
            </a:r>
            <a:endParaRPr lang="es-EC" sz="3200" b="1" dirty="0" smtClean="0">
              <a:solidFill>
                <a:schemeClr val="tx1">
                  <a:lumMod val="75000"/>
                  <a:lumOff val="25000"/>
                </a:schemeClr>
              </a:solidFill>
            </a:endParaRPr>
          </a:p>
          <a:p>
            <a:pPr>
              <a:lnSpc>
                <a:spcPct val="150000"/>
              </a:lnSpc>
            </a:pPr>
            <a:r>
              <a:rPr lang="es-EC" sz="3200" b="1" dirty="0" smtClean="0">
                <a:solidFill>
                  <a:schemeClr val="tx1">
                    <a:lumMod val="75000"/>
                    <a:lumOff val="25000"/>
                  </a:schemeClr>
                </a:solidFill>
              </a:rPr>
              <a:t>Style </a:t>
            </a:r>
            <a:r>
              <a:rPr lang="es-EC" sz="3200" b="1" dirty="0" err="1" smtClean="0">
                <a:solidFill>
                  <a:schemeClr val="tx1">
                    <a:lumMod val="75000"/>
                    <a:lumOff val="25000"/>
                  </a:schemeClr>
                </a:solidFill>
              </a:rPr>
              <a:t>binding</a:t>
            </a:r>
            <a:endParaRPr lang="es-EC" sz="3200" b="1" dirty="0" smtClean="0">
              <a:solidFill>
                <a:schemeClr val="tx1">
                  <a:lumMod val="75000"/>
                  <a:lumOff val="25000"/>
                </a:schemeClr>
              </a:solidFill>
            </a:endParaRPr>
          </a:p>
          <a:p>
            <a:pPr>
              <a:lnSpc>
                <a:spcPct val="150000"/>
              </a:lnSpc>
            </a:pPr>
            <a:r>
              <a:rPr lang="es-EC" sz="3200" b="1" dirty="0" err="1" smtClean="0">
                <a:solidFill>
                  <a:schemeClr val="tx1">
                    <a:lumMod val="75000"/>
                    <a:lumOff val="25000"/>
                  </a:schemeClr>
                </a:solidFill>
              </a:rPr>
              <a:t>Property</a:t>
            </a:r>
            <a:r>
              <a:rPr lang="es-EC" sz="3200" b="1" dirty="0" smtClean="0">
                <a:solidFill>
                  <a:schemeClr val="tx1">
                    <a:lumMod val="75000"/>
                    <a:lumOff val="25000"/>
                  </a:schemeClr>
                </a:solidFill>
              </a:rPr>
              <a:t> </a:t>
            </a:r>
            <a:r>
              <a:rPr lang="es-EC" sz="3200" b="1" dirty="0" err="1" smtClean="0">
                <a:solidFill>
                  <a:schemeClr val="tx1">
                    <a:lumMod val="75000"/>
                    <a:lumOff val="25000"/>
                  </a:schemeClr>
                </a:solidFill>
              </a:rPr>
              <a:t>binding</a:t>
            </a:r>
            <a:endParaRPr lang="es-EC" sz="3200" b="1" dirty="0" smtClean="0">
              <a:solidFill>
                <a:schemeClr val="tx1">
                  <a:lumMod val="75000"/>
                  <a:lumOff val="25000"/>
                </a:schemeClr>
              </a:solidFill>
            </a:endParaRPr>
          </a:p>
          <a:p>
            <a:pPr>
              <a:lnSpc>
                <a:spcPct val="150000"/>
              </a:lnSpc>
            </a:pPr>
            <a:r>
              <a:rPr lang="es-EC" sz="3200" b="1" dirty="0" err="1" smtClean="0">
                <a:solidFill>
                  <a:schemeClr val="tx1">
                    <a:lumMod val="75000"/>
                    <a:lumOff val="25000"/>
                  </a:schemeClr>
                </a:solidFill>
              </a:rPr>
              <a:t>Event</a:t>
            </a:r>
            <a:r>
              <a:rPr lang="es-EC" sz="3200" b="1" dirty="0" smtClean="0">
                <a:solidFill>
                  <a:schemeClr val="tx1">
                    <a:lumMod val="75000"/>
                    <a:lumOff val="25000"/>
                  </a:schemeClr>
                </a:solidFill>
              </a:rPr>
              <a:t> </a:t>
            </a:r>
            <a:r>
              <a:rPr lang="es-EC" sz="3200" b="1" dirty="0" err="1" smtClean="0">
                <a:solidFill>
                  <a:schemeClr val="tx1">
                    <a:lumMod val="75000"/>
                    <a:lumOff val="25000"/>
                  </a:schemeClr>
                </a:solidFill>
              </a:rPr>
              <a:t>binding</a:t>
            </a:r>
            <a:endParaRPr lang="es-EC" sz="3200" b="1" dirty="0" smtClean="0">
              <a:solidFill>
                <a:schemeClr val="tx1">
                  <a:lumMod val="75000"/>
                  <a:lumOff val="25000"/>
                </a:schemeClr>
              </a:solidFill>
            </a:endParaRPr>
          </a:p>
        </p:txBody>
      </p:sp>
    </p:spTree>
    <p:extLst>
      <p:ext uri="{BB962C8B-B14F-4D97-AF65-F5344CB8AC3E}">
        <p14:creationId xmlns:p14="http://schemas.microsoft.com/office/powerpoint/2010/main" val="19397054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smtClean="0"/>
              <a:t>Local Variables</a:t>
            </a:r>
            <a:endParaRPr lang="en-US" sz="4800" dirty="0"/>
          </a:p>
        </p:txBody>
      </p:sp>
      <p:sp>
        <p:nvSpPr>
          <p:cNvPr id="3" name="2 Marcador de contenido"/>
          <p:cNvSpPr>
            <a:spLocks noGrp="1"/>
          </p:cNvSpPr>
          <p:nvPr>
            <p:ph idx="1"/>
          </p:nvPr>
        </p:nvSpPr>
        <p:spPr>
          <a:xfrm>
            <a:off x="502920" y="1524000"/>
            <a:ext cx="8183880" cy="4721352"/>
          </a:xfrm>
        </p:spPr>
        <p:txBody>
          <a:bodyPr>
            <a:normAutofit/>
          </a:bodyPr>
          <a:lstStyle/>
          <a:p>
            <a:pPr>
              <a:lnSpc>
                <a:spcPct val="150000"/>
              </a:lnSpc>
            </a:pPr>
            <a:r>
              <a:rPr lang="es-EC" sz="3400" b="1" dirty="0" err="1">
                <a:solidFill>
                  <a:schemeClr val="tx1">
                    <a:lumMod val="75000"/>
                    <a:lumOff val="25000"/>
                  </a:schemeClr>
                </a:solidFill>
              </a:rPr>
              <a:t>Syntaxis</a:t>
            </a: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sz="1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832" y="2819400"/>
            <a:ext cx="580616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4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err="1" smtClean="0"/>
              <a:t>Class</a:t>
            </a:r>
            <a:r>
              <a:rPr lang="es-EC" sz="4800" dirty="0" smtClean="0"/>
              <a:t> </a:t>
            </a:r>
            <a:r>
              <a:rPr lang="es-EC" sz="4800" dirty="0" err="1" smtClean="0"/>
              <a:t>Binding</a:t>
            </a:r>
            <a:endParaRPr lang="en-US" sz="4800" dirty="0"/>
          </a:p>
        </p:txBody>
      </p:sp>
      <p:sp>
        <p:nvSpPr>
          <p:cNvPr id="3" name="2 Marcador de contenido"/>
          <p:cNvSpPr>
            <a:spLocks noGrp="1"/>
          </p:cNvSpPr>
          <p:nvPr>
            <p:ph idx="1"/>
          </p:nvPr>
        </p:nvSpPr>
        <p:spPr>
          <a:xfrm>
            <a:off x="502920" y="1524000"/>
            <a:ext cx="8183880" cy="4721352"/>
          </a:xfrm>
        </p:spPr>
        <p:txBody>
          <a:bodyPr>
            <a:normAutofit/>
          </a:bodyPr>
          <a:lstStyle/>
          <a:p>
            <a:pPr>
              <a:lnSpc>
                <a:spcPct val="150000"/>
              </a:lnSpc>
            </a:pPr>
            <a:r>
              <a:rPr lang="es-EC" sz="3400" b="1" dirty="0" err="1">
                <a:solidFill>
                  <a:schemeClr val="tx1">
                    <a:lumMod val="75000"/>
                    <a:lumOff val="25000"/>
                  </a:schemeClr>
                </a:solidFill>
              </a:rPr>
              <a:t>Syntaxis</a:t>
            </a: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sz="1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286000"/>
            <a:ext cx="6477000" cy="1443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733800"/>
            <a:ext cx="5120640" cy="303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33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a:t>Lo </a:t>
            </a:r>
            <a:r>
              <a:rPr lang="en-US" dirty="0" err="1"/>
              <a:t>que</a:t>
            </a:r>
            <a:r>
              <a:rPr lang="en-US" dirty="0"/>
              <a:t> </a:t>
            </a:r>
            <a:r>
              <a:rPr lang="en-US" dirty="0" err="1"/>
              <a:t>deberías</a:t>
            </a:r>
            <a:r>
              <a:rPr lang="en-US" dirty="0"/>
              <a:t> saber</a:t>
            </a:r>
            <a:endParaRPr lang="en-US" dirty="0" smtClean="0"/>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r>
              <a:rPr lang="en-US" sz="3200" dirty="0" smtClean="0">
                <a:solidFill>
                  <a:schemeClr val="tx1">
                    <a:lumMod val="75000"/>
                    <a:lumOff val="25000"/>
                  </a:schemeClr>
                </a:solidFill>
              </a:rPr>
              <a:t>HTML</a:t>
            </a:r>
          </a:p>
          <a:p>
            <a:r>
              <a:rPr lang="en-US" sz="3200" dirty="0" smtClean="0">
                <a:solidFill>
                  <a:schemeClr val="tx1">
                    <a:lumMod val="75000"/>
                    <a:lumOff val="25000"/>
                  </a:schemeClr>
                </a:solidFill>
              </a:rPr>
              <a:t>CSS</a:t>
            </a:r>
          </a:p>
          <a:p>
            <a:r>
              <a:rPr lang="en-US" sz="3200" dirty="0" err="1" smtClean="0">
                <a:solidFill>
                  <a:schemeClr val="tx1">
                    <a:lumMod val="75000"/>
                    <a:lumOff val="25000"/>
                  </a:schemeClr>
                </a:solidFill>
              </a:rPr>
              <a:t>Conocimientos</a:t>
            </a:r>
            <a:r>
              <a:rPr lang="en-US" sz="3200" dirty="0" smtClean="0">
                <a:solidFill>
                  <a:schemeClr val="tx1">
                    <a:lumMod val="75000"/>
                    <a:lumOff val="25000"/>
                  </a:schemeClr>
                </a:solidFill>
              </a:rPr>
              <a:t> </a:t>
            </a:r>
            <a:r>
              <a:rPr lang="en-US" sz="3200" dirty="0" err="1" smtClean="0">
                <a:solidFill>
                  <a:schemeClr val="tx1">
                    <a:lumMod val="75000"/>
                    <a:lumOff val="25000"/>
                  </a:schemeClr>
                </a:solidFill>
              </a:rPr>
              <a:t>básicos</a:t>
            </a:r>
            <a:r>
              <a:rPr lang="en-US" sz="3200" dirty="0" smtClean="0">
                <a:solidFill>
                  <a:schemeClr val="tx1">
                    <a:lumMod val="75000"/>
                    <a:lumOff val="25000"/>
                  </a:schemeClr>
                </a:solidFill>
              </a:rPr>
              <a:t> de JavaScript</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3249143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smtClean="0"/>
              <a:t>Style </a:t>
            </a:r>
            <a:r>
              <a:rPr lang="es-EC" sz="4800" dirty="0" err="1" smtClean="0"/>
              <a:t>Binding</a:t>
            </a:r>
            <a:endParaRPr lang="en-US" sz="4800" dirty="0"/>
          </a:p>
        </p:txBody>
      </p:sp>
      <p:sp>
        <p:nvSpPr>
          <p:cNvPr id="3" name="2 Marcador de contenido"/>
          <p:cNvSpPr>
            <a:spLocks noGrp="1"/>
          </p:cNvSpPr>
          <p:nvPr>
            <p:ph idx="1"/>
          </p:nvPr>
        </p:nvSpPr>
        <p:spPr>
          <a:xfrm>
            <a:off x="502920" y="1524000"/>
            <a:ext cx="8183880" cy="4721352"/>
          </a:xfrm>
        </p:spPr>
        <p:txBody>
          <a:bodyPr>
            <a:normAutofit/>
          </a:bodyPr>
          <a:lstStyle/>
          <a:p>
            <a:pPr>
              <a:lnSpc>
                <a:spcPct val="150000"/>
              </a:lnSpc>
            </a:pPr>
            <a:r>
              <a:rPr lang="es-EC" sz="3400" b="1" dirty="0" err="1">
                <a:solidFill>
                  <a:schemeClr val="tx1">
                    <a:lumMod val="75000"/>
                    <a:lumOff val="25000"/>
                  </a:schemeClr>
                </a:solidFill>
              </a:rPr>
              <a:t>Syntaxis</a:t>
            </a:r>
            <a:endParaRPr lang="es-EC" sz="3400" b="1" dirty="0">
              <a:solidFill>
                <a:schemeClr val="tx1">
                  <a:lumMod val="75000"/>
                  <a:lumOff val="25000"/>
                </a:schemeClr>
              </a:solidFill>
            </a:endParaRPr>
          </a:p>
          <a:p>
            <a:pPr lvl="1">
              <a:lnSpc>
                <a:spcPct val="150000"/>
              </a:lnSpc>
            </a:pPr>
            <a:endParaRPr lang="es-EC" sz="1600" b="1" dirty="0" smtClean="0">
              <a:solidFill>
                <a:schemeClr val="tx1">
                  <a:lumMod val="75000"/>
                  <a:lumOff val="25000"/>
                </a:schemeClr>
              </a:solidFill>
            </a:endParaRPr>
          </a:p>
          <a:p>
            <a:pPr lvl="1">
              <a:lnSpc>
                <a:spcPct val="150000"/>
              </a:lnSpc>
            </a:pPr>
            <a:endParaRPr lang="es-EC" sz="1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2362200"/>
            <a:ext cx="6457975" cy="1217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581400"/>
            <a:ext cx="43910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156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err="1" smtClean="0"/>
              <a:t>Property</a:t>
            </a:r>
            <a:r>
              <a:rPr lang="es-EC" sz="4800" dirty="0" smtClean="0"/>
              <a:t> </a:t>
            </a:r>
            <a:r>
              <a:rPr lang="es-EC" sz="4800" dirty="0" err="1" smtClean="0"/>
              <a:t>Binding</a:t>
            </a:r>
            <a:endParaRPr lang="en-US" sz="4800" dirty="0"/>
          </a:p>
        </p:txBody>
      </p:sp>
      <p:sp>
        <p:nvSpPr>
          <p:cNvPr id="3" name="2 Marcador de contenido"/>
          <p:cNvSpPr>
            <a:spLocks noGrp="1"/>
          </p:cNvSpPr>
          <p:nvPr>
            <p:ph idx="1"/>
          </p:nvPr>
        </p:nvSpPr>
        <p:spPr>
          <a:xfrm>
            <a:off x="502920" y="1524000"/>
            <a:ext cx="8183880" cy="4953000"/>
          </a:xfrm>
        </p:spPr>
        <p:txBody>
          <a:bodyPr>
            <a:normAutofit fontScale="77500" lnSpcReduction="20000"/>
          </a:bodyPr>
          <a:lstStyle/>
          <a:p>
            <a:pPr>
              <a:lnSpc>
                <a:spcPct val="150000"/>
              </a:lnSpc>
            </a:pPr>
            <a:endParaRPr lang="es-EC" sz="3400" b="1" dirty="0" smtClean="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r>
              <a:rPr lang="es-EC" sz="3400" b="1" dirty="0" err="1" smtClean="0">
                <a:solidFill>
                  <a:schemeClr val="tx1">
                    <a:lumMod val="75000"/>
                    <a:lumOff val="25000"/>
                  </a:schemeClr>
                </a:solidFill>
              </a:rPr>
              <a:t>Syntaxis</a:t>
            </a:r>
            <a:endParaRPr lang="es-EC" sz="3400" b="1" dirty="0">
              <a:solidFill>
                <a:schemeClr val="tx1">
                  <a:lumMod val="75000"/>
                  <a:lumOff val="25000"/>
                </a:schemeClr>
              </a:solidFill>
            </a:endParaRPr>
          </a:p>
          <a:p>
            <a:pPr marL="457200" lvl="1" indent="0">
              <a:lnSpc>
                <a:spcPct val="150000"/>
              </a:lnSpc>
              <a:buNone/>
            </a:pPr>
            <a:endParaRPr lang="es-EC" sz="1600" b="1" dirty="0">
              <a:solidFill>
                <a:schemeClr val="tx1">
                  <a:lumMod val="75000"/>
                  <a:lumOff val="25000"/>
                </a:schemeClr>
              </a:solidFill>
            </a:endParaRPr>
          </a:p>
          <a:p>
            <a:pPr>
              <a:lnSpc>
                <a:spcPct val="150000"/>
              </a:lnSpc>
            </a:pPr>
            <a:endParaRPr lang="es-EC" sz="3400" b="1" dirty="0" smtClean="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Ejemplo</a:t>
            </a:r>
          </a:p>
          <a:p>
            <a:pPr lvl="1">
              <a:lnSpc>
                <a:spcPct val="150000"/>
              </a:lnSpc>
            </a:pPr>
            <a:r>
              <a:rPr lang="es-EC" sz="2800" dirty="0"/>
              <a:t>&lt;</a:t>
            </a:r>
            <a:r>
              <a:rPr lang="es-EC" sz="2800" dirty="0" err="1"/>
              <a:t>img</a:t>
            </a:r>
            <a:r>
              <a:rPr lang="es-EC" sz="2800" dirty="0"/>
              <a:t> [</a:t>
            </a:r>
            <a:r>
              <a:rPr lang="es-EC" sz="2800" dirty="0" err="1"/>
              <a:t>src</a:t>
            </a:r>
            <a:r>
              <a:rPr lang="es-EC" sz="2800" dirty="0"/>
              <a:t>]= "</a:t>
            </a:r>
            <a:r>
              <a:rPr lang="es-EC" sz="2800" dirty="0" err="1"/>
              <a:t>logoUrl</a:t>
            </a:r>
            <a:r>
              <a:rPr lang="es-EC" sz="2800" dirty="0" smtClean="0"/>
              <a:t>"/&gt;</a:t>
            </a:r>
          </a:p>
          <a:p>
            <a:pPr lvl="1">
              <a:lnSpc>
                <a:spcPct val="150000"/>
              </a:lnSpc>
            </a:pPr>
            <a:r>
              <a:rPr lang="en-US" sz="2800" dirty="0"/>
              <a:t>&lt;button [disabled]="true"&gt;</a:t>
            </a:r>
            <a:r>
              <a:rPr lang="en-US" sz="2800" dirty="0" err="1"/>
              <a:t>Aceptar</a:t>
            </a:r>
            <a:r>
              <a:rPr lang="en-US" sz="2800" dirty="0"/>
              <a:t>&lt;/button&gt;</a:t>
            </a:r>
          </a:p>
          <a:p>
            <a:pPr lvl="1">
              <a:lnSpc>
                <a:spcPct val="150000"/>
              </a:lnSpc>
            </a:pPr>
            <a:endParaRPr lang="es-EC" sz="2800" dirty="0"/>
          </a:p>
          <a:p>
            <a:pPr lvl="1">
              <a:lnSpc>
                <a:spcPct val="150000"/>
              </a:lnSpc>
            </a:pPr>
            <a:endParaRPr lang="es-EC" sz="2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66925"/>
            <a:ext cx="73056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029075"/>
            <a:ext cx="7048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849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err="1" smtClean="0"/>
              <a:t>Event</a:t>
            </a:r>
            <a:r>
              <a:rPr lang="es-EC" sz="4800" dirty="0" smtClean="0"/>
              <a:t> </a:t>
            </a:r>
            <a:r>
              <a:rPr lang="es-EC" sz="4800" dirty="0" err="1" smtClean="0"/>
              <a:t>Binding</a:t>
            </a:r>
            <a:endParaRPr lang="en-US" sz="4800" dirty="0"/>
          </a:p>
        </p:txBody>
      </p:sp>
      <p:sp>
        <p:nvSpPr>
          <p:cNvPr id="3" name="2 Marcador de contenido"/>
          <p:cNvSpPr>
            <a:spLocks noGrp="1"/>
          </p:cNvSpPr>
          <p:nvPr>
            <p:ph idx="1"/>
          </p:nvPr>
        </p:nvSpPr>
        <p:spPr>
          <a:xfrm>
            <a:off x="502920" y="1524000"/>
            <a:ext cx="8183880" cy="4953000"/>
          </a:xfrm>
        </p:spPr>
        <p:txBody>
          <a:bodyPr>
            <a:normAutofit fontScale="92500" lnSpcReduction="20000"/>
          </a:bodyPr>
          <a:lstStyle/>
          <a:p>
            <a:pPr>
              <a:lnSpc>
                <a:spcPct val="150000"/>
              </a:lnSpc>
            </a:pPr>
            <a:r>
              <a:rPr lang="es-EC" sz="3400" b="1" dirty="0" smtClean="0">
                <a:solidFill>
                  <a:schemeClr val="tx1">
                    <a:lumMod val="75000"/>
                    <a:lumOff val="25000"/>
                  </a:schemeClr>
                </a:solidFill>
              </a:rPr>
              <a:t>Mouse</a:t>
            </a:r>
          </a:p>
          <a:p>
            <a:pPr>
              <a:lnSpc>
                <a:spcPct val="150000"/>
              </a:lnSpc>
            </a:pPr>
            <a:r>
              <a:rPr lang="es-EC" sz="3400" b="1" dirty="0" err="1" smtClean="0">
                <a:solidFill>
                  <a:schemeClr val="tx1">
                    <a:lumMod val="75000"/>
                    <a:lumOff val="25000"/>
                  </a:schemeClr>
                </a:solidFill>
              </a:rPr>
              <a:t>Keyboard</a:t>
            </a:r>
            <a:endParaRPr lang="es-EC" sz="3400" b="1" dirty="0" smtClean="0">
              <a:solidFill>
                <a:schemeClr val="tx1">
                  <a:lumMod val="75000"/>
                  <a:lumOff val="25000"/>
                </a:schemeClr>
              </a:solidFill>
            </a:endParaRPr>
          </a:p>
          <a:p>
            <a:pPr>
              <a:lnSpc>
                <a:spcPct val="150000"/>
              </a:lnSpc>
            </a:pPr>
            <a:r>
              <a:rPr lang="es-EC" sz="3400" b="1" dirty="0" err="1" smtClean="0">
                <a:solidFill>
                  <a:schemeClr val="tx1">
                    <a:lumMod val="75000"/>
                    <a:lumOff val="25000"/>
                  </a:schemeClr>
                </a:solidFill>
              </a:rPr>
              <a:t>Focus</a:t>
            </a:r>
            <a:endParaRPr lang="es-EC" sz="3400" b="1" dirty="0" smtClean="0">
              <a:solidFill>
                <a:schemeClr val="tx1">
                  <a:lumMod val="75000"/>
                  <a:lumOff val="25000"/>
                </a:schemeClr>
              </a:solidFill>
            </a:endParaRPr>
          </a:p>
          <a:p>
            <a:pPr>
              <a:lnSpc>
                <a:spcPct val="150000"/>
              </a:lnSpc>
            </a:pPr>
            <a:r>
              <a:rPr lang="es-EC" sz="3400" b="1" dirty="0" err="1" smtClean="0">
                <a:solidFill>
                  <a:schemeClr val="tx1">
                    <a:lumMod val="75000"/>
                    <a:lumOff val="25000"/>
                  </a:schemeClr>
                </a:solidFill>
              </a:rPr>
              <a:t>Drag</a:t>
            </a:r>
            <a:r>
              <a:rPr lang="es-EC" sz="3400" b="1" dirty="0" smtClean="0">
                <a:solidFill>
                  <a:schemeClr val="tx1">
                    <a:lumMod val="75000"/>
                    <a:lumOff val="25000"/>
                  </a:schemeClr>
                </a:solidFill>
              </a:rPr>
              <a:t> and </a:t>
            </a:r>
            <a:r>
              <a:rPr lang="es-EC" sz="3400" b="1" dirty="0" err="1" smtClean="0">
                <a:solidFill>
                  <a:schemeClr val="tx1">
                    <a:lumMod val="75000"/>
                    <a:lumOff val="25000"/>
                  </a:schemeClr>
                </a:solidFill>
              </a:rPr>
              <a:t>Drop</a:t>
            </a:r>
            <a:r>
              <a:rPr lang="es-EC" sz="3400" b="1" dirty="0" smtClean="0">
                <a:solidFill>
                  <a:schemeClr val="tx1">
                    <a:lumMod val="75000"/>
                    <a:lumOff val="25000"/>
                  </a:schemeClr>
                </a:solidFill>
              </a:rPr>
              <a:t> </a:t>
            </a:r>
          </a:p>
          <a:p>
            <a:pPr>
              <a:lnSpc>
                <a:spcPct val="150000"/>
              </a:lnSpc>
            </a:pPr>
            <a:r>
              <a:rPr lang="es-EC" sz="3400" b="1" dirty="0" smtClean="0">
                <a:solidFill>
                  <a:schemeClr val="tx1">
                    <a:lumMod val="75000"/>
                    <a:lumOff val="25000"/>
                  </a:schemeClr>
                </a:solidFill>
              </a:rPr>
              <a:t>Media</a:t>
            </a:r>
          </a:p>
          <a:p>
            <a:pPr marL="0" indent="0">
              <a:lnSpc>
                <a:spcPct val="150000"/>
              </a:lnSpc>
              <a:buNone/>
            </a:pPr>
            <a:r>
              <a:rPr lang="es-EC" sz="3400" b="1" dirty="0" smtClean="0">
                <a:solidFill>
                  <a:schemeClr val="tx1">
                    <a:lumMod val="75000"/>
                    <a:lumOff val="25000"/>
                  </a:schemeClr>
                </a:solidFill>
              </a:rPr>
              <a:t/>
            </a:r>
            <a:br>
              <a:rPr lang="es-EC" sz="3400" b="1" dirty="0" smtClean="0">
                <a:solidFill>
                  <a:schemeClr val="tx1">
                    <a:lumMod val="75000"/>
                    <a:lumOff val="25000"/>
                  </a:schemeClr>
                </a:solidFill>
              </a:rPr>
            </a:br>
            <a:endParaRPr lang="es-EC" sz="2800" dirty="0"/>
          </a:p>
          <a:p>
            <a:pPr lvl="1">
              <a:lnSpc>
                <a:spcPct val="150000"/>
              </a:lnSpc>
            </a:pPr>
            <a:endParaRPr lang="es-EC" sz="2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257800"/>
            <a:ext cx="72675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852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4800" y="533400"/>
            <a:ext cx="8610600" cy="1051560"/>
          </a:xfrm>
        </p:spPr>
        <p:txBody>
          <a:bodyPr/>
          <a:lstStyle/>
          <a:p>
            <a:r>
              <a:rPr lang="es-EC" sz="4800" dirty="0" err="1" smtClean="0"/>
              <a:t>Click</a:t>
            </a:r>
            <a:r>
              <a:rPr lang="es-EC" sz="4800" dirty="0" smtClean="0"/>
              <a:t>, Mouse </a:t>
            </a:r>
            <a:r>
              <a:rPr lang="es-EC" sz="4800" dirty="0" err="1" smtClean="0"/>
              <a:t>Event</a:t>
            </a:r>
            <a:endParaRPr lang="en-US" sz="4800" dirty="0"/>
          </a:p>
        </p:txBody>
      </p:sp>
      <p:sp>
        <p:nvSpPr>
          <p:cNvPr id="3" name="2 Marcador de contenido"/>
          <p:cNvSpPr>
            <a:spLocks noGrp="1"/>
          </p:cNvSpPr>
          <p:nvPr>
            <p:ph idx="1"/>
          </p:nvPr>
        </p:nvSpPr>
        <p:spPr>
          <a:xfrm>
            <a:off x="502920" y="1524000"/>
            <a:ext cx="8183880" cy="4953000"/>
          </a:xfrm>
        </p:spPr>
        <p:txBody>
          <a:bodyPr>
            <a:normAutofit/>
          </a:bodyPr>
          <a:lstStyle/>
          <a:p>
            <a:pPr>
              <a:lnSpc>
                <a:spcPct val="150000"/>
              </a:lnSpc>
            </a:pPr>
            <a:r>
              <a:rPr lang="es-EC" sz="3400" b="1" dirty="0" err="1">
                <a:solidFill>
                  <a:schemeClr val="tx1">
                    <a:lumMod val="75000"/>
                    <a:lumOff val="25000"/>
                  </a:schemeClr>
                </a:solidFill>
              </a:rPr>
              <a:t>Syntaxis</a:t>
            </a:r>
            <a:endParaRPr lang="es-EC" sz="3400" b="1" dirty="0" smtClean="0">
              <a:solidFill>
                <a:schemeClr val="tx1">
                  <a:lumMod val="75000"/>
                  <a:lumOff val="25000"/>
                </a:schemeClr>
              </a:solidFill>
            </a:endParaRPr>
          </a:p>
          <a:p>
            <a:pPr>
              <a:lnSpc>
                <a:spcPct val="150000"/>
              </a:lnSpc>
            </a:pPr>
            <a:endParaRPr lang="es-EC" sz="3400" b="1" dirty="0">
              <a:solidFill>
                <a:schemeClr val="tx1">
                  <a:lumMod val="75000"/>
                  <a:lumOff val="25000"/>
                </a:schemeClr>
              </a:solidFill>
            </a:endParaRPr>
          </a:p>
          <a:p>
            <a:pPr>
              <a:lnSpc>
                <a:spcPct val="150000"/>
              </a:lnSpc>
            </a:pPr>
            <a:r>
              <a:rPr lang="es-EC" sz="3400" b="1" dirty="0" smtClean="0">
                <a:solidFill>
                  <a:schemeClr val="tx1">
                    <a:lumMod val="75000"/>
                    <a:lumOff val="25000"/>
                  </a:schemeClr>
                </a:solidFill>
              </a:rPr>
              <a:t>Ejemplo </a:t>
            </a:r>
          </a:p>
          <a:p>
            <a:pPr lvl="1">
              <a:lnSpc>
                <a:spcPct val="150000"/>
              </a:lnSpc>
            </a:pPr>
            <a:endParaRPr lang="es-EC" sz="2600" b="1" dirty="0">
              <a:solidFill>
                <a:schemeClr val="tx1">
                  <a:lumMod val="75000"/>
                  <a:lumOff val="25000"/>
                </a:schemeClr>
              </a:solidFill>
            </a:endParaRPr>
          </a:p>
          <a:p>
            <a:pPr marL="0" indent="0">
              <a:lnSpc>
                <a:spcPct val="150000"/>
              </a:lnSpc>
              <a:buNone/>
            </a:pPr>
            <a:endParaRPr lang="es-EC" sz="3400" b="1" dirty="0" smtClean="0">
              <a:solidFill>
                <a:schemeClr val="tx1">
                  <a:lumMod val="75000"/>
                  <a:lumOff val="25000"/>
                </a:schemeClr>
              </a:solidFill>
            </a:endParaRPr>
          </a:p>
          <a:p>
            <a:pPr marL="800100" lvl="2" indent="0">
              <a:buNone/>
            </a:pPr>
            <a:endParaRPr lang="es-EC" sz="2400" dirty="0"/>
          </a:p>
          <a:p>
            <a:pPr marL="800100" lvl="2" indent="0">
              <a:buNone/>
            </a:pPr>
            <a:endParaRPr lang="es-EC" sz="2400" dirty="0"/>
          </a:p>
          <a:p>
            <a:pPr marL="800100" lvl="2" indent="0">
              <a:buNone/>
            </a:pPr>
            <a:endParaRPr lang="es-EC" sz="24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24125"/>
            <a:ext cx="6705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729" y="4114800"/>
            <a:ext cx="64389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610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a:t>
            </a:r>
            <a:endParaRPr lang="en-US" dirty="0"/>
          </a:p>
        </p:txBody>
      </p:sp>
      <p:sp>
        <p:nvSpPr>
          <p:cNvPr id="3" name="2 Marcador de contenido"/>
          <p:cNvSpPr>
            <a:spLocks noGrp="1"/>
          </p:cNvSpPr>
          <p:nvPr>
            <p:ph idx="1"/>
          </p:nvPr>
        </p:nvSpPr>
        <p:spPr>
          <a:xfrm>
            <a:off x="502920" y="1679448"/>
            <a:ext cx="8183880" cy="4949952"/>
          </a:xfrm>
        </p:spPr>
        <p:txBody>
          <a:bodyPr>
            <a:normAutofit fontScale="40000" lnSpcReduction="20000"/>
          </a:bodyPr>
          <a:lstStyle/>
          <a:p>
            <a:pPr lvl="1">
              <a:lnSpc>
                <a:spcPct val="150000"/>
              </a:lnSpc>
            </a:pPr>
            <a:r>
              <a:rPr lang="es-EC" sz="5100" dirty="0">
                <a:solidFill>
                  <a:schemeClr val="tx1">
                    <a:lumMod val="75000"/>
                    <a:lumOff val="25000"/>
                  </a:schemeClr>
                </a:solidFill>
              </a:rPr>
              <a:t>Restructuramos el </a:t>
            </a:r>
            <a:r>
              <a:rPr lang="es-EC" sz="5100" dirty="0" smtClean="0">
                <a:solidFill>
                  <a:schemeClr val="tx1">
                    <a:lumMod val="75000"/>
                    <a:lumOff val="25000"/>
                  </a:schemeClr>
                </a:solidFill>
              </a:rPr>
              <a:t>proyecto</a:t>
            </a:r>
          </a:p>
          <a:p>
            <a:pPr lvl="1">
              <a:lnSpc>
                <a:spcPct val="150000"/>
              </a:lnSpc>
            </a:pPr>
            <a:r>
              <a:rPr lang="es-EC" sz="5100" dirty="0">
                <a:solidFill>
                  <a:schemeClr val="tx1">
                    <a:lumMod val="75000"/>
                    <a:lumOff val="25000"/>
                  </a:schemeClr>
                </a:solidFill>
              </a:rPr>
              <a:t>Creamos los componentes </a:t>
            </a:r>
          </a:p>
          <a:p>
            <a:pPr lvl="2">
              <a:lnSpc>
                <a:spcPct val="150000"/>
              </a:lnSpc>
            </a:pPr>
            <a:r>
              <a:rPr lang="es-EC" sz="4000" dirty="0" err="1">
                <a:solidFill>
                  <a:schemeClr val="tx1">
                    <a:lumMod val="75000"/>
                    <a:lumOff val="25000"/>
                  </a:schemeClr>
                </a:solidFill>
              </a:rPr>
              <a:t>n</a:t>
            </a:r>
            <a:r>
              <a:rPr lang="es-EC" sz="4000" dirty="0" err="1" smtClean="0">
                <a:solidFill>
                  <a:schemeClr val="tx1">
                    <a:lumMod val="75000"/>
                    <a:lumOff val="25000"/>
                  </a:schemeClr>
                </a:solidFill>
              </a:rPr>
              <a:t>g</a:t>
            </a:r>
            <a:r>
              <a:rPr lang="es-EC" sz="4000" dirty="0" smtClean="0">
                <a:solidFill>
                  <a:schemeClr val="tx1">
                    <a:lumMod val="75000"/>
                    <a:lumOff val="25000"/>
                  </a:schemeClr>
                </a:solidFill>
              </a:rPr>
              <a:t> g </a:t>
            </a:r>
            <a:r>
              <a:rPr lang="es-EC" sz="4000" dirty="0" err="1" smtClean="0">
                <a:solidFill>
                  <a:schemeClr val="tx1">
                    <a:lumMod val="75000"/>
                    <a:lumOff val="25000"/>
                  </a:schemeClr>
                </a:solidFill>
              </a:rPr>
              <a:t>component</a:t>
            </a:r>
            <a:r>
              <a:rPr lang="es-EC" sz="4000" dirty="0" smtClean="0">
                <a:solidFill>
                  <a:schemeClr val="tx1">
                    <a:lumMod val="75000"/>
                    <a:lumOff val="25000"/>
                  </a:schemeClr>
                </a:solidFill>
              </a:rPr>
              <a:t>  (</a:t>
            </a:r>
            <a:r>
              <a:rPr lang="es-EC" sz="4000" dirty="0">
                <a:solidFill>
                  <a:schemeClr val="tx1">
                    <a:lumMod val="75000"/>
                    <a:lumOff val="25000"/>
                  </a:schemeClr>
                </a:solidFill>
              </a:rPr>
              <a:t>p</a:t>
            </a:r>
            <a:r>
              <a:rPr lang="es-EC" sz="4000" dirty="0" smtClean="0">
                <a:solidFill>
                  <a:schemeClr val="tx1">
                    <a:lumMod val="75000"/>
                    <a:lumOff val="25000"/>
                  </a:schemeClr>
                </a:solidFill>
              </a:rPr>
              <a:t>aquetes, tour, </a:t>
            </a:r>
            <a:r>
              <a:rPr lang="es-EC" sz="4000" dirty="0" err="1" smtClean="0">
                <a:solidFill>
                  <a:schemeClr val="tx1">
                    <a:lumMod val="75000"/>
                    <a:lumOff val="25000"/>
                  </a:schemeClr>
                </a:solidFill>
              </a:rPr>
              <a:t>header</a:t>
            </a:r>
            <a:r>
              <a:rPr lang="es-EC" sz="4000" dirty="0" smtClean="0">
                <a:solidFill>
                  <a:schemeClr val="tx1">
                    <a:lumMod val="75000"/>
                    <a:lumOff val="25000"/>
                  </a:schemeClr>
                </a:solidFill>
              </a:rPr>
              <a:t>, </a:t>
            </a:r>
            <a:r>
              <a:rPr lang="es-EC" sz="4000" dirty="0" err="1" smtClean="0">
                <a:solidFill>
                  <a:schemeClr val="tx1">
                    <a:lumMod val="75000"/>
                    <a:lumOff val="25000"/>
                  </a:schemeClr>
                </a:solidFill>
              </a:rPr>
              <a:t>about</a:t>
            </a:r>
            <a:r>
              <a:rPr lang="es-EC" sz="4000" dirty="0" smtClean="0">
                <a:solidFill>
                  <a:schemeClr val="tx1">
                    <a:lumMod val="75000"/>
                    <a:lumOff val="25000"/>
                  </a:schemeClr>
                </a:solidFill>
              </a:rPr>
              <a:t>)</a:t>
            </a:r>
          </a:p>
          <a:p>
            <a:pPr lvl="1">
              <a:lnSpc>
                <a:spcPct val="150000"/>
              </a:lnSpc>
            </a:pPr>
            <a:r>
              <a:rPr lang="es-EC" sz="5100" dirty="0">
                <a:solidFill>
                  <a:schemeClr val="tx1">
                    <a:lumMod val="75000"/>
                    <a:lumOff val="25000"/>
                  </a:schemeClr>
                </a:solidFill>
              </a:rPr>
              <a:t>Creamos </a:t>
            </a:r>
            <a:r>
              <a:rPr lang="es-EC" sz="5100" dirty="0" err="1">
                <a:solidFill>
                  <a:schemeClr val="tx1">
                    <a:lumMod val="75000"/>
                    <a:lumOff val="25000"/>
                  </a:schemeClr>
                </a:solidFill>
              </a:rPr>
              <a:t>routes</a:t>
            </a:r>
            <a:r>
              <a:rPr lang="es-EC" sz="5100" dirty="0">
                <a:solidFill>
                  <a:schemeClr val="tx1">
                    <a:lumMod val="75000"/>
                    <a:lumOff val="25000"/>
                  </a:schemeClr>
                </a:solidFill>
              </a:rPr>
              <a:t>, navegación</a:t>
            </a:r>
          </a:p>
          <a:p>
            <a:pPr lvl="1">
              <a:lnSpc>
                <a:spcPct val="150000"/>
              </a:lnSpc>
            </a:pPr>
            <a:r>
              <a:rPr lang="es-EC" sz="5100" dirty="0">
                <a:solidFill>
                  <a:schemeClr val="tx1">
                    <a:lumMod val="75000"/>
                    <a:lumOff val="25000"/>
                  </a:schemeClr>
                </a:solidFill>
              </a:rPr>
              <a:t>Creamos nuevo archivo </a:t>
            </a:r>
          </a:p>
          <a:p>
            <a:pPr lvl="2">
              <a:lnSpc>
                <a:spcPct val="150000"/>
              </a:lnSpc>
            </a:pPr>
            <a:r>
              <a:rPr lang="es-EC" sz="4000" dirty="0" err="1" smtClean="0">
                <a:solidFill>
                  <a:schemeClr val="tx1">
                    <a:lumMod val="75000"/>
                    <a:lumOff val="25000"/>
                  </a:schemeClr>
                </a:solidFill>
              </a:rPr>
              <a:t>app.routes.ts</a:t>
            </a:r>
            <a:endParaRPr lang="es-EC" sz="4000" dirty="0" smtClean="0">
              <a:solidFill>
                <a:schemeClr val="tx1">
                  <a:lumMod val="75000"/>
                  <a:lumOff val="25000"/>
                </a:schemeClr>
              </a:solidFill>
            </a:endParaRPr>
          </a:p>
          <a:p>
            <a:pPr lvl="2">
              <a:lnSpc>
                <a:spcPct val="150000"/>
              </a:lnSpc>
            </a:pPr>
            <a:r>
              <a:rPr lang="es-EC" sz="4000" dirty="0" smtClean="0">
                <a:solidFill>
                  <a:schemeClr val="tx1">
                    <a:lumMod val="75000"/>
                    <a:lumOff val="25000"/>
                  </a:schemeClr>
                </a:solidFill>
              </a:rPr>
              <a:t>Agregamos la dependencia </a:t>
            </a:r>
            <a:r>
              <a:rPr lang="es-EC" sz="4000" dirty="0" err="1" smtClean="0">
                <a:solidFill>
                  <a:schemeClr val="tx1">
                    <a:lumMod val="75000"/>
                    <a:lumOff val="25000"/>
                  </a:schemeClr>
                </a:solidFill>
              </a:rPr>
              <a:t>app.module.ts</a:t>
            </a:r>
            <a:endParaRPr lang="es-EC" sz="4000" dirty="0" smtClean="0">
              <a:solidFill>
                <a:schemeClr val="tx1">
                  <a:lumMod val="75000"/>
                  <a:lumOff val="25000"/>
                </a:schemeClr>
              </a:solidFill>
            </a:endParaRPr>
          </a:p>
          <a:p>
            <a:pPr lvl="1">
              <a:lnSpc>
                <a:spcPct val="150000"/>
              </a:lnSpc>
            </a:pPr>
            <a:r>
              <a:rPr lang="es-EC" sz="5100" dirty="0" smtClean="0">
                <a:solidFill>
                  <a:schemeClr val="tx1">
                    <a:lumMod val="75000"/>
                    <a:lumOff val="25000"/>
                  </a:schemeClr>
                </a:solidFill>
              </a:rPr>
              <a:t>Agregamos </a:t>
            </a:r>
            <a:r>
              <a:rPr lang="es-EC" sz="5100" dirty="0" err="1" smtClean="0">
                <a:solidFill>
                  <a:schemeClr val="tx1">
                    <a:lumMod val="75000"/>
                    <a:lumOff val="25000"/>
                  </a:schemeClr>
                </a:solidFill>
              </a:rPr>
              <a:t>bootstrap</a:t>
            </a:r>
            <a:r>
              <a:rPr lang="es-EC" sz="5100" dirty="0" smtClean="0">
                <a:solidFill>
                  <a:schemeClr val="tx1">
                    <a:lumMod val="75000"/>
                    <a:lumOff val="25000"/>
                  </a:schemeClr>
                </a:solidFill>
              </a:rPr>
              <a:t> 4</a:t>
            </a:r>
            <a:endParaRPr lang="es-EC" sz="5100" dirty="0">
              <a:solidFill>
                <a:schemeClr val="tx1">
                  <a:lumMod val="75000"/>
                  <a:lumOff val="25000"/>
                </a:schemeClr>
              </a:solidFill>
            </a:endParaRPr>
          </a:p>
          <a:p>
            <a:pPr lvl="2">
              <a:lnSpc>
                <a:spcPct val="150000"/>
              </a:lnSpc>
            </a:pPr>
            <a:r>
              <a:rPr lang="en-US" sz="4000" dirty="0" err="1">
                <a:solidFill>
                  <a:schemeClr val="tx1">
                    <a:lumMod val="75000"/>
                    <a:lumOff val="25000"/>
                  </a:schemeClr>
                </a:solidFill>
              </a:rPr>
              <a:t>npm</a:t>
            </a:r>
            <a:r>
              <a:rPr lang="en-US" sz="4000" dirty="0">
                <a:solidFill>
                  <a:schemeClr val="tx1">
                    <a:lumMod val="75000"/>
                    <a:lumOff val="25000"/>
                  </a:schemeClr>
                </a:solidFill>
              </a:rPr>
              <a:t> install </a:t>
            </a:r>
            <a:r>
              <a:rPr lang="en-US" sz="4000" dirty="0">
                <a:solidFill>
                  <a:schemeClr val="tx1">
                    <a:lumMod val="75000"/>
                    <a:lumOff val="25000"/>
                  </a:schemeClr>
                </a:solidFill>
                <a:hlinkClick r:id="rId3"/>
              </a:rPr>
              <a:t>bootstrap@4.0.0-beta.2</a:t>
            </a:r>
            <a:r>
              <a:rPr lang="en-US" sz="4000" dirty="0">
                <a:solidFill>
                  <a:schemeClr val="tx1">
                    <a:lumMod val="75000"/>
                    <a:lumOff val="25000"/>
                  </a:schemeClr>
                </a:solidFill>
              </a:rPr>
              <a:t> --save</a:t>
            </a:r>
            <a:r>
              <a:rPr lang="es-EC" sz="4000" dirty="0">
                <a:solidFill>
                  <a:schemeClr val="tx1">
                    <a:lumMod val="75000"/>
                    <a:lumOff val="25000"/>
                  </a:schemeClr>
                </a:solidFill>
              </a:rPr>
              <a:t> </a:t>
            </a:r>
            <a:endParaRPr lang="es-EC" sz="4000" dirty="0" smtClean="0">
              <a:solidFill>
                <a:schemeClr val="tx1">
                  <a:lumMod val="75000"/>
                  <a:lumOff val="25000"/>
                </a:schemeClr>
              </a:solidFill>
            </a:endParaRPr>
          </a:p>
          <a:p>
            <a:pPr lvl="2">
              <a:lnSpc>
                <a:spcPct val="150000"/>
              </a:lnSpc>
            </a:pPr>
            <a:r>
              <a:rPr lang="en-US" sz="4000" dirty="0" err="1">
                <a:solidFill>
                  <a:schemeClr val="tx1">
                    <a:lumMod val="75000"/>
                    <a:lumOff val="25000"/>
                  </a:schemeClr>
                </a:solidFill>
              </a:rPr>
              <a:t>npm</a:t>
            </a:r>
            <a:r>
              <a:rPr lang="en-US" sz="4000" dirty="0">
                <a:solidFill>
                  <a:schemeClr val="tx1">
                    <a:lumMod val="75000"/>
                    <a:lumOff val="25000"/>
                  </a:schemeClr>
                </a:solidFill>
              </a:rPr>
              <a:t> install </a:t>
            </a:r>
            <a:r>
              <a:rPr lang="en-US" sz="4000" dirty="0" err="1" smtClean="0">
                <a:solidFill>
                  <a:schemeClr val="tx1">
                    <a:lumMod val="75000"/>
                    <a:lumOff val="25000"/>
                  </a:schemeClr>
                </a:solidFill>
              </a:rPr>
              <a:t>jquery</a:t>
            </a:r>
            <a:r>
              <a:rPr lang="en-US" sz="4000" dirty="0" smtClean="0">
                <a:solidFill>
                  <a:schemeClr val="tx1">
                    <a:lumMod val="75000"/>
                    <a:lumOff val="25000"/>
                  </a:schemeClr>
                </a:solidFill>
              </a:rPr>
              <a:t> </a:t>
            </a:r>
            <a:r>
              <a:rPr lang="en-US" sz="4000" dirty="0">
                <a:solidFill>
                  <a:schemeClr val="tx1">
                    <a:lumMod val="75000"/>
                    <a:lumOff val="25000"/>
                  </a:schemeClr>
                </a:solidFill>
              </a:rPr>
              <a:t>--save</a:t>
            </a:r>
            <a:r>
              <a:rPr lang="es-EC" sz="4000" dirty="0">
                <a:solidFill>
                  <a:schemeClr val="tx1">
                    <a:lumMod val="75000"/>
                    <a:lumOff val="25000"/>
                  </a:schemeClr>
                </a:solidFill>
              </a:rPr>
              <a:t> </a:t>
            </a:r>
            <a:endParaRPr lang="es-EC" sz="4000" dirty="0" smtClean="0">
              <a:solidFill>
                <a:schemeClr val="tx1">
                  <a:lumMod val="75000"/>
                  <a:lumOff val="25000"/>
                </a:schemeClr>
              </a:solidFill>
            </a:endParaRPr>
          </a:p>
          <a:p>
            <a:pPr lvl="2">
              <a:lnSpc>
                <a:spcPct val="150000"/>
              </a:lnSpc>
            </a:pPr>
            <a:r>
              <a:rPr lang="en-US" sz="4000" dirty="0" err="1">
                <a:solidFill>
                  <a:schemeClr val="tx1">
                    <a:lumMod val="75000"/>
                    <a:lumOff val="25000"/>
                  </a:schemeClr>
                </a:solidFill>
              </a:rPr>
              <a:t>npm</a:t>
            </a:r>
            <a:r>
              <a:rPr lang="en-US" sz="4000" dirty="0">
                <a:solidFill>
                  <a:schemeClr val="tx1">
                    <a:lumMod val="75000"/>
                    <a:lumOff val="25000"/>
                  </a:schemeClr>
                </a:solidFill>
              </a:rPr>
              <a:t> install </a:t>
            </a:r>
            <a:r>
              <a:rPr lang="en-US" sz="4000" dirty="0" smtClean="0">
                <a:solidFill>
                  <a:schemeClr val="tx1">
                    <a:lumMod val="75000"/>
                    <a:lumOff val="25000"/>
                  </a:schemeClr>
                </a:solidFill>
              </a:rPr>
              <a:t>popper-</a:t>
            </a:r>
            <a:r>
              <a:rPr lang="en-US" sz="4000" dirty="0">
                <a:solidFill>
                  <a:schemeClr val="tx1">
                    <a:lumMod val="75000"/>
                    <a:lumOff val="25000"/>
                  </a:schemeClr>
                </a:solidFill>
              </a:rPr>
              <a:t>-save</a:t>
            </a:r>
            <a:r>
              <a:rPr lang="es-EC" sz="4000" dirty="0">
                <a:solidFill>
                  <a:schemeClr val="tx1">
                    <a:lumMod val="75000"/>
                    <a:lumOff val="25000"/>
                  </a:schemeClr>
                </a:solidFill>
              </a:rPr>
              <a:t> </a:t>
            </a:r>
            <a:endParaRPr lang="es-EC" sz="4000" dirty="0" smtClean="0">
              <a:solidFill>
                <a:schemeClr val="tx1">
                  <a:lumMod val="75000"/>
                  <a:lumOff val="25000"/>
                </a:schemeClr>
              </a:solidFill>
            </a:endParaRPr>
          </a:p>
          <a:p>
            <a:pPr lvl="2">
              <a:lnSpc>
                <a:spcPct val="150000"/>
              </a:lnSpc>
            </a:pPr>
            <a:r>
              <a:rPr lang="es-EC" sz="4000" dirty="0">
                <a:solidFill>
                  <a:schemeClr val="tx1">
                    <a:lumMod val="75000"/>
                    <a:lumOff val="25000"/>
                  </a:schemeClr>
                </a:solidFill>
              </a:rPr>
              <a:t>Agregamos en .angular-</a:t>
            </a:r>
            <a:r>
              <a:rPr lang="es-EC" sz="4000" dirty="0" err="1">
                <a:solidFill>
                  <a:schemeClr val="tx1">
                    <a:lumMod val="75000"/>
                    <a:lumOff val="25000"/>
                  </a:schemeClr>
                </a:solidFill>
              </a:rPr>
              <a:t>cli.json</a:t>
            </a:r>
            <a:endParaRPr lang="en-US" sz="4000" dirty="0">
              <a:solidFill>
                <a:schemeClr val="tx1">
                  <a:lumMod val="75000"/>
                  <a:lumOff val="25000"/>
                </a:schemeClr>
              </a:solidFill>
            </a:endParaRPr>
          </a:p>
        </p:txBody>
      </p:sp>
    </p:spTree>
    <p:extLst>
      <p:ext uri="{BB962C8B-B14F-4D97-AF65-F5344CB8AC3E}">
        <p14:creationId xmlns:p14="http://schemas.microsoft.com/office/powerpoint/2010/main" val="1502832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2.1</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46498"/>
            <a:ext cx="6096000" cy="5263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68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3</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44000" cy="4027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207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a:t>
            </a:r>
            <a:r>
              <a:rPr lang="es-EC" dirty="0"/>
              <a:t>3</a:t>
            </a:r>
            <a:endParaRPr lang="en-US" dirty="0"/>
          </a:p>
        </p:txBody>
      </p:sp>
      <p:sp>
        <p:nvSpPr>
          <p:cNvPr id="3" name="2 Marcador de contenido"/>
          <p:cNvSpPr>
            <a:spLocks noGrp="1"/>
          </p:cNvSpPr>
          <p:nvPr>
            <p:ph idx="1"/>
          </p:nvPr>
        </p:nvSpPr>
        <p:spPr>
          <a:xfrm>
            <a:off x="502920" y="1679448"/>
            <a:ext cx="8183880" cy="4568952"/>
          </a:xfrm>
        </p:spPr>
        <p:txBody>
          <a:bodyPr>
            <a:normAutofit fontScale="47500" lnSpcReduction="20000"/>
          </a:bodyPr>
          <a:lstStyle/>
          <a:p>
            <a:pPr lvl="1">
              <a:lnSpc>
                <a:spcPct val="150000"/>
              </a:lnSpc>
            </a:pPr>
            <a:r>
              <a:rPr lang="es-EC" sz="4500" dirty="0">
                <a:solidFill>
                  <a:schemeClr val="tx1">
                    <a:lumMod val="75000"/>
                    <a:lumOff val="25000"/>
                  </a:schemeClr>
                </a:solidFill>
              </a:rPr>
              <a:t>C</a:t>
            </a:r>
            <a:r>
              <a:rPr lang="es-EC" sz="4500" dirty="0" smtClean="0">
                <a:solidFill>
                  <a:schemeClr val="tx1">
                    <a:lumMod val="75000"/>
                    <a:lumOff val="25000"/>
                  </a:schemeClr>
                </a:solidFill>
              </a:rPr>
              <a:t>omponente </a:t>
            </a:r>
            <a:r>
              <a:rPr lang="es-EC" sz="4500" b="1" dirty="0" err="1" smtClean="0">
                <a:solidFill>
                  <a:schemeClr val="tx1">
                    <a:lumMod val="75000"/>
                    <a:lumOff val="25000"/>
                  </a:schemeClr>
                </a:solidFill>
              </a:rPr>
              <a:t>header</a:t>
            </a:r>
            <a:endParaRPr lang="es-EC" sz="4500" b="1" dirty="0" smtClean="0">
              <a:solidFill>
                <a:schemeClr val="tx1">
                  <a:lumMod val="75000"/>
                  <a:lumOff val="25000"/>
                </a:schemeClr>
              </a:solidFill>
            </a:endParaRPr>
          </a:p>
          <a:p>
            <a:pPr lvl="1">
              <a:lnSpc>
                <a:spcPct val="150000"/>
              </a:lnSpc>
            </a:pPr>
            <a:endParaRPr lang="es-EC" sz="4500" b="1" dirty="0">
              <a:solidFill>
                <a:schemeClr val="tx1">
                  <a:lumMod val="75000"/>
                  <a:lumOff val="25000"/>
                </a:schemeClr>
              </a:solidFill>
            </a:endParaRPr>
          </a:p>
          <a:p>
            <a:pPr lvl="1">
              <a:lnSpc>
                <a:spcPct val="150000"/>
              </a:lnSpc>
            </a:pPr>
            <a:endParaRPr lang="es-EC" sz="4500" b="1" dirty="0" smtClean="0">
              <a:solidFill>
                <a:schemeClr val="tx1">
                  <a:lumMod val="75000"/>
                  <a:lumOff val="25000"/>
                </a:schemeClr>
              </a:solidFill>
            </a:endParaRPr>
          </a:p>
          <a:p>
            <a:pPr lvl="1">
              <a:lnSpc>
                <a:spcPct val="150000"/>
              </a:lnSpc>
            </a:pPr>
            <a:endParaRPr lang="es-EC" sz="4500" b="1" dirty="0" smtClean="0">
              <a:solidFill>
                <a:schemeClr val="tx1">
                  <a:lumMod val="75000"/>
                  <a:lumOff val="25000"/>
                </a:schemeClr>
              </a:solidFill>
            </a:endParaRPr>
          </a:p>
          <a:p>
            <a:pPr lvl="1">
              <a:lnSpc>
                <a:spcPct val="150000"/>
              </a:lnSpc>
            </a:pPr>
            <a:endParaRPr lang="es-EC" sz="4500" b="1" dirty="0">
              <a:solidFill>
                <a:schemeClr val="tx1">
                  <a:lumMod val="75000"/>
                  <a:lumOff val="25000"/>
                </a:schemeClr>
              </a:solidFill>
            </a:endParaRPr>
          </a:p>
          <a:p>
            <a:pPr lvl="1">
              <a:lnSpc>
                <a:spcPct val="150000"/>
              </a:lnSpc>
            </a:pPr>
            <a:endParaRPr lang="es-EC" sz="4500" b="1" dirty="0" smtClean="0">
              <a:solidFill>
                <a:schemeClr val="tx1">
                  <a:lumMod val="75000"/>
                  <a:lumOff val="25000"/>
                </a:schemeClr>
              </a:solidFill>
            </a:endParaRPr>
          </a:p>
          <a:p>
            <a:pPr lvl="1">
              <a:lnSpc>
                <a:spcPct val="150000"/>
              </a:lnSpc>
            </a:pPr>
            <a:r>
              <a:rPr lang="es-EC" sz="4500" dirty="0">
                <a:solidFill>
                  <a:schemeClr val="tx1">
                    <a:lumMod val="75000"/>
                    <a:lumOff val="25000"/>
                  </a:schemeClr>
                </a:solidFill>
              </a:rPr>
              <a:t>Componente </a:t>
            </a:r>
            <a:r>
              <a:rPr lang="es-EC" sz="4500" b="1" dirty="0" err="1" smtClean="0">
                <a:solidFill>
                  <a:schemeClr val="tx1">
                    <a:lumMod val="75000"/>
                    <a:lumOff val="25000"/>
                  </a:schemeClr>
                </a:solidFill>
              </a:rPr>
              <a:t>about</a:t>
            </a:r>
            <a:endParaRPr lang="es-EC" sz="4500" b="1" dirty="0">
              <a:solidFill>
                <a:schemeClr val="tx1">
                  <a:lumMod val="75000"/>
                  <a:lumOff val="25000"/>
                </a:schemeClr>
              </a:solidFill>
            </a:endParaRPr>
          </a:p>
          <a:p>
            <a:pPr lvl="1">
              <a:lnSpc>
                <a:spcPct val="150000"/>
              </a:lnSpc>
            </a:pPr>
            <a:endParaRPr lang="es-EC" sz="4500" b="1" dirty="0" smtClean="0">
              <a:solidFill>
                <a:schemeClr val="tx1">
                  <a:lumMod val="75000"/>
                  <a:lumOff val="25000"/>
                </a:schemeClr>
              </a:solidFill>
            </a:endParaRPr>
          </a:p>
          <a:p>
            <a:pPr marL="457200" lvl="1" indent="0">
              <a:lnSpc>
                <a:spcPct val="150000"/>
              </a:lnSpc>
              <a:buNone/>
            </a:pPr>
            <a:r>
              <a:rPr lang="es-EC" sz="4500" b="1" dirty="0">
                <a:solidFill>
                  <a:schemeClr val="tx1">
                    <a:lumMod val="75000"/>
                    <a:lumOff val="25000"/>
                  </a:schemeClr>
                </a:solidFill>
              </a:rPr>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999" y="2133600"/>
            <a:ext cx="4538547"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211194"/>
            <a:ext cx="8955314" cy="111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821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sp>
        <p:nvSpPr>
          <p:cNvPr id="3" name="2 Marcador de contenido"/>
          <p:cNvSpPr>
            <a:spLocks noGrp="1"/>
          </p:cNvSpPr>
          <p:nvPr>
            <p:ph idx="1"/>
          </p:nvPr>
        </p:nvSpPr>
        <p:spPr>
          <a:xfrm>
            <a:off x="502920" y="1679448"/>
            <a:ext cx="8183880" cy="4568952"/>
          </a:xfrm>
        </p:spPr>
        <p:txBody>
          <a:bodyPr>
            <a:normAutofit fontScale="85000" lnSpcReduction="10000"/>
          </a:bodyPr>
          <a:lstStyle/>
          <a:p>
            <a:pPr lvl="1">
              <a:lnSpc>
                <a:spcPct val="150000"/>
              </a:lnSpc>
            </a:pPr>
            <a:r>
              <a:rPr lang="es-EC" sz="4500" dirty="0">
                <a:solidFill>
                  <a:schemeClr val="tx1">
                    <a:lumMod val="75000"/>
                    <a:lumOff val="25000"/>
                  </a:schemeClr>
                </a:solidFill>
              </a:rPr>
              <a:t>C</a:t>
            </a:r>
            <a:r>
              <a:rPr lang="es-EC" sz="4500" dirty="0" smtClean="0">
                <a:solidFill>
                  <a:schemeClr val="tx1">
                    <a:lumMod val="75000"/>
                    <a:lumOff val="25000"/>
                  </a:schemeClr>
                </a:solidFill>
              </a:rPr>
              <a:t>omponente </a:t>
            </a:r>
            <a:r>
              <a:rPr lang="es-EC" sz="4500" b="1" dirty="0" smtClean="0">
                <a:solidFill>
                  <a:schemeClr val="tx1">
                    <a:lumMod val="75000"/>
                    <a:lumOff val="25000"/>
                  </a:schemeClr>
                </a:solidFill>
              </a:rPr>
              <a:t>paquete</a:t>
            </a:r>
          </a:p>
          <a:p>
            <a:pPr lvl="2">
              <a:lnSpc>
                <a:spcPct val="150000"/>
              </a:lnSpc>
            </a:pPr>
            <a:r>
              <a:rPr lang="es-EC" sz="4500" dirty="0" err="1" smtClean="0">
                <a:solidFill>
                  <a:schemeClr val="tx1">
                    <a:lumMod val="75000"/>
                    <a:lumOff val="25000"/>
                  </a:schemeClr>
                </a:solidFill>
              </a:rPr>
              <a:t>Agregarmos</a:t>
            </a:r>
            <a:r>
              <a:rPr lang="es-EC" sz="4500" dirty="0" smtClean="0">
                <a:solidFill>
                  <a:schemeClr val="tx1">
                    <a:lumMod val="75000"/>
                    <a:lumOff val="25000"/>
                  </a:schemeClr>
                </a:solidFill>
              </a:rPr>
              <a:t> </a:t>
            </a:r>
            <a:r>
              <a:rPr lang="es-EC" sz="4500" dirty="0" err="1" smtClean="0">
                <a:solidFill>
                  <a:schemeClr val="tx1">
                    <a:lumMod val="75000"/>
                    <a:lumOff val="25000"/>
                  </a:schemeClr>
                </a:solidFill>
              </a:rPr>
              <a:t>app.module.ts</a:t>
            </a:r>
            <a:endParaRPr lang="es-EC" sz="4500" dirty="0" smtClean="0">
              <a:solidFill>
                <a:schemeClr val="tx1">
                  <a:lumMod val="75000"/>
                  <a:lumOff val="25000"/>
                </a:schemeClr>
              </a:solidFill>
            </a:endParaRPr>
          </a:p>
          <a:p>
            <a:pPr lvl="3">
              <a:lnSpc>
                <a:spcPct val="150000"/>
              </a:lnSpc>
            </a:pPr>
            <a:r>
              <a:rPr lang="es-EC" sz="2600" dirty="0" err="1">
                <a:solidFill>
                  <a:schemeClr val="tx1">
                    <a:lumMod val="75000"/>
                    <a:lumOff val="25000"/>
                  </a:schemeClr>
                </a:solidFill>
              </a:rPr>
              <a:t>import</a:t>
            </a:r>
            <a:r>
              <a:rPr lang="es-EC" sz="2600" dirty="0">
                <a:solidFill>
                  <a:schemeClr val="tx1">
                    <a:lumMod val="75000"/>
                    <a:lumOff val="25000"/>
                  </a:schemeClr>
                </a:solidFill>
              </a:rPr>
              <a:t> { </a:t>
            </a:r>
            <a:r>
              <a:rPr lang="es-EC" sz="2600" dirty="0" err="1">
                <a:solidFill>
                  <a:schemeClr val="tx1">
                    <a:lumMod val="75000"/>
                    <a:lumOff val="25000"/>
                  </a:schemeClr>
                </a:solidFill>
              </a:rPr>
              <a:t>FormsModule</a:t>
            </a:r>
            <a:r>
              <a:rPr lang="es-EC" sz="2600" dirty="0">
                <a:solidFill>
                  <a:schemeClr val="tx1">
                    <a:lumMod val="75000"/>
                    <a:lumOff val="25000"/>
                  </a:schemeClr>
                </a:solidFill>
              </a:rPr>
              <a:t> } </a:t>
            </a:r>
            <a:r>
              <a:rPr lang="es-EC" sz="2600" dirty="0" err="1">
                <a:solidFill>
                  <a:schemeClr val="tx1">
                    <a:lumMod val="75000"/>
                    <a:lumOff val="25000"/>
                  </a:schemeClr>
                </a:solidFill>
              </a:rPr>
              <a:t>from</a:t>
            </a:r>
            <a:r>
              <a:rPr lang="es-EC" sz="2600" dirty="0">
                <a:solidFill>
                  <a:schemeClr val="tx1">
                    <a:lumMod val="75000"/>
                    <a:lumOff val="25000"/>
                  </a:schemeClr>
                </a:solidFill>
              </a:rPr>
              <a:t> '@angular/</a:t>
            </a:r>
            <a:r>
              <a:rPr lang="es-EC" sz="2600" dirty="0" err="1">
                <a:solidFill>
                  <a:schemeClr val="tx1">
                    <a:lumMod val="75000"/>
                    <a:lumOff val="25000"/>
                  </a:schemeClr>
                </a:solidFill>
              </a:rPr>
              <a:t>forms</a:t>
            </a:r>
            <a:r>
              <a:rPr lang="es-EC" sz="2600" dirty="0">
                <a:solidFill>
                  <a:schemeClr val="tx1">
                    <a:lumMod val="75000"/>
                    <a:lumOff val="25000"/>
                  </a:schemeClr>
                </a:solidFill>
              </a:rPr>
              <a:t>';</a:t>
            </a:r>
          </a:p>
          <a:p>
            <a:pPr lvl="3">
              <a:lnSpc>
                <a:spcPct val="150000"/>
              </a:lnSpc>
            </a:pPr>
            <a:r>
              <a:rPr lang="es-EC" sz="2600" dirty="0" err="1">
                <a:solidFill>
                  <a:schemeClr val="tx1">
                    <a:lumMod val="75000"/>
                    <a:lumOff val="25000"/>
                  </a:schemeClr>
                </a:solidFill>
              </a:rPr>
              <a:t>import</a:t>
            </a:r>
            <a:r>
              <a:rPr lang="es-EC" sz="2600" dirty="0">
                <a:solidFill>
                  <a:schemeClr val="tx1">
                    <a:lumMod val="75000"/>
                    <a:lumOff val="25000"/>
                  </a:schemeClr>
                </a:solidFill>
              </a:rPr>
              <a:t> { </a:t>
            </a:r>
            <a:r>
              <a:rPr lang="es-EC" sz="2600" dirty="0" err="1">
                <a:solidFill>
                  <a:schemeClr val="tx1">
                    <a:lumMod val="75000"/>
                    <a:lumOff val="25000"/>
                  </a:schemeClr>
                </a:solidFill>
              </a:rPr>
              <a:t>HttpModule</a:t>
            </a:r>
            <a:r>
              <a:rPr lang="es-EC" sz="2600" dirty="0">
                <a:solidFill>
                  <a:schemeClr val="tx1">
                    <a:lumMod val="75000"/>
                    <a:lumOff val="25000"/>
                  </a:schemeClr>
                </a:solidFill>
              </a:rPr>
              <a:t> } </a:t>
            </a:r>
            <a:r>
              <a:rPr lang="es-EC" sz="2600" dirty="0" err="1">
                <a:solidFill>
                  <a:schemeClr val="tx1">
                    <a:lumMod val="75000"/>
                    <a:lumOff val="25000"/>
                  </a:schemeClr>
                </a:solidFill>
              </a:rPr>
              <a:t>from</a:t>
            </a:r>
            <a:r>
              <a:rPr lang="es-EC" sz="2600" dirty="0">
                <a:solidFill>
                  <a:schemeClr val="tx1">
                    <a:lumMod val="75000"/>
                    <a:lumOff val="25000"/>
                  </a:schemeClr>
                </a:solidFill>
              </a:rPr>
              <a:t> '@angular/http</a:t>
            </a:r>
            <a:r>
              <a:rPr lang="es-EC" sz="2600" dirty="0" smtClean="0">
                <a:solidFill>
                  <a:schemeClr val="tx1">
                    <a:lumMod val="75000"/>
                    <a:lumOff val="25000"/>
                  </a:schemeClr>
                </a:solidFill>
              </a:rPr>
              <a:t>';</a:t>
            </a:r>
          </a:p>
          <a:p>
            <a:pPr lvl="1">
              <a:lnSpc>
                <a:spcPct val="150000"/>
              </a:lnSpc>
            </a:pPr>
            <a:r>
              <a:rPr lang="es-EC" sz="4500" b="1" dirty="0" smtClean="0">
                <a:solidFill>
                  <a:schemeClr val="tx1">
                    <a:lumMod val="75000"/>
                    <a:lumOff val="25000"/>
                  </a:schemeClr>
                </a:solidFill>
              </a:rPr>
              <a:t>Demo </a:t>
            </a:r>
            <a:r>
              <a:rPr lang="es-EC" sz="4500" b="1" dirty="0" err="1" smtClean="0">
                <a:solidFill>
                  <a:schemeClr val="tx1">
                    <a:lumMod val="75000"/>
                    <a:lumOff val="25000"/>
                  </a:schemeClr>
                </a:solidFill>
              </a:rPr>
              <a:t>TrenEcuadorWeb</a:t>
            </a:r>
            <a:endParaRPr lang="es-EC" sz="4500" b="1" dirty="0">
              <a:solidFill>
                <a:schemeClr val="tx1">
                  <a:lumMod val="75000"/>
                  <a:lumOff val="25000"/>
                </a:schemeClr>
              </a:solidFill>
            </a:endParaRPr>
          </a:p>
          <a:p>
            <a:pPr marL="914400" lvl="2" indent="0">
              <a:lnSpc>
                <a:spcPct val="150000"/>
              </a:lnSpc>
              <a:buNone/>
            </a:pPr>
            <a:endParaRPr lang="es-EC" sz="4500" dirty="0" smtClean="0">
              <a:solidFill>
                <a:schemeClr val="tx1">
                  <a:lumMod val="75000"/>
                  <a:lumOff val="25000"/>
                </a:schemeClr>
              </a:solidFill>
            </a:endParaRPr>
          </a:p>
        </p:txBody>
      </p:sp>
    </p:spTree>
    <p:extLst>
      <p:ext uri="{BB962C8B-B14F-4D97-AF65-F5344CB8AC3E}">
        <p14:creationId xmlns:p14="http://schemas.microsoft.com/office/powerpoint/2010/main" val="1335286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11660"/>
            <a:ext cx="9144000" cy="303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337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a:t>¿</a:t>
            </a:r>
            <a:r>
              <a:rPr lang="en-US" dirty="0" err="1"/>
              <a:t>Qué</a:t>
            </a:r>
            <a:r>
              <a:rPr lang="en-US" dirty="0"/>
              <a:t> </a:t>
            </a:r>
            <a:r>
              <a:rPr lang="en-US" dirty="0" err="1"/>
              <a:t>es</a:t>
            </a:r>
            <a:r>
              <a:rPr lang="en-US" dirty="0"/>
              <a:t> </a:t>
            </a:r>
            <a:r>
              <a:rPr lang="en-US" dirty="0" smtClean="0"/>
              <a:t>Angular?</a:t>
            </a:r>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r>
              <a:rPr lang="en-US" sz="3200" dirty="0" smtClean="0">
                <a:solidFill>
                  <a:schemeClr val="tx1">
                    <a:lumMod val="75000"/>
                    <a:lumOff val="25000"/>
                  </a:schemeClr>
                </a:solidFill>
              </a:rPr>
              <a:t>Framework </a:t>
            </a:r>
            <a:r>
              <a:rPr lang="en-US" sz="3200" dirty="0" err="1" smtClean="0">
                <a:solidFill>
                  <a:schemeClr val="tx1">
                    <a:lumMod val="75000"/>
                    <a:lumOff val="25000"/>
                  </a:schemeClr>
                </a:solidFill>
              </a:rPr>
              <a:t>para</a:t>
            </a:r>
            <a:r>
              <a:rPr lang="en-US" sz="3200" dirty="0" smtClean="0">
                <a:solidFill>
                  <a:schemeClr val="tx1">
                    <a:lumMod val="75000"/>
                    <a:lumOff val="25000"/>
                  </a:schemeClr>
                </a:solidFill>
              </a:rPr>
              <a:t> el </a:t>
            </a:r>
            <a:r>
              <a:rPr lang="en-US" sz="3200" dirty="0" err="1" smtClean="0">
                <a:solidFill>
                  <a:schemeClr val="tx1">
                    <a:lumMod val="75000"/>
                    <a:lumOff val="25000"/>
                  </a:schemeClr>
                </a:solidFill>
              </a:rPr>
              <a:t>desarrollo</a:t>
            </a:r>
            <a:r>
              <a:rPr lang="en-US" sz="3200" dirty="0" smtClean="0">
                <a:solidFill>
                  <a:schemeClr val="tx1">
                    <a:lumMod val="75000"/>
                    <a:lumOff val="25000"/>
                  </a:schemeClr>
                </a:solidFill>
              </a:rPr>
              <a:t> de </a:t>
            </a:r>
            <a:r>
              <a:rPr lang="en-US" sz="3200" dirty="0" err="1" smtClean="0">
                <a:solidFill>
                  <a:schemeClr val="tx1">
                    <a:lumMod val="75000"/>
                    <a:lumOff val="25000"/>
                  </a:schemeClr>
                </a:solidFill>
              </a:rPr>
              <a:t>aplicaciones</a:t>
            </a:r>
            <a:r>
              <a:rPr lang="en-US" sz="3200" dirty="0" smtClean="0">
                <a:solidFill>
                  <a:schemeClr val="tx1">
                    <a:lumMod val="75000"/>
                    <a:lumOff val="25000"/>
                  </a:schemeClr>
                </a:solidFill>
              </a:rPr>
              <a:t> Web</a:t>
            </a:r>
          </a:p>
          <a:p>
            <a:r>
              <a:rPr lang="en-US" sz="3200" dirty="0" err="1" smtClean="0">
                <a:solidFill>
                  <a:schemeClr val="tx1">
                    <a:lumMod val="75000"/>
                    <a:lumOff val="25000"/>
                  </a:schemeClr>
                </a:solidFill>
              </a:rPr>
              <a:t>Dramática</a:t>
            </a:r>
            <a:r>
              <a:rPr lang="en-US" sz="3200" dirty="0" smtClean="0">
                <a:solidFill>
                  <a:schemeClr val="tx1">
                    <a:lumMod val="75000"/>
                    <a:lumOff val="25000"/>
                  </a:schemeClr>
                </a:solidFill>
              </a:rPr>
              <a:t> </a:t>
            </a:r>
            <a:r>
              <a:rPr lang="en-US" sz="3200" dirty="0" err="1" smtClean="0">
                <a:solidFill>
                  <a:schemeClr val="tx1">
                    <a:lumMod val="75000"/>
                    <a:lumOff val="25000"/>
                  </a:schemeClr>
                </a:solidFill>
              </a:rPr>
              <a:t>mejora</a:t>
            </a:r>
            <a:endParaRPr lang="en-US" sz="3200" dirty="0" smtClean="0">
              <a:solidFill>
                <a:schemeClr val="tx1">
                  <a:lumMod val="75000"/>
                  <a:lumOff val="25000"/>
                </a:schemeClr>
              </a:solidFill>
            </a:endParaRPr>
          </a:p>
          <a:p>
            <a:r>
              <a:rPr lang="en-US" sz="3200" dirty="0" err="1">
                <a:solidFill>
                  <a:schemeClr val="tx1">
                    <a:lumMod val="75000"/>
                    <a:lumOff val="25000"/>
                  </a:schemeClr>
                </a:solidFill>
              </a:rPr>
              <a:t>Centrado</a:t>
            </a:r>
            <a:r>
              <a:rPr lang="en-US" sz="3200" dirty="0">
                <a:solidFill>
                  <a:schemeClr val="tx1">
                    <a:lumMod val="75000"/>
                    <a:lumOff val="25000"/>
                  </a:schemeClr>
                </a:solidFill>
              </a:rPr>
              <a:t> en la </a:t>
            </a:r>
            <a:r>
              <a:rPr lang="en-US" sz="3200" dirty="0" err="1" smtClean="0">
                <a:solidFill>
                  <a:schemeClr val="tx1">
                    <a:lumMod val="75000"/>
                    <a:lumOff val="25000"/>
                  </a:schemeClr>
                </a:solidFill>
              </a:rPr>
              <a:t>velocidad</a:t>
            </a:r>
            <a:r>
              <a:rPr lang="en-US" sz="3200" dirty="0" smtClean="0">
                <a:solidFill>
                  <a:schemeClr val="tx1">
                    <a:lumMod val="75000"/>
                    <a:lumOff val="25000"/>
                  </a:schemeClr>
                </a:solidFill>
              </a:rPr>
              <a:t>, </a:t>
            </a:r>
            <a:r>
              <a:rPr lang="en-US" sz="3200" dirty="0" err="1" smtClean="0">
                <a:solidFill>
                  <a:schemeClr val="tx1">
                    <a:lumMod val="75000"/>
                    <a:lumOff val="25000"/>
                  </a:schemeClr>
                </a:solidFill>
              </a:rPr>
              <a:t>rendimiento</a:t>
            </a:r>
            <a:endParaRPr lang="en-US" sz="3200" dirty="0" smtClean="0">
              <a:solidFill>
                <a:schemeClr val="tx1">
                  <a:lumMod val="75000"/>
                  <a:lumOff val="25000"/>
                </a:schemeClr>
              </a:solidFill>
            </a:endParaRPr>
          </a:p>
          <a:p>
            <a:r>
              <a:rPr lang="en-US" sz="3200" dirty="0" err="1" smtClean="0">
                <a:solidFill>
                  <a:schemeClr val="tx1">
                    <a:lumMod val="75000"/>
                    <a:lumOff val="25000"/>
                  </a:schemeClr>
                </a:solidFill>
              </a:rPr>
              <a:t>Enfocado</a:t>
            </a:r>
            <a:r>
              <a:rPr lang="en-US" sz="3200" dirty="0" smtClean="0">
                <a:solidFill>
                  <a:schemeClr val="tx1">
                    <a:lumMod val="75000"/>
                    <a:lumOff val="25000"/>
                  </a:schemeClr>
                </a:solidFill>
              </a:rPr>
              <a:t> en </a:t>
            </a:r>
            <a:r>
              <a:rPr lang="en-US" sz="3200" dirty="0" err="1" smtClean="0">
                <a:solidFill>
                  <a:schemeClr val="tx1">
                    <a:lumMod val="75000"/>
                    <a:lumOff val="25000"/>
                  </a:schemeClr>
                </a:solidFill>
              </a:rPr>
              <a:t>componentes</a:t>
            </a:r>
            <a:endParaRPr lang="en-US" sz="3200" dirty="0" smtClean="0">
              <a:solidFill>
                <a:schemeClr val="tx1">
                  <a:lumMod val="75000"/>
                  <a:lumOff val="25000"/>
                </a:schemeClr>
              </a:solidFill>
            </a:endParaRPr>
          </a:p>
          <a:p>
            <a:endParaRPr lang="en-US" sz="3200" dirty="0">
              <a:solidFill>
                <a:schemeClr val="tx1">
                  <a:lumMod val="75000"/>
                  <a:lumOff val="25000"/>
                </a:schemeClr>
              </a:solidFill>
            </a:endParaRPr>
          </a:p>
        </p:txBody>
      </p:sp>
    </p:spTree>
    <p:extLst>
      <p:ext uri="{BB962C8B-B14F-4D97-AF65-F5344CB8AC3E}">
        <p14:creationId xmlns:p14="http://schemas.microsoft.com/office/powerpoint/2010/main" val="3478251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5</a:t>
            </a:r>
            <a:endParaRPr lang="en-US" dirty="0"/>
          </a:p>
        </p:txBody>
      </p:sp>
      <p:sp>
        <p:nvSpPr>
          <p:cNvPr id="3" name="2 Marcador de contenido"/>
          <p:cNvSpPr>
            <a:spLocks noGrp="1"/>
          </p:cNvSpPr>
          <p:nvPr>
            <p:ph idx="1"/>
          </p:nvPr>
        </p:nvSpPr>
        <p:spPr>
          <a:xfrm>
            <a:off x="304800" y="1679448"/>
            <a:ext cx="8686800" cy="4568952"/>
          </a:xfrm>
        </p:spPr>
        <p:txBody>
          <a:bodyPr>
            <a:normAutofit fontScale="70000" lnSpcReduction="20000"/>
          </a:bodyPr>
          <a:lstStyle/>
          <a:p>
            <a:pPr lvl="1">
              <a:lnSpc>
                <a:spcPct val="150000"/>
              </a:lnSpc>
            </a:pPr>
            <a:r>
              <a:rPr lang="es-EC" sz="4500" smtClean="0">
                <a:solidFill>
                  <a:schemeClr val="tx1">
                    <a:lumMod val="75000"/>
                    <a:lumOff val="25000"/>
                  </a:schemeClr>
                </a:solidFill>
              </a:rPr>
              <a:t>Avanzado – componente Tour</a:t>
            </a:r>
            <a:endParaRPr lang="es-EC" sz="4500" dirty="0" smtClean="0">
              <a:solidFill>
                <a:schemeClr val="tx1">
                  <a:lumMod val="75000"/>
                  <a:lumOff val="25000"/>
                </a:schemeClr>
              </a:solidFill>
            </a:endParaRPr>
          </a:p>
          <a:p>
            <a:pPr lvl="1">
              <a:lnSpc>
                <a:spcPct val="150000"/>
              </a:lnSpc>
            </a:pPr>
            <a:r>
              <a:rPr lang="es-EC" sz="4500" dirty="0" smtClean="0">
                <a:solidFill>
                  <a:schemeClr val="tx1">
                    <a:lumMod val="75000"/>
                    <a:lumOff val="25000"/>
                  </a:schemeClr>
                </a:solidFill>
              </a:rPr>
              <a:t>Reactive </a:t>
            </a:r>
          </a:p>
          <a:p>
            <a:pPr lvl="2">
              <a:lnSpc>
                <a:spcPct val="150000"/>
              </a:lnSpc>
            </a:pPr>
            <a:r>
              <a:rPr lang="es-EC" sz="4500" dirty="0" err="1" smtClean="0">
                <a:solidFill>
                  <a:schemeClr val="tx1">
                    <a:lumMod val="75000"/>
                    <a:lumOff val="25000"/>
                  </a:schemeClr>
                </a:solidFill>
              </a:rPr>
              <a:t>app.module.ts</a:t>
            </a:r>
            <a:endParaRPr lang="es-EC" sz="4500" dirty="0" smtClean="0">
              <a:solidFill>
                <a:schemeClr val="tx1">
                  <a:lumMod val="75000"/>
                  <a:lumOff val="25000"/>
                </a:schemeClr>
              </a:solidFill>
            </a:endParaRPr>
          </a:p>
          <a:p>
            <a:pPr lvl="3">
              <a:lnSpc>
                <a:spcPct val="150000"/>
              </a:lnSpc>
            </a:pPr>
            <a:r>
              <a:rPr lang="es-EC" sz="4500" dirty="0" err="1" smtClean="0">
                <a:solidFill>
                  <a:schemeClr val="tx1">
                    <a:lumMod val="75000"/>
                    <a:lumOff val="25000"/>
                  </a:schemeClr>
                </a:solidFill>
              </a:rPr>
              <a:t>ReactiveFormsModule</a:t>
            </a:r>
            <a:endParaRPr lang="es-EC" sz="4500" dirty="0" smtClean="0">
              <a:solidFill>
                <a:schemeClr val="tx1">
                  <a:lumMod val="75000"/>
                  <a:lumOff val="25000"/>
                </a:schemeClr>
              </a:solidFill>
            </a:endParaRPr>
          </a:p>
          <a:p>
            <a:pPr lvl="2">
              <a:lnSpc>
                <a:spcPct val="150000"/>
              </a:lnSpc>
            </a:pPr>
            <a:r>
              <a:rPr lang="es-EC" sz="4500" dirty="0" err="1" smtClean="0">
                <a:solidFill>
                  <a:schemeClr val="tx1">
                    <a:lumMod val="75000"/>
                    <a:lumOff val="25000"/>
                  </a:schemeClr>
                </a:solidFill>
              </a:rPr>
              <a:t>paquete.component.ts</a:t>
            </a:r>
            <a:endParaRPr lang="es-EC" sz="4500" dirty="0" smtClean="0">
              <a:solidFill>
                <a:schemeClr val="tx1">
                  <a:lumMod val="75000"/>
                  <a:lumOff val="25000"/>
                </a:schemeClr>
              </a:solidFill>
            </a:endParaRPr>
          </a:p>
          <a:p>
            <a:pPr lvl="3">
              <a:lnSpc>
                <a:spcPct val="150000"/>
              </a:lnSpc>
            </a:pPr>
            <a:r>
              <a:rPr lang="en-US" sz="2300" dirty="0"/>
              <a:t>import {</a:t>
            </a:r>
            <a:r>
              <a:rPr lang="en-US" sz="2300" dirty="0" err="1"/>
              <a:t>FormBuilder</a:t>
            </a:r>
            <a:r>
              <a:rPr lang="en-US" sz="2300" dirty="0"/>
              <a:t>, </a:t>
            </a:r>
            <a:r>
              <a:rPr lang="en-US" sz="2300" dirty="0" err="1"/>
              <a:t>FormGroup</a:t>
            </a:r>
            <a:r>
              <a:rPr lang="en-US" sz="2300" dirty="0"/>
              <a:t>, Validators} from '@angular/forms';</a:t>
            </a:r>
          </a:p>
          <a:p>
            <a:pPr lvl="3">
              <a:lnSpc>
                <a:spcPct val="150000"/>
              </a:lnSpc>
            </a:pPr>
            <a:endParaRPr lang="es-EC" sz="4500" dirty="0">
              <a:solidFill>
                <a:schemeClr val="tx1">
                  <a:lumMod val="75000"/>
                  <a:lumOff val="25000"/>
                </a:schemeClr>
              </a:solidFill>
            </a:endParaRPr>
          </a:p>
          <a:p>
            <a:pPr marL="914400" lvl="2" indent="0">
              <a:lnSpc>
                <a:spcPct val="150000"/>
              </a:lnSpc>
              <a:buNone/>
            </a:pPr>
            <a:endParaRPr lang="es-EC" sz="4500" dirty="0" smtClean="0">
              <a:solidFill>
                <a:schemeClr val="tx1">
                  <a:lumMod val="75000"/>
                  <a:lumOff val="25000"/>
                </a:schemeClr>
              </a:solidFill>
            </a:endParaRPr>
          </a:p>
        </p:txBody>
      </p:sp>
    </p:spTree>
    <p:extLst>
      <p:ext uri="{BB962C8B-B14F-4D97-AF65-F5344CB8AC3E}">
        <p14:creationId xmlns:p14="http://schemas.microsoft.com/office/powerpoint/2010/main" val="20764782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533400"/>
            <a:ext cx="8915400" cy="1051560"/>
          </a:xfrm>
        </p:spPr>
        <p:txBody>
          <a:bodyPr/>
          <a:lstStyle/>
          <a:p>
            <a:r>
              <a:rPr lang="es-EC" dirty="0" smtClean="0"/>
              <a:t>Ejercicio 4</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11660"/>
            <a:ext cx="9144000" cy="303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588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7200" dirty="0" smtClean="0">
                <a:solidFill>
                  <a:schemeClr val="accent5">
                    <a:lumMod val="75000"/>
                  </a:schemeClr>
                </a:solidFill>
              </a:rPr>
              <a:t/>
            </a:r>
            <a:br>
              <a:rPr lang="en-US" sz="7200" dirty="0" smtClean="0">
                <a:solidFill>
                  <a:schemeClr val="accent5">
                    <a:lumMod val="75000"/>
                  </a:schemeClr>
                </a:solidFill>
              </a:rPr>
            </a:br>
            <a:r>
              <a:rPr lang="en-US" sz="7200" dirty="0">
                <a:solidFill>
                  <a:schemeClr val="accent5">
                    <a:lumMod val="75000"/>
                  </a:schemeClr>
                </a:solidFill>
              </a:rPr>
              <a:t/>
            </a:r>
            <a:br>
              <a:rPr lang="en-US" sz="7200" dirty="0">
                <a:solidFill>
                  <a:schemeClr val="accent5">
                    <a:lumMod val="75000"/>
                  </a:schemeClr>
                </a:solidFill>
              </a:rPr>
            </a:br>
            <a:r>
              <a:rPr lang="en-US" sz="11500" dirty="0" smtClean="0">
                <a:solidFill>
                  <a:schemeClr val="accent5">
                    <a:lumMod val="75000"/>
                  </a:schemeClr>
                </a:solidFill>
              </a:rPr>
              <a:t>Gracias</a:t>
            </a:r>
            <a:r>
              <a:rPr lang="en-US" sz="7200" dirty="0" smtClean="0">
                <a:solidFill>
                  <a:schemeClr val="accent5">
                    <a:lumMod val="75000"/>
                  </a:schemeClr>
                </a:solidFill>
              </a:rPr>
              <a:t/>
            </a:r>
            <a:br>
              <a:rPr lang="en-US" sz="7200" dirty="0" smtClean="0">
                <a:solidFill>
                  <a:schemeClr val="accent5">
                    <a:lumMod val="75000"/>
                  </a:schemeClr>
                </a:solidFill>
              </a:rPr>
            </a:br>
            <a:endParaRPr lang="en-US" sz="5400" dirty="0"/>
          </a:p>
        </p:txBody>
      </p:sp>
      <p:sp>
        <p:nvSpPr>
          <p:cNvPr id="3" name="2 Subtítulo"/>
          <p:cNvSpPr>
            <a:spLocks noGrp="1"/>
          </p:cNvSpPr>
          <p:nvPr>
            <p:ph type="subTitle" idx="1"/>
          </p:nvPr>
        </p:nvSpPr>
        <p:spPr/>
        <p:txBody>
          <a:bodyPr>
            <a:normAutofit fontScale="92500" lnSpcReduction="10000"/>
          </a:bodyPr>
          <a:lstStyle/>
          <a:p>
            <a:endParaRPr lang="en-US" dirty="0" smtClean="0"/>
          </a:p>
          <a:p>
            <a:endParaRPr lang="en-US" dirty="0" smtClean="0"/>
          </a:p>
          <a:p>
            <a:r>
              <a:rPr lang="en-US" b="1" dirty="0" smtClean="0"/>
              <a:t>Manuel Cepeda</a:t>
            </a:r>
            <a:endParaRPr lang="en-US" b="1" dirty="0"/>
          </a:p>
        </p:txBody>
      </p:sp>
      <p:sp>
        <p:nvSpPr>
          <p:cNvPr id="4" name="AutoShape 2" descr="Resultado de imagen para spring bo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Users\Manuel\Desktop\Curso\descar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8006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39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a:t>¿</a:t>
            </a:r>
            <a:r>
              <a:rPr lang="en-US" dirty="0" err="1"/>
              <a:t>Qué</a:t>
            </a:r>
            <a:r>
              <a:rPr lang="en-US" dirty="0"/>
              <a:t> </a:t>
            </a:r>
            <a:r>
              <a:rPr lang="en-US" dirty="0" err="1"/>
              <a:t>es</a:t>
            </a:r>
            <a:r>
              <a:rPr lang="en-US" dirty="0"/>
              <a:t> </a:t>
            </a:r>
            <a:r>
              <a:rPr lang="en-US" dirty="0" smtClean="0"/>
              <a:t>Angular?</a:t>
            </a:r>
          </a:p>
        </p:txBody>
      </p:sp>
      <p:pic>
        <p:nvPicPr>
          <p:cNvPr id="6" name="5 Imagen"/>
          <p:cNvPicPr/>
          <p:nvPr/>
        </p:nvPicPr>
        <p:blipFill>
          <a:blip r:embed="rId3"/>
          <a:stretch>
            <a:fillRect/>
          </a:stretch>
        </p:blipFill>
        <p:spPr>
          <a:xfrm>
            <a:off x="457200" y="1676400"/>
            <a:ext cx="8153400" cy="4648200"/>
          </a:xfrm>
          <a:prstGeom prst="rect">
            <a:avLst/>
          </a:prstGeom>
        </p:spPr>
      </p:pic>
    </p:spTree>
    <p:extLst>
      <p:ext uri="{BB962C8B-B14F-4D97-AF65-F5344CB8AC3E}">
        <p14:creationId xmlns:p14="http://schemas.microsoft.com/office/powerpoint/2010/main" val="308205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err="1" smtClean="0"/>
              <a:t>Programación</a:t>
            </a:r>
            <a:r>
              <a:rPr lang="en-US" dirty="0" smtClean="0"/>
              <a:t> en Angular</a:t>
            </a:r>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r>
              <a:rPr lang="en-US" sz="3200" dirty="0" smtClean="0">
                <a:solidFill>
                  <a:schemeClr val="tx1">
                    <a:lumMod val="75000"/>
                    <a:lumOff val="25000"/>
                  </a:schemeClr>
                </a:solidFill>
              </a:rPr>
              <a:t>JavaScript, Dart, o </a:t>
            </a:r>
            <a:r>
              <a:rPr lang="en-US" sz="3200" dirty="0" err="1" smtClean="0">
                <a:solidFill>
                  <a:schemeClr val="tx1">
                    <a:lumMod val="75000"/>
                    <a:lumOff val="25000"/>
                  </a:schemeClr>
                </a:solidFill>
              </a:rPr>
              <a:t>TypeScript</a:t>
            </a:r>
            <a:endParaRPr lang="en-US" sz="3200" dirty="0" smtClean="0">
              <a:solidFill>
                <a:schemeClr val="tx1">
                  <a:lumMod val="75000"/>
                  <a:lumOff val="25000"/>
                </a:schemeClr>
              </a:solidFill>
            </a:endParaRPr>
          </a:p>
          <a:p>
            <a:r>
              <a:rPr lang="en-US" sz="3200" dirty="0" smtClean="0">
                <a:solidFill>
                  <a:schemeClr val="tx1">
                    <a:lumMod val="75000"/>
                    <a:lumOff val="25000"/>
                  </a:schemeClr>
                </a:solidFill>
              </a:rPr>
              <a:t>Angular 2 </a:t>
            </a:r>
            <a:r>
              <a:rPr lang="en-US" sz="3200" dirty="0" err="1" smtClean="0">
                <a:solidFill>
                  <a:schemeClr val="tx1">
                    <a:lumMod val="75000"/>
                    <a:lumOff val="25000"/>
                  </a:schemeClr>
                </a:solidFill>
              </a:rPr>
              <a:t>construido</a:t>
            </a:r>
            <a:r>
              <a:rPr lang="en-US" sz="3200" dirty="0" smtClean="0">
                <a:solidFill>
                  <a:schemeClr val="tx1">
                    <a:lumMod val="75000"/>
                    <a:lumOff val="25000"/>
                  </a:schemeClr>
                </a:solidFill>
              </a:rPr>
              <a:t> en </a:t>
            </a:r>
            <a:r>
              <a:rPr lang="en-US" sz="3200" dirty="0" err="1" smtClean="0">
                <a:solidFill>
                  <a:schemeClr val="tx1">
                    <a:lumMod val="75000"/>
                    <a:lumOff val="25000"/>
                  </a:schemeClr>
                </a:solidFill>
              </a:rPr>
              <a:t>TypeScript</a:t>
            </a:r>
            <a:endParaRPr lang="en-US" sz="3200" dirty="0" smtClean="0">
              <a:solidFill>
                <a:schemeClr val="tx1">
                  <a:lumMod val="75000"/>
                  <a:lumOff val="25000"/>
                </a:schemeClr>
              </a:solidFill>
            </a:endParaRPr>
          </a:p>
          <a:p>
            <a:pPr lvl="1">
              <a:lnSpc>
                <a:spcPct val="130000"/>
              </a:lnSpc>
            </a:pPr>
            <a:r>
              <a:rPr lang="en-US" sz="1900" dirty="0">
                <a:solidFill>
                  <a:schemeClr val="tx1">
                    <a:lumMod val="75000"/>
                    <a:lumOff val="25000"/>
                  </a:schemeClr>
                </a:solidFill>
              </a:rPr>
              <a:t>ES6: </a:t>
            </a:r>
            <a:r>
              <a:rPr lang="en-US" sz="1900" dirty="0" err="1" smtClean="0">
                <a:solidFill>
                  <a:schemeClr val="tx1">
                    <a:lumMod val="75000"/>
                    <a:lumOff val="25000"/>
                  </a:schemeClr>
                </a:solidFill>
              </a:rPr>
              <a:t>clasess</a:t>
            </a:r>
            <a:r>
              <a:rPr lang="en-US" sz="1900" dirty="0" smtClean="0">
                <a:solidFill>
                  <a:schemeClr val="tx1">
                    <a:lumMod val="75000"/>
                    <a:lumOff val="25000"/>
                  </a:schemeClr>
                </a:solidFill>
              </a:rPr>
              <a:t>, modules</a:t>
            </a:r>
            <a:endParaRPr lang="en-US" sz="1900" dirty="0" smtClean="0">
              <a:solidFill>
                <a:schemeClr val="tx1">
                  <a:lumMod val="75000"/>
                  <a:lumOff val="25000"/>
                </a:schemeClr>
              </a:solidFill>
            </a:endParaRPr>
          </a:p>
          <a:p>
            <a:pPr lvl="1">
              <a:lnSpc>
                <a:spcPct val="130000"/>
              </a:lnSpc>
            </a:pPr>
            <a:r>
              <a:rPr lang="en-US" sz="1900" dirty="0" smtClean="0">
                <a:solidFill>
                  <a:schemeClr val="tx1">
                    <a:lumMod val="75000"/>
                    <a:lumOff val="25000"/>
                  </a:schemeClr>
                </a:solidFill>
              </a:rPr>
              <a:t>ES6: template</a:t>
            </a:r>
          </a:p>
          <a:p>
            <a:pPr lvl="1">
              <a:lnSpc>
                <a:spcPct val="130000"/>
              </a:lnSpc>
            </a:pPr>
            <a:r>
              <a:rPr lang="en-US" sz="1900" dirty="0" err="1" smtClean="0">
                <a:solidFill>
                  <a:schemeClr val="tx1">
                    <a:lumMod val="75000"/>
                    <a:lumOff val="25000"/>
                  </a:schemeClr>
                </a:solidFill>
              </a:rPr>
              <a:t>TypeScript</a:t>
            </a:r>
            <a:r>
              <a:rPr lang="en-US" sz="1900" dirty="0" smtClean="0">
                <a:solidFill>
                  <a:schemeClr val="tx1">
                    <a:lumMod val="75000"/>
                    <a:lumOff val="25000"/>
                  </a:schemeClr>
                </a:solidFill>
              </a:rPr>
              <a:t>: types</a:t>
            </a:r>
          </a:p>
          <a:p>
            <a:pPr lvl="1">
              <a:lnSpc>
                <a:spcPct val="130000"/>
              </a:lnSpc>
            </a:pPr>
            <a:r>
              <a:rPr lang="en-US" sz="1900" dirty="0" err="1" smtClean="0">
                <a:solidFill>
                  <a:schemeClr val="tx1">
                    <a:lumMod val="75000"/>
                    <a:lumOff val="25000"/>
                  </a:schemeClr>
                </a:solidFill>
              </a:rPr>
              <a:t>TypeScript</a:t>
            </a:r>
            <a:r>
              <a:rPr lang="en-US" sz="1900" dirty="0" smtClean="0">
                <a:solidFill>
                  <a:schemeClr val="tx1">
                    <a:lumMod val="75000"/>
                    <a:lumOff val="25000"/>
                  </a:schemeClr>
                </a:solidFill>
              </a:rPr>
              <a:t>: annotations</a:t>
            </a:r>
          </a:p>
          <a:p>
            <a:pPr lvl="1">
              <a:lnSpc>
                <a:spcPct val="130000"/>
              </a:lnSpc>
            </a:pPr>
            <a:r>
              <a:rPr lang="en-US" sz="1900" dirty="0" err="1" smtClean="0">
                <a:solidFill>
                  <a:schemeClr val="tx1">
                    <a:lumMod val="75000"/>
                    <a:lumOff val="25000"/>
                  </a:schemeClr>
                </a:solidFill>
              </a:rPr>
              <a:t>Requieres</a:t>
            </a:r>
            <a:r>
              <a:rPr lang="en-US" sz="1900" dirty="0" smtClean="0">
                <a:solidFill>
                  <a:schemeClr val="tx1">
                    <a:lumMod val="75000"/>
                    <a:lumOff val="25000"/>
                  </a:schemeClr>
                </a:solidFill>
              </a:rPr>
              <a:t> build tools</a:t>
            </a:r>
          </a:p>
          <a:p>
            <a:pPr lvl="1">
              <a:lnSpc>
                <a:spcPct val="130000"/>
              </a:lnSpc>
            </a:pPr>
            <a:endParaRPr lang="en-US" sz="1900" dirty="0">
              <a:solidFill>
                <a:schemeClr val="tx1">
                  <a:lumMod val="75000"/>
                  <a:lumOff val="25000"/>
                </a:schemeClr>
              </a:solidFill>
            </a:endParaRPr>
          </a:p>
          <a:p>
            <a:endParaRPr lang="en-US" sz="3200" dirty="0">
              <a:solidFill>
                <a:schemeClr val="tx1">
                  <a:lumMod val="75000"/>
                  <a:lumOff val="25000"/>
                </a:schemeClr>
              </a:solidFill>
            </a:endParaRPr>
          </a:p>
        </p:txBody>
      </p:sp>
    </p:spTree>
    <p:extLst>
      <p:ext uri="{BB962C8B-B14F-4D97-AF65-F5344CB8AC3E}">
        <p14:creationId xmlns:p14="http://schemas.microsoft.com/office/powerpoint/2010/main" val="282967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err="1"/>
              <a:t>TypeScript</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pPr lvl="1">
              <a:lnSpc>
                <a:spcPct val="130000"/>
              </a:lnSpc>
            </a:pPr>
            <a:endParaRPr lang="en-US" sz="1900" dirty="0">
              <a:solidFill>
                <a:schemeClr val="tx1">
                  <a:lumMod val="75000"/>
                  <a:lumOff val="25000"/>
                </a:schemeClr>
              </a:solidFill>
            </a:endParaRPr>
          </a:p>
          <a:p>
            <a:endParaRPr lang="en-US" sz="3200" dirty="0">
              <a:solidFill>
                <a:schemeClr val="tx1">
                  <a:lumMod val="75000"/>
                  <a:lumOff val="25000"/>
                </a:schemeClr>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77632"/>
            <a:ext cx="7662862" cy="391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6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err="1"/>
              <a:t>TypeScript</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pPr lvl="1">
              <a:lnSpc>
                <a:spcPct val="130000"/>
              </a:lnSpc>
            </a:pPr>
            <a:endParaRPr lang="en-US" sz="1900" dirty="0">
              <a:solidFill>
                <a:schemeClr val="tx1">
                  <a:lumMod val="75000"/>
                  <a:lumOff val="25000"/>
                </a:schemeClr>
              </a:solidFill>
            </a:endParaRPr>
          </a:p>
          <a:p>
            <a:endParaRPr lang="en-US" sz="3200" dirty="0">
              <a:solidFill>
                <a:schemeClr val="tx1">
                  <a:lumMod val="75000"/>
                  <a:lumOff val="2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752600"/>
            <a:ext cx="7684886" cy="407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3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2920" y="533400"/>
            <a:ext cx="8183880" cy="1051560"/>
          </a:xfrm>
        </p:spPr>
        <p:txBody>
          <a:bodyPr/>
          <a:lstStyle/>
          <a:p>
            <a:r>
              <a:rPr lang="en-US" dirty="0" err="1"/>
              <a:t>TypeScript</a:t>
            </a:r>
            <a:endParaRPr lang="en-US" dirty="0"/>
          </a:p>
        </p:txBody>
      </p:sp>
      <p:sp>
        <p:nvSpPr>
          <p:cNvPr id="3" name="2 Marcador de contenido"/>
          <p:cNvSpPr>
            <a:spLocks noGrp="1"/>
          </p:cNvSpPr>
          <p:nvPr>
            <p:ph idx="1"/>
          </p:nvPr>
        </p:nvSpPr>
        <p:spPr>
          <a:xfrm>
            <a:off x="502920" y="1679448"/>
            <a:ext cx="8183880" cy="4187952"/>
          </a:xfrm>
        </p:spPr>
        <p:txBody>
          <a:bodyPr>
            <a:normAutofit/>
          </a:bodyPr>
          <a:lstStyle/>
          <a:p>
            <a:endParaRPr lang="en-US" sz="2800" dirty="0" smtClean="0">
              <a:solidFill>
                <a:schemeClr val="tx1">
                  <a:lumMod val="75000"/>
                  <a:lumOff val="25000"/>
                </a:schemeClr>
              </a:solidFill>
            </a:endParaRPr>
          </a:p>
          <a:p>
            <a:pPr lvl="1">
              <a:lnSpc>
                <a:spcPct val="130000"/>
              </a:lnSpc>
            </a:pPr>
            <a:endParaRPr lang="en-US" sz="1900" dirty="0">
              <a:solidFill>
                <a:schemeClr val="tx1">
                  <a:lumMod val="75000"/>
                  <a:lumOff val="25000"/>
                </a:schemeClr>
              </a:solidFill>
            </a:endParaRPr>
          </a:p>
          <a:p>
            <a:endParaRPr lang="en-US" sz="3200" dirty="0">
              <a:solidFill>
                <a:schemeClr val="tx1">
                  <a:lumMod val="75000"/>
                  <a:lumOff val="2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637716" cy="393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282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20060</TotalTime>
  <Words>3374</Words>
  <Application>Microsoft Office PowerPoint</Application>
  <PresentationFormat>Presentación en pantalla (4:3)</PresentationFormat>
  <Paragraphs>412</Paragraphs>
  <Slides>42</Slides>
  <Notes>42</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Ejecutivo</vt:lpstr>
      <vt:lpstr>Spring Boot  y Angular 4</vt:lpstr>
      <vt:lpstr>Topics include:</vt:lpstr>
      <vt:lpstr>Lo que deberías saber</vt:lpstr>
      <vt:lpstr>¿Qué es Angular?</vt:lpstr>
      <vt:lpstr>¿Qué es Angular?</vt:lpstr>
      <vt:lpstr>Programación en Angular</vt:lpstr>
      <vt:lpstr>TypeScript</vt:lpstr>
      <vt:lpstr>TypeScript</vt:lpstr>
      <vt:lpstr>TypeScript</vt:lpstr>
      <vt:lpstr>TypeScript</vt:lpstr>
      <vt:lpstr>Instalar Angular con Angular CLI</vt:lpstr>
      <vt:lpstr>Estructura proyecto</vt:lpstr>
      <vt:lpstr>       FRONTEND con Angular 4 Tren Ecuador</vt:lpstr>
      <vt:lpstr>Ejercicio 1</vt:lpstr>
      <vt:lpstr>Componentes Angular</vt:lpstr>
      <vt:lpstr>Componentes Angular</vt:lpstr>
      <vt:lpstr>Componentes Angular</vt:lpstr>
      <vt:lpstr>Definir templates HTML </vt:lpstr>
      <vt:lpstr>Definir CSS</vt:lpstr>
      <vt:lpstr>Directives &amp; Pipes</vt:lpstr>
      <vt:lpstr>Templates Básicos</vt:lpstr>
      <vt:lpstr>Interpolación</vt:lpstr>
      <vt:lpstr>Directiva NgFor</vt:lpstr>
      <vt:lpstr>Directiva NgIf, Else, and Then</vt:lpstr>
      <vt:lpstr>Directiva NgIf, Else, and Then</vt:lpstr>
      <vt:lpstr>Directiva NgSwitch</vt:lpstr>
      <vt:lpstr>Data Binding</vt:lpstr>
      <vt:lpstr>Local Variables</vt:lpstr>
      <vt:lpstr>Class Binding</vt:lpstr>
      <vt:lpstr>Style Binding</vt:lpstr>
      <vt:lpstr>Property Binding</vt:lpstr>
      <vt:lpstr>Event Binding</vt:lpstr>
      <vt:lpstr>Click, Mouse Event</vt:lpstr>
      <vt:lpstr>Ejercicio 2</vt:lpstr>
      <vt:lpstr>Ejercicio 2.1</vt:lpstr>
      <vt:lpstr>Ejercicio 3</vt:lpstr>
      <vt:lpstr>Ejercicio 3</vt:lpstr>
      <vt:lpstr>Ejercicio 4</vt:lpstr>
      <vt:lpstr>Ejercicio 4</vt:lpstr>
      <vt:lpstr>Ejercicio 5</vt:lpstr>
      <vt:lpstr>Ejercicio 4</vt:lpstr>
      <vt:lpstr>        Gracias </vt:lpstr>
    </vt:vector>
  </TitlesOfParts>
  <Company>Unknown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Manuel Cepeda</dc:creator>
  <cp:lastModifiedBy>CEPEDA ARTEAGA MANUEL JESUS</cp:lastModifiedBy>
  <cp:revision>221</cp:revision>
  <dcterms:created xsi:type="dcterms:W3CDTF">2017-10-27T03:24:31Z</dcterms:created>
  <dcterms:modified xsi:type="dcterms:W3CDTF">2017-11-16T22:22:38Z</dcterms:modified>
</cp:coreProperties>
</file>