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2"/>
  </p:notesMasterIdLst>
  <p:sldIdLst>
    <p:sldId id="256" r:id="rId2"/>
    <p:sldId id="257" r:id="rId3"/>
    <p:sldId id="276" r:id="rId4"/>
    <p:sldId id="275" r:id="rId5"/>
    <p:sldId id="277" r:id="rId6"/>
    <p:sldId id="278" r:id="rId7"/>
    <p:sldId id="258" r:id="rId8"/>
    <p:sldId id="259" r:id="rId9"/>
    <p:sldId id="260" r:id="rId10"/>
    <p:sldId id="261" r:id="rId11"/>
    <p:sldId id="280" r:id="rId12"/>
    <p:sldId id="268" r:id="rId13"/>
    <p:sldId id="281" r:id="rId14"/>
    <p:sldId id="282" r:id="rId15"/>
    <p:sldId id="285" r:id="rId16"/>
    <p:sldId id="288" r:id="rId17"/>
    <p:sldId id="286" r:id="rId18"/>
    <p:sldId id="287" r:id="rId19"/>
    <p:sldId id="289"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02" autoAdjust="0"/>
  </p:normalViewPr>
  <p:slideViewPr>
    <p:cSldViewPr>
      <p:cViewPr varScale="1">
        <p:scale>
          <a:sx n="56" d="100"/>
          <a:sy n="56" d="100"/>
        </p:scale>
        <p:origin x="-17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F4E9-53C2-4E4C-B030-86D80F2F1E79}" type="datetimeFigureOut">
              <a:rPr lang="en-US" smtClean="0"/>
              <a:t>11/7/2017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04C8E-2045-4159-9A61-7F69F25E022A}" type="slidenum">
              <a:rPr lang="en-US" smtClean="0"/>
              <a:t>‹Nº›</a:t>
            </a:fld>
            <a:endParaRPr lang="en-US"/>
          </a:p>
        </p:txBody>
      </p:sp>
    </p:spTree>
    <p:extLst>
      <p:ext uri="{BB962C8B-B14F-4D97-AF65-F5344CB8AC3E}">
        <p14:creationId xmlns:p14="http://schemas.microsoft.com/office/powerpoint/2010/main" val="130233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Hola, buenas</a:t>
            </a:r>
            <a:r>
              <a:rPr lang="es-EC" baseline="0" dirty="0" smtClean="0"/>
              <a:t> tardes chicos, mi nombre es Manuel Cepeda y voy hacer su instructor de esta introducción a Spring </a:t>
            </a:r>
            <a:r>
              <a:rPr lang="es-EC" baseline="0" dirty="0" err="1" smtClean="0"/>
              <a:t>Boot</a:t>
            </a:r>
            <a:r>
              <a:rPr lang="es-EC" baseline="0" dirty="0" smtClean="0"/>
              <a:t>.</a:t>
            </a:r>
          </a:p>
          <a:p>
            <a:r>
              <a:rPr lang="es-EC" baseline="0" dirty="0" smtClean="0"/>
              <a:t>Quiero tomar esta oportunidad para agradecerles por registrarse en este curso.</a:t>
            </a:r>
          </a:p>
          <a:p>
            <a:r>
              <a:rPr lang="es-EC" baseline="0" dirty="0" smtClean="0"/>
              <a:t>Yo tengo una pasión real por enseñar, </a:t>
            </a:r>
            <a:r>
              <a:rPr lang="es-ES" dirty="0" smtClean="0"/>
              <a:t>y estoy tan emocionado de guiarte en esta aventura, </a:t>
            </a:r>
          </a:p>
          <a:p>
            <a:r>
              <a:rPr lang="es-ES" dirty="0" smtClean="0"/>
              <a:t>Antes de comenzar, quería dedicar unos minutos y contarte un poco sobre mí mismo.</a:t>
            </a:r>
          </a:p>
          <a:p>
            <a:r>
              <a:rPr lang="es-ES" dirty="0" smtClean="0"/>
              <a:t>Soy</a:t>
            </a:r>
            <a:r>
              <a:rPr lang="es-ES" baseline="0" dirty="0" smtClean="0"/>
              <a:t> Ing. En sistemas computaciones con mas de 7 años de experiencia en el desarrollo de aplicaciones empresariales, estado laborando tanto en el sector privado como publico.</a:t>
            </a:r>
          </a:p>
          <a:p>
            <a:r>
              <a:rPr lang="es-ES" dirty="0" smtClean="0"/>
              <a:t>Mi objetivo no es publicar este curso y luego olvidarlo</a:t>
            </a:r>
          </a:p>
          <a:p>
            <a:r>
              <a:rPr lang="es-ES" dirty="0" smtClean="0"/>
              <a:t>Animo los comentarios y más uso que para mejorar este curso en el tiempo.</a:t>
            </a:r>
          </a:p>
          <a:p>
            <a:r>
              <a:rPr lang="es-ES" baseline="0" dirty="0" smtClean="0"/>
              <a:t>Un poco sobre este curso.</a:t>
            </a:r>
          </a:p>
          <a:p>
            <a:r>
              <a:rPr lang="es-ES" baseline="0" dirty="0" smtClean="0"/>
              <a:t>Este curso esta diseñado para introducirte en Spring Framework y Spring </a:t>
            </a:r>
            <a:r>
              <a:rPr lang="es-ES" baseline="0" dirty="0" err="1" smtClean="0"/>
              <a:t>Boot</a:t>
            </a:r>
            <a:r>
              <a:rPr lang="es-ES" baseline="0" dirty="0" smtClean="0"/>
              <a:t>.</a:t>
            </a:r>
          </a:p>
          <a:p>
            <a:r>
              <a:rPr lang="es-ES" baseline="0" dirty="0" smtClean="0"/>
              <a:t>No necesitas ningún nivel de experiencia con Spring Framework pero si deberías estar familiarizado con Java</a:t>
            </a:r>
          </a:p>
          <a:p>
            <a:r>
              <a:rPr lang="es-ES" baseline="0" dirty="0" smtClean="0"/>
              <a:t>Que vamos aprender este curso, deberíamos iniciar por configurar nuestro entorno de desarrollo.</a:t>
            </a:r>
          </a:p>
          <a:p>
            <a:r>
              <a:rPr lang="es-ES" baseline="0" dirty="0" smtClean="0"/>
              <a:t>Vamos a tomar una mirada a los diferentes bloques de construcción que vamos a usar para construir nuestra aplicación.</a:t>
            </a:r>
          </a:p>
          <a:p>
            <a:r>
              <a:rPr lang="es-ES" baseline="0" dirty="0" smtClean="0"/>
              <a:t>Spring JPA, vamos hablar sobre la construcción de servicios </a:t>
            </a:r>
            <a:r>
              <a:rPr lang="es-ES" baseline="0" dirty="0" err="1" smtClean="0"/>
              <a:t>rest</a:t>
            </a:r>
            <a:r>
              <a:rPr lang="es-ES" baseline="0" dirty="0" smtClean="0"/>
              <a:t> en </a:t>
            </a:r>
            <a:r>
              <a:rPr lang="es-ES" baseline="0" dirty="0" err="1" smtClean="0"/>
              <a:t>spring</a:t>
            </a:r>
            <a:r>
              <a:rPr lang="es-ES" baseline="0" dirty="0" smtClean="0"/>
              <a:t> y </a:t>
            </a:r>
            <a:r>
              <a:rPr lang="es-ES" baseline="0" dirty="0" err="1" smtClean="0"/>
              <a:t>spring</a:t>
            </a:r>
            <a:r>
              <a:rPr lang="es-ES" baseline="0" dirty="0" smtClean="0"/>
              <a:t> </a:t>
            </a:r>
            <a:r>
              <a:rPr lang="es-ES" baseline="0" dirty="0" err="1" smtClean="0"/>
              <a:t>security</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Si necesitamos correr un programa Java todo los que necesitamos es un JRE</a:t>
            </a:r>
          </a:p>
          <a:p>
            <a:r>
              <a:rPr lang="es-EC" baseline="0" dirty="0" smtClean="0"/>
              <a:t>Si queremos crear y compilar un programa necesitamos el JDK Java </a:t>
            </a:r>
            <a:r>
              <a:rPr lang="es-EC" baseline="0" dirty="0" err="1" smtClean="0"/>
              <a:t>development</a:t>
            </a:r>
            <a:r>
              <a:rPr lang="es-EC" baseline="0" dirty="0" smtClean="0"/>
              <a:t> kit de Java</a:t>
            </a:r>
          </a:p>
          <a:p>
            <a:r>
              <a:rPr lang="es-EC" baseline="0" dirty="0" smtClean="0"/>
              <a:t>Chequeamos si ya tenemos instalado Java: java –</a:t>
            </a:r>
            <a:r>
              <a:rPr lang="es-EC" baseline="0" dirty="0" err="1" smtClean="0"/>
              <a:t>version</a:t>
            </a:r>
            <a:endParaRPr lang="es-EC" baseline="0" dirty="0" smtClean="0"/>
          </a:p>
          <a:p>
            <a:r>
              <a:rPr lang="es-EC" baseline="0" dirty="0" smtClean="0"/>
              <a:t>Agregamos la variable de entorno JAVA_HOME</a:t>
            </a:r>
          </a:p>
          <a:p>
            <a:r>
              <a:rPr lang="es-EC" baseline="0" dirty="0" smtClean="0"/>
              <a:t>Chequeamos si ya tenemos instalado </a:t>
            </a:r>
            <a:r>
              <a:rPr lang="es-EC" baseline="0" dirty="0" err="1" smtClean="0"/>
              <a:t>Maven</a:t>
            </a:r>
            <a:r>
              <a:rPr lang="es-EC" baseline="0" dirty="0" smtClean="0"/>
              <a:t>: </a:t>
            </a:r>
            <a:r>
              <a:rPr lang="es-EC" baseline="0" dirty="0" err="1" smtClean="0"/>
              <a:t>mvn</a:t>
            </a:r>
            <a:r>
              <a:rPr lang="es-EC" baseline="0" dirty="0" smtClean="0"/>
              <a:t>–</a:t>
            </a:r>
            <a:r>
              <a:rPr lang="es-EC" baseline="0" dirty="0" err="1" smtClean="0"/>
              <a:t>version</a:t>
            </a:r>
            <a:endParaRPr lang="es-EC" baseline="0" dirty="0" smtClean="0"/>
          </a:p>
          <a:p>
            <a:r>
              <a:rPr lang="es-EC" baseline="0" dirty="0" smtClean="0"/>
              <a:t>Agregamos la variable de entorno MVN_HOME</a:t>
            </a:r>
          </a:p>
          <a:p>
            <a:endParaRPr lang="es-EC" baseline="0" dirty="0" smtClean="0"/>
          </a:p>
          <a:p>
            <a:endParaRPr lang="es-EC" baseline="0" dirty="0" smtClean="0"/>
          </a:p>
          <a:p>
            <a:endParaRPr lang="es-EC"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lugar de solo explicarle conceptos, trabajaremos juntos para construir un </a:t>
            </a:r>
            <a:r>
              <a:rPr lang="es-ES" dirty="0" err="1" smtClean="0"/>
              <a:t>RESTful</a:t>
            </a:r>
            <a:r>
              <a:rPr lang="es-ES" dirty="0" smtClean="0"/>
              <a:t> Spring </a:t>
            </a:r>
            <a:r>
              <a:rPr lang="es-ES" dirty="0" err="1" smtClean="0"/>
              <a:t>Boot</a:t>
            </a:r>
            <a:r>
              <a:rPr lang="es-ES" dirty="0" smtClean="0"/>
              <a:t> </a:t>
            </a:r>
            <a:r>
              <a:rPr lang="es-ES" dirty="0" err="1" smtClean="0"/>
              <a:t>Microservice</a:t>
            </a:r>
            <a:r>
              <a:rPr lang="es-ES" dirty="0" smtClean="0"/>
              <a:t>. </a:t>
            </a:r>
          </a:p>
          <a:p>
            <a:r>
              <a:rPr lang="es-ES" dirty="0" smtClean="0"/>
              <a:t>Una solución final. </a:t>
            </a:r>
          </a:p>
          <a:p>
            <a:r>
              <a:rPr lang="es-ES" dirty="0" smtClean="0"/>
              <a:t>Pero cada solución necesita un problema, y ​​cada problema tiene una parte interesada. Nuestro </a:t>
            </a:r>
            <a:r>
              <a:rPr lang="es-ES" dirty="0" err="1" smtClean="0"/>
              <a:t>stakeholder</a:t>
            </a:r>
            <a:r>
              <a:rPr lang="es-ES" dirty="0" smtClean="0"/>
              <a:t> es un operador turístico imaginario llamado</a:t>
            </a:r>
            <a:r>
              <a:rPr lang="es-ES" baseline="0" dirty="0" smtClean="0"/>
              <a:t> Tren Ecuador</a:t>
            </a:r>
            <a:r>
              <a:rPr lang="es-ES" dirty="0" smtClean="0"/>
              <a:t>. </a:t>
            </a:r>
          </a:p>
          <a:p>
            <a:r>
              <a:rPr lang="es-ES" dirty="0" smtClean="0"/>
              <a:t>Necesitan un nuevo </a:t>
            </a:r>
            <a:r>
              <a:rPr lang="es-ES" dirty="0" err="1" smtClean="0"/>
              <a:t>backend</a:t>
            </a:r>
            <a:r>
              <a:rPr lang="es-ES" dirty="0" smtClean="0"/>
              <a:t> con </a:t>
            </a:r>
            <a:r>
              <a:rPr lang="es-ES" dirty="0" err="1" smtClean="0"/>
              <a:t>Restful</a:t>
            </a:r>
            <a:r>
              <a:rPr lang="es-ES" dirty="0" smtClean="0"/>
              <a:t> API para exponer su base de datos existente de tours. </a:t>
            </a:r>
          </a:p>
          <a:p>
            <a:r>
              <a:rPr lang="es-ES" dirty="0" smtClean="0"/>
              <a:t>Exponer los recorridos de Explore California como API </a:t>
            </a:r>
            <a:r>
              <a:rPr lang="es-ES" dirty="0" err="1" smtClean="0"/>
              <a:t>RESTful</a:t>
            </a:r>
            <a:r>
              <a:rPr lang="es-ES" dirty="0" smtClean="0"/>
              <a:t>.</a:t>
            </a:r>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13</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este capítulo, veremos cómo crear un </a:t>
            </a:r>
            <a:r>
              <a:rPr lang="es-ES" baseline="0" dirty="0" err="1" smtClean="0"/>
              <a:t>microservicio</a:t>
            </a:r>
            <a:r>
              <a:rPr lang="es-ES" baseline="0" dirty="0" smtClean="0"/>
              <a:t> Spring </a:t>
            </a:r>
            <a:r>
              <a:rPr lang="es-ES" baseline="0" dirty="0" err="1" smtClean="0"/>
              <a:t>Boot</a:t>
            </a:r>
            <a:r>
              <a:rPr lang="es-ES" baseline="0" dirty="0" smtClean="0"/>
              <a:t> </a:t>
            </a:r>
            <a:r>
              <a:rPr lang="es-ES" baseline="0" dirty="0" err="1" smtClean="0"/>
              <a:t>x`con</a:t>
            </a:r>
            <a:r>
              <a:rPr lang="es-ES" baseline="0" dirty="0" smtClean="0"/>
              <a:t> Spring </a:t>
            </a:r>
            <a:r>
              <a:rPr lang="es-ES" baseline="0" dirty="0" err="1" smtClean="0"/>
              <a:t>Initializr</a:t>
            </a:r>
            <a:r>
              <a:rPr lang="es-ES" baseline="0" dirty="0" smtClean="0"/>
              <a:t>. Para construir una aplicación Java, el primer paso es crear un proyecto Java. La mayoría de los proyectos de Java dependen de dependencias de archivo de Java de terceros, y estos archivos de terceros generalmente tienen dependencias propias. Además de eso, cada versión de las dependencias depende de otras versiones. La gestión de todas estas dependencias es una pesadilla que los desarrolladores de Java han apodado JAR </a:t>
            </a:r>
            <a:r>
              <a:rPr lang="es-ES" baseline="0" dirty="0" err="1" smtClean="0"/>
              <a:t>hell</a:t>
            </a:r>
            <a:r>
              <a:rPr lang="es-ES" baseline="0" dirty="0" smtClean="0"/>
              <a:t>.</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baseline="0" dirty="0" smtClean="0"/>
              <a:t>Para </a:t>
            </a:r>
            <a:r>
              <a:rPr lang="en-US" baseline="0" dirty="0" err="1" smtClean="0"/>
              <a:t>nuestro</a:t>
            </a:r>
            <a:r>
              <a:rPr lang="en-US" baseline="0" dirty="0" smtClean="0"/>
              <a:t> primer RESTful </a:t>
            </a:r>
            <a:r>
              <a:rPr lang="en-US" baseline="0" dirty="0" err="1" smtClean="0"/>
              <a:t>Microservice</a:t>
            </a:r>
            <a:r>
              <a:rPr lang="en-US" baseline="0" dirty="0" smtClean="0"/>
              <a:t> de Spring Boot, </a:t>
            </a:r>
            <a:r>
              <a:rPr lang="en-US" baseline="0" dirty="0" err="1" smtClean="0"/>
              <a:t>empleamos</a:t>
            </a:r>
            <a:r>
              <a:rPr lang="en-US" baseline="0" dirty="0" smtClean="0"/>
              <a:t> </a:t>
            </a:r>
            <a:r>
              <a:rPr lang="en-US" baseline="0" dirty="0" err="1" smtClean="0"/>
              <a:t>cuatro</a:t>
            </a:r>
            <a:r>
              <a:rPr lang="en-US" baseline="0" dirty="0" smtClean="0"/>
              <a:t> Spring Boot Starters.</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vamos a desplazarnos más allá del botón Generar proyecto y mirar todos estos paquetes de Spring Starter</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Vamos a abrir el pom.xml. Dentro del archivo </a:t>
            </a:r>
            <a:r>
              <a:rPr lang="es-ES" baseline="0" dirty="0" err="1" smtClean="0"/>
              <a:t>pom</a:t>
            </a:r>
            <a:r>
              <a:rPr lang="es-ES" baseline="0" dirty="0" smtClean="0"/>
              <a:t>, hay un padre Spring </a:t>
            </a:r>
            <a:r>
              <a:rPr lang="es-ES" baseline="0" dirty="0" err="1" smtClean="0"/>
              <a:t>Boot</a:t>
            </a:r>
            <a:r>
              <a:rPr lang="es-ES" baseline="0" dirty="0" smtClean="0"/>
              <a:t> Starter y todas las dependencias de Spring </a:t>
            </a:r>
            <a:r>
              <a:rPr lang="es-ES" baseline="0" dirty="0" err="1" smtClean="0"/>
              <a:t>Boot</a:t>
            </a:r>
            <a:r>
              <a:rPr lang="es-ES" baseline="0" dirty="0" smtClean="0"/>
              <a:t> Starter que seleccionamos en la página inicial de </a:t>
            </a:r>
            <a:r>
              <a:rPr lang="es-ES" baseline="0" dirty="0" err="1" smtClean="0"/>
              <a:t>Initializr</a:t>
            </a:r>
            <a:r>
              <a:rPr lang="es-ES" baseline="0" dirty="0" smtClean="0"/>
              <a:t>.</a:t>
            </a:r>
          </a:p>
          <a:p>
            <a:endParaRPr lang="es-ES" baseline="0" dirty="0" smtClean="0"/>
          </a:p>
          <a:p>
            <a:r>
              <a:rPr lang="es-ES" baseline="0" dirty="0" smtClean="0"/>
              <a:t>Ahora veamos el archivo ExplorecaliApplication.java. Abre eso. No es un archivo muy grande, pero dos cosas saltan hacia nosotros. Esta clase Java tiene un método principal y hay una anotación @</a:t>
            </a:r>
            <a:r>
              <a:rPr lang="es-ES" baseline="0" dirty="0" err="1" smtClean="0"/>
              <a:t>SpringBootApplication</a:t>
            </a:r>
            <a:r>
              <a:rPr lang="es-ES" baseline="0" dirty="0" smtClean="0"/>
              <a:t>. Si ha estado escribiendo aplicaciones web Java durante años, probablemente haya pasado mucho tiempo desde que escribió una clase con un método principal. Este es un gran cambio de paradigma.</a:t>
            </a:r>
          </a:p>
          <a:p>
            <a:endParaRPr lang="es-ES" baseline="0" dirty="0" smtClean="0"/>
          </a:p>
          <a:p>
            <a:r>
              <a:rPr lang="es-ES" baseline="0" dirty="0" smtClean="0"/>
              <a:t>Recuperamos el control principal. Ya no estamos escribiendo código que debe empaquetarse en un archivo </a:t>
            </a:r>
            <a:r>
              <a:rPr lang="es-ES" baseline="0" dirty="0" err="1" smtClean="0"/>
              <a:t>War</a:t>
            </a:r>
            <a:r>
              <a:rPr lang="es-ES" baseline="0" dirty="0" smtClean="0"/>
              <a:t> e implementarse en un servidor web o de aplicaciones. El servidor web se implementa en nuestra aplicación. Agregar la anotación @</a:t>
            </a:r>
            <a:r>
              <a:rPr lang="es-ES" baseline="0" dirty="0" err="1" smtClean="0"/>
              <a:t>SpringBootApplication</a:t>
            </a:r>
            <a:r>
              <a:rPr lang="es-ES" baseline="0" dirty="0" smtClean="0"/>
              <a:t> a esta clase con el método principal le dice a Java aquí es donde comienza nuestro Spring </a:t>
            </a:r>
            <a:r>
              <a:rPr lang="es-ES" baseline="0" dirty="0" err="1" smtClean="0"/>
              <a:t>Boot</a:t>
            </a:r>
            <a:r>
              <a:rPr lang="es-ES" baseline="0" dirty="0" smtClean="0"/>
              <a:t> </a:t>
            </a:r>
            <a:r>
              <a:rPr lang="es-ES" baseline="0" dirty="0" err="1" smtClean="0"/>
              <a:t>Microservice</a:t>
            </a:r>
            <a:r>
              <a:rPr lang="es-ES" baseline="0" dirty="0" smtClean="0"/>
              <a:t>. Los parámetros de la línea de comando o la lógica de inicio especial residen aquí.</a:t>
            </a:r>
          </a:p>
          <a:p>
            <a:endParaRPr lang="es-ES" baseline="0" dirty="0" smtClean="0"/>
          </a:p>
          <a:p>
            <a:r>
              <a:rPr lang="es-ES" baseline="0" dirty="0" smtClean="0"/>
              <a:t>Descarga todas las dependencias</a:t>
            </a:r>
          </a:p>
          <a:p>
            <a:r>
              <a:rPr lang="es-ES" baseline="0" dirty="0" err="1" smtClean="0"/>
              <a:t>Multiples</a:t>
            </a:r>
            <a:r>
              <a:rPr lang="es-ES" baseline="0" dirty="0" smtClean="0"/>
              <a:t> instancias</a:t>
            </a:r>
          </a:p>
          <a:p>
            <a:r>
              <a:rPr lang="es-ES" baseline="0" dirty="0" smtClean="0"/>
              <a:t>java –</a:t>
            </a:r>
            <a:r>
              <a:rPr lang="es-ES" baseline="0" dirty="0" err="1" smtClean="0"/>
              <a:t>jar</a:t>
            </a:r>
            <a:r>
              <a:rPr lang="es-ES" baseline="0" dirty="0" smtClean="0"/>
              <a:t> –</a:t>
            </a:r>
            <a:r>
              <a:rPr lang="es-ES" baseline="0" dirty="0" err="1" smtClean="0"/>
              <a:t>Dserver.port</a:t>
            </a:r>
            <a:r>
              <a:rPr lang="es-ES" baseline="0" dirty="0" smtClean="0"/>
              <a:t>=9090</a:t>
            </a:r>
          </a:p>
          <a:p>
            <a:endParaRPr lang="es-ES" baseline="0" dirty="0" smtClean="0"/>
          </a:p>
          <a:p>
            <a:endParaRPr lang="en-U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kern="1200" dirty="0" smtClean="0">
                <a:solidFill>
                  <a:schemeClr val="tx1"/>
                </a:solidFill>
                <a:effectLst/>
                <a:latin typeface="+mn-lt"/>
                <a:ea typeface="+mn-ea"/>
                <a:cs typeface="+mn-cs"/>
              </a:rPr>
              <a:t>Al finalizar el curso usted debe obtener una comprensión de Spring </a:t>
            </a:r>
            <a:r>
              <a:rPr lang="es-ES" sz="1200" b="0" i="0" kern="1200" dirty="0" err="1" smtClean="0">
                <a:solidFill>
                  <a:schemeClr val="tx1"/>
                </a:solidFill>
                <a:effectLst/>
                <a:latin typeface="+mn-lt"/>
                <a:ea typeface="+mn-ea"/>
                <a:cs typeface="+mn-cs"/>
              </a:rPr>
              <a:t>Boot</a:t>
            </a:r>
            <a:r>
              <a:rPr lang="es-ES" sz="1200" b="0" i="0" kern="1200" dirty="0" smtClean="0">
                <a:solidFill>
                  <a:schemeClr val="tx1"/>
                </a:solidFill>
                <a:effectLst/>
                <a:latin typeface="+mn-lt"/>
                <a:ea typeface="+mn-ea"/>
                <a:cs typeface="+mn-cs"/>
              </a:rPr>
              <a:t>, Angular 4 y tecnologías asociadas para el desarrollo aplicaciones Web y ser capaz de hacer lo siguiente:</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dirty="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En esta lección vamos hablar sobre Spring Framework</a:t>
            </a:r>
          </a:p>
          <a:p>
            <a:r>
              <a:rPr lang="es-ES" baseline="0" smtClean="0"/>
              <a:t>https://www.udemy.com/spring-boot-intro/learn/v4/t/lecture/3788910?start=0</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Ahora que conocemos un poco sobre que es </a:t>
            </a:r>
            <a:r>
              <a:rPr lang="es-ES" baseline="0" dirty="0" err="1" smtClean="0"/>
              <a:t>spring</a:t>
            </a:r>
            <a:r>
              <a:rPr lang="es-ES" baseline="0" dirty="0" smtClean="0"/>
              <a:t> Framework vamos hablar sobre que es Spring </a:t>
            </a:r>
            <a:r>
              <a:rPr lang="es-ES" baseline="0" dirty="0" err="1" smtClean="0"/>
              <a:t>Boot</a:t>
            </a:r>
            <a:r>
              <a:rPr lang="es-ES" baseline="0" dirty="0" smtClean="0"/>
              <a:t> y porque necesitamos esto.</a:t>
            </a:r>
          </a:p>
          <a:p>
            <a:r>
              <a:rPr lang="es-ES" baseline="0" dirty="0" smtClean="0"/>
              <a:t>A no ser que tu tengas años de experiencia con Spring Framework es realmente difícil crear un nuevo proyecto y configurar todas sus partes.</a:t>
            </a:r>
          </a:p>
          <a:p>
            <a:r>
              <a:rPr lang="es-ES" dirty="0" smtClean="0"/>
              <a:t>La cantidad de XML era más un problema en el pasado debido a la capacidad de usar la configuración de Java en estos días</a:t>
            </a:r>
          </a:p>
          <a:p>
            <a:r>
              <a:rPr lang="es-ES" baseline="0" dirty="0" err="1" smtClean="0"/>
              <a:t>Microservicios</a:t>
            </a:r>
            <a:r>
              <a:rPr lang="es-ES" baseline="0" dirty="0" smtClean="0"/>
              <a:t> son </a:t>
            </a:r>
            <a:r>
              <a:rPr lang="es-ES" baseline="0" dirty="0" err="1" smtClean="0"/>
              <a:t>basicamente</a:t>
            </a:r>
            <a:r>
              <a:rPr lang="es-ES" baseline="0" dirty="0" smtClean="0"/>
              <a:t> aplicaciones con una simple responsabilidad </a:t>
            </a:r>
            <a:r>
              <a:rPr lang="es-ES" dirty="0" smtClean="0"/>
              <a:t>que deberíamos poder levantarnos corriendo muy rápido.</a:t>
            </a:r>
          </a:p>
          <a:p>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Este curso sirve como introducción a Spring </a:t>
            </a:r>
            <a:r>
              <a:rPr lang="es-ES" baseline="0" dirty="0" err="1" smtClean="0"/>
              <a:t>Boot</a:t>
            </a:r>
            <a:r>
              <a:rPr lang="es-ES" baseline="0" dirty="0" smtClean="0"/>
              <a:t>, Spring Data JPA, Spring Data REST y Spring MVC Web </a:t>
            </a:r>
            <a:r>
              <a:rPr lang="es-ES" baseline="0" dirty="0" err="1" smtClean="0"/>
              <a:t>RestControllers</a:t>
            </a:r>
            <a:r>
              <a:rPr lang="es-ES" baseline="0" dirty="0" smtClean="0"/>
              <a:t>. Para abarcar tantos temas, supongo que tiene experiencia o conocimiento del nivel intermedio Java, el contenedor Spring para la inyección de dependencias, Java </a:t>
            </a:r>
            <a:r>
              <a:rPr lang="es-ES" baseline="0" dirty="0" err="1" smtClean="0"/>
              <a:t>Persistence</a:t>
            </a:r>
            <a:r>
              <a:rPr lang="es-ES" baseline="0" dirty="0" smtClean="0"/>
              <a:t> API para bases de datos relacionales, y es bueno comprender los conceptos REST y los servidores de aplicaciones web. como </a:t>
            </a:r>
            <a:r>
              <a:rPr lang="es-ES" baseline="0" dirty="0" err="1" smtClean="0"/>
              <a:t>Tomcat</a:t>
            </a:r>
            <a:r>
              <a:rPr lang="es-ES" baseline="0" dirty="0" smtClean="0"/>
              <a:t>.</a:t>
            </a:r>
          </a:p>
          <a:p>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10</a:t>
            </a:fld>
            <a:endParaRPr lang="en-US"/>
          </a:p>
        </p:txBody>
      </p:sp>
    </p:spTree>
    <p:extLst>
      <p:ext uri="{BB962C8B-B14F-4D97-AF65-F5344CB8AC3E}">
        <p14:creationId xmlns:p14="http://schemas.microsoft.com/office/powerpoint/2010/main" val="11289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54590EC-C1E0-4DE6-B684-5B5570919F12}" type="datetimeFigureOut">
              <a:rPr lang="en-US" smtClean="0"/>
              <a:t>11/7/2017</a:t>
            </a:fld>
            <a:endParaRPr lang="en-US"/>
          </a:p>
        </p:txBody>
      </p:sp>
      <p:sp>
        <p:nvSpPr>
          <p:cNvPr id="8" name="Slide Number Placeholder 7"/>
          <p:cNvSpPr>
            <a:spLocks noGrp="1"/>
          </p:cNvSpPr>
          <p:nvPr>
            <p:ph type="sldNum" sz="quarter" idx="11"/>
          </p:nvPr>
        </p:nvSpPr>
        <p:spPr/>
        <p:txBody>
          <a:bodyPr/>
          <a:lstStyle/>
          <a:p>
            <a:fld id="{2F282317-27CA-45D5-B7D6-CEE06FA186B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54590EC-C1E0-4DE6-B684-5B5570919F1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4590EC-C1E0-4DE6-B684-5B5570919F1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54590EC-C1E0-4DE6-B684-5B5570919F1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54590EC-C1E0-4DE6-B684-5B5570919F12}"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82317-27CA-45D5-B7D6-CEE06FA186BD}"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4590EC-C1E0-4DE6-B684-5B5570919F12}"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90EC-C1E0-4DE6-B684-5B5570919F12}"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tint val="80000"/>
                <a:satMod val="250000"/>
              </a:schemeClr>
            </a:gs>
            <a:gs pos="100000">
              <a:schemeClr val="bg1">
                <a:tint val="90000"/>
                <a:shade val="90000"/>
                <a:satMod val="200000"/>
              </a:schemeClr>
            </a:gs>
            <a:gs pos="10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4590EC-C1E0-4DE6-B684-5B5570919F12}" type="datetimeFigureOut">
              <a:rPr lang="en-US" smtClean="0"/>
              <a:t>11/7/2017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282317-27CA-45D5-B7D6-CEE06FA186BD}"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spring.io/spring-boot/docs/current/reference/htmlsingl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pring.io/guides" TargetMode="External"/><Relationship Id="rId5" Type="http://schemas.openxmlformats.org/officeDocument/2006/relationships/hyperlink" Target="http://spring.io/projects" TargetMode="External"/><Relationship Id="rId4" Type="http://schemas.openxmlformats.org/officeDocument/2006/relationships/hyperlink" Target="https://docs.spring.io/spring-boot/docs/current/ap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chemeClr val="accent5">
                    <a:lumMod val="75000"/>
                  </a:schemeClr>
                </a:solidFill>
              </a:rPr>
              <a:t>Spring Boot </a:t>
            </a: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y</a:t>
            </a:r>
            <a:br>
              <a:rPr lang="en-US" dirty="0" smtClean="0">
                <a:solidFill>
                  <a:schemeClr val="accent5">
                    <a:lumMod val="75000"/>
                  </a:schemeClr>
                </a:solidFill>
              </a:rPr>
            </a:br>
            <a:r>
              <a:rPr lang="en-US" dirty="0" smtClean="0">
                <a:solidFill>
                  <a:schemeClr val="accent5">
                    <a:lumMod val="75000"/>
                  </a:schemeClr>
                </a:solidFill>
              </a:rPr>
              <a:t>Angular 4</a:t>
            </a:r>
            <a:endParaRPr lang="en-US" dirty="0">
              <a:solidFill>
                <a:schemeClr val="accent5">
                  <a:lumMod val="75000"/>
                </a:schemeClr>
              </a:solidFill>
            </a:endParaRP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nuel\Desktop\Curso\descarga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5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Why</a:t>
            </a:r>
            <a:r>
              <a:rPr lang="es-EC" dirty="0" smtClean="0"/>
              <a:t> 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2800" dirty="0" smtClean="0">
                <a:solidFill>
                  <a:schemeClr val="tx1">
                    <a:lumMod val="75000"/>
                    <a:lumOff val="25000"/>
                  </a:schemeClr>
                </a:solidFill>
              </a:rPr>
              <a:t>Mejora la productividad de desarrollo</a:t>
            </a:r>
          </a:p>
          <a:p>
            <a:pPr>
              <a:lnSpc>
                <a:spcPct val="150000"/>
              </a:lnSpc>
            </a:pPr>
            <a:r>
              <a:rPr lang="es-EC" sz="2800" dirty="0" smtClean="0">
                <a:solidFill>
                  <a:schemeClr val="tx1">
                    <a:lumMod val="75000"/>
                    <a:lumOff val="25000"/>
                  </a:schemeClr>
                </a:solidFill>
              </a:rPr>
              <a:t>Gratis &amp; Open </a:t>
            </a:r>
            <a:r>
              <a:rPr lang="es-EC" sz="2800" dirty="0" err="1" smtClean="0">
                <a:solidFill>
                  <a:schemeClr val="tx1">
                    <a:lumMod val="75000"/>
                    <a:lumOff val="25000"/>
                  </a:schemeClr>
                </a:solidFill>
              </a:rPr>
              <a:t>Source</a:t>
            </a:r>
            <a:endParaRPr lang="es-EC" sz="2800" dirty="0" smtClean="0">
              <a:solidFill>
                <a:schemeClr val="tx1">
                  <a:lumMod val="75000"/>
                  <a:lumOff val="25000"/>
                </a:schemeClr>
              </a:solidFill>
            </a:endParaRPr>
          </a:p>
          <a:p>
            <a:pPr>
              <a:lnSpc>
                <a:spcPct val="150000"/>
              </a:lnSpc>
            </a:pPr>
            <a:r>
              <a:rPr lang="es-EC" sz="2800" dirty="0">
                <a:solidFill>
                  <a:schemeClr val="tx1">
                    <a:lumMod val="75000"/>
                    <a:lumOff val="25000"/>
                  </a:schemeClr>
                </a:solidFill>
              </a:rPr>
              <a:t>Preparar &amp; </a:t>
            </a:r>
            <a:r>
              <a:rPr lang="es-EC" sz="2800" dirty="0" smtClean="0">
                <a:solidFill>
                  <a:schemeClr val="tx1">
                    <a:lumMod val="75000"/>
                    <a:lumOff val="25000"/>
                  </a:schemeClr>
                </a:solidFill>
              </a:rPr>
              <a:t>Configuración </a:t>
            </a:r>
            <a:r>
              <a:rPr lang="es-EC" sz="2800" dirty="0">
                <a:solidFill>
                  <a:schemeClr val="tx1">
                    <a:lumMod val="75000"/>
                    <a:lumOff val="25000"/>
                  </a:schemeClr>
                </a:solidFill>
              </a:rPr>
              <a:t>es </a:t>
            </a:r>
            <a:r>
              <a:rPr lang="es-EC" sz="2800" dirty="0" smtClean="0">
                <a:solidFill>
                  <a:schemeClr val="tx1">
                    <a:lumMod val="75000"/>
                    <a:lumOff val="25000"/>
                  </a:schemeClr>
                </a:solidFill>
              </a:rPr>
              <a:t>muy fácil </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Módulos</a:t>
            </a:r>
          </a:p>
          <a:p>
            <a:pPr>
              <a:lnSpc>
                <a:spcPct val="150000"/>
              </a:lnSpc>
            </a:pPr>
            <a:r>
              <a:rPr lang="es-EC" sz="2800" dirty="0" smtClean="0">
                <a:solidFill>
                  <a:schemeClr val="tx1">
                    <a:lumMod val="75000"/>
                    <a:lumOff val="25000"/>
                  </a:schemeClr>
                </a:solidFill>
              </a:rPr>
              <a:t>Desarrolladores de Spring están en demanda</a:t>
            </a:r>
          </a:p>
          <a:p>
            <a:pPr>
              <a:lnSpc>
                <a:spcPct val="150000"/>
              </a:lnSpc>
            </a:pPr>
            <a:r>
              <a:rPr lang="es-EC" sz="2800" dirty="0" err="1">
                <a:solidFill>
                  <a:schemeClr val="tx1">
                    <a:lumMod val="75000"/>
                    <a:lumOff val="25000"/>
                  </a:schemeClr>
                </a:solidFill>
              </a:rPr>
              <a:t>Microservices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400134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Introducción </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Spring </a:t>
            </a:r>
            <a:r>
              <a:rPr lang="es-EC" sz="2800" dirty="0" err="1" smtClean="0">
                <a:solidFill>
                  <a:schemeClr val="tx1">
                    <a:lumMod val="75000"/>
                    <a:lumOff val="25000"/>
                  </a:schemeClr>
                </a:solidFill>
              </a:rPr>
              <a:t>Boot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Spring Data JPA</a:t>
            </a:r>
          </a:p>
          <a:p>
            <a:pPr>
              <a:lnSpc>
                <a:spcPct val="150000"/>
              </a:lnSpc>
            </a:pPr>
            <a:r>
              <a:rPr lang="es-EC" sz="2800" dirty="0" smtClean="0">
                <a:solidFill>
                  <a:schemeClr val="tx1">
                    <a:lumMod val="75000"/>
                    <a:lumOff val="25000"/>
                  </a:schemeClr>
                </a:solidFill>
              </a:rPr>
              <a:t>Spring Data REST</a:t>
            </a:r>
          </a:p>
          <a:p>
            <a:pPr>
              <a:lnSpc>
                <a:spcPct val="150000"/>
              </a:lnSpc>
            </a:pPr>
            <a:r>
              <a:rPr lang="es-EC" sz="2800" dirty="0" smtClean="0">
                <a:solidFill>
                  <a:schemeClr val="tx1">
                    <a:lumMod val="75000"/>
                    <a:lumOff val="25000"/>
                  </a:schemeClr>
                </a:solidFill>
              </a:rPr>
              <a:t>Spring MVC Web </a:t>
            </a:r>
            <a:r>
              <a:rPr lang="es-EC" sz="2800" dirty="0" err="1" smtClean="0">
                <a:solidFill>
                  <a:schemeClr val="tx1">
                    <a:lumMod val="75000"/>
                    <a:lumOff val="25000"/>
                  </a:schemeClr>
                </a:solidFill>
              </a:rPr>
              <a:t>RestControllers</a:t>
            </a:r>
            <a:endParaRPr lang="es-EC" sz="28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84263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Entorno de desarrollo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a:lnSpc>
                <a:spcPct val="150000"/>
              </a:lnSpc>
            </a:pPr>
            <a:r>
              <a:rPr lang="es-EC" sz="2800" dirty="0" smtClean="0">
                <a:solidFill>
                  <a:schemeClr val="tx1">
                    <a:lumMod val="75000"/>
                    <a:lumOff val="25000"/>
                  </a:schemeClr>
                </a:solidFill>
              </a:rPr>
              <a:t>Instalación de Java 8 – JDK</a:t>
            </a:r>
          </a:p>
          <a:p>
            <a:pPr>
              <a:lnSpc>
                <a:spcPct val="150000"/>
              </a:lnSpc>
            </a:pPr>
            <a:r>
              <a:rPr lang="es-EC" sz="2800" dirty="0" smtClean="0">
                <a:solidFill>
                  <a:schemeClr val="tx1">
                    <a:lumMod val="75000"/>
                    <a:lumOff val="25000"/>
                  </a:schemeClr>
                </a:solidFill>
              </a:rPr>
              <a:t>Instalación de </a:t>
            </a:r>
            <a:r>
              <a:rPr lang="es-EC" sz="2800" dirty="0" err="1" smtClean="0">
                <a:solidFill>
                  <a:schemeClr val="tx1">
                    <a:lumMod val="75000"/>
                    <a:lumOff val="25000"/>
                  </a:schemeClr>
                </a:solidFill>
              </a:rPr>
              <a:t>Maven</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a:t>
            </a:r>
            <a:r>
              <a:rPr lang="es-EC" sz="2800" dirty="0" err="1" smtClean="0">
                <a:solidFill>
                  <a:schemeClr val="tx1">
                    <a:lumMod val="75000"/>
                    <a:lumOff val="25000"/>
                  </a:schemeClr>
                </a:solidFill>
              </a:rPr>
              <a:t>InteliiJ</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Instalamos STS</a:t>
            </a:r>
            <a:endParaRPr lang="es-EC" sz="2800" dirty="0" smtClean="0">
              <a:solidFill>
                <a:schemeClr val="tx1">
                  <a:lumMod val="75000"/>
                  <a:lumOff val="25000"/>
                </a:schemeClr>
              </a:solidFill>
            </a:endParaRPr>
          </a:p>
          <a:p>
            <a:pPr>
              <a:lnSpc>
                <a:spcPct val="150000"/>
              </a:lnSpc>
            </a:pPr>
            <a:r>
              <a:rPr lang="es-EC" dirty="0" smtClean="0">
                <a:solidFill>
                  <a:schemeClr val="tx1">
                    <a:lumMod val="75000"/>
                    <a:lumOff val="25000"/>
                  </a:schemeClr>
                </a:solidFill>
              </a:rPr>
              <a:t>Creamos las variables de entorno</a:t>
            </a:r>
            <a:endParaRPr lang="es-EC" dirty="0" smtClean="0">
              <a:solidFill>
                <a:schemeClr val="tx1">
                  <a:lumMod val="75000"/>
                  <a:lumOff val="25000"/>
                </a:schemeClr>
              </a:solidFill>
            </a:endParaRPr>
          </a:p>
          <a:p>
            <a:endParaRPr lang="es-EC" dirty="0" smtClean="0"/>
          </a:p>
          <a:p>
            <a:endParaRPr lang="es-EC" dirty="0" smtClean="0"/>
          </a:p>
          <a:p>
            <a:endParaRPr lang="en-US" dirty="0"/>
          </a:p>
        </p:txBody>
      </p:sp>
    </p:spTree>
    <p:extLst>
      <p:ext uri="{BB962C8B-B14F-4D97-AF65-F5344CB8AC3E}">
        <p14:creationId xmlns:p14="http://schemas.microsoft.com/office/powerpoint/2010/main" val="385748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RESTful </a:t>
            </a:r>
            <a:r>
              <a:rPr lang="en-US" sz="7200" dirty="0">
                <a:solidFill>
                  <a:schemeClr val="accent5">
                    <a:lumMod val="75000"/>
                  </a:schemeClr>
                </a:solidFill>
              </a:rPr>
              <a:t>Spring Boot </a:t>
            </a:r>
            <a:r>
              <a:rPr lang="en-US" sz="7200" dirty="0" err="1" smtClean="0">
                <a:solidFill>
                  <a:schemeClr val="accent5">
                    <a:lumMod val="75000"/>
                  </a:schemeClr>
                </a:solidFill>
              </a:rPr>
              <a:t>Microservice</a:t>
            </a:r>
            <a:r>
              <a:rPr lang="en-US" sz="7200" dirty="0" smtClean="0">
                <a:solidFill>
                  <a:schemeClr val="accent5">
                    <a:lumMod val="75000"/>
                  </a:schemeClr>
                </a:solidFill>
              </a:rPr>
              <a:t/>
            </a:r>
            <a:br>
              <a:rPr lang="en-US" sz="7200" dirty="0" smtClean="0">
                <a:solidFill>
                  <a:schemeClr val="accent5">
                    <a:lumMod val="75000"/>
                  </a:schemeClr>
                </a:solidFill>
              </a:rPr>
            </a:br>
            <a:r>
              <a:rPr lang="en-US" sz="5400" dirty="0" err="1"/>
              <a:t>Tren</a:t>
            </a:r>
            <a:r>
              <a:rPr lang="en-US" sz="5400" dirty="0"/>
              <a:t> Ecuador</a:t>
            </a:r>
            <a:endParaRPr lang="en-US" sz="5400" dirty="0"/>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06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Proyecto, </a:t>
            </a:r>
            <a:r>
              <a:rPr lang="es-EC" dirty="0" smtClean="0"/>
              <a:t>Spring </a:t>
            </a:r>
            <a:r>
              <a:rPr lang="es-EC" dirty="0" err="1" smtClean="0"/>
              <a:t>Boot</a:t>
            </a:r>
            <a:endParaRPr lang="en-US" dirty="0"/>
          </a:p>
        </p:txBody>
      </p:sp>
      <p:sp>
        <p:nvSpPr>
          <p:cNvPr id="3" name="2 Marcador de contenido"/>
          <p:cNvSpPr>
            <a:spLocks noGrp="1"/>
          </p:cNvSpPr>
          <p:nvPr>
            <p:ph idx="1"/>
          </p:nvPr>
        </p:nvSpPr>
        <p:spPr>
          <a:xfrm>
            <a:off x="502920" y="1679448"/>
            <a:ext cx="8183880" cy="4187952"/>
          </a:xfrm>
        </p:spPr>
        <p:txBody>
          <a:bodyPr>
            <a:normAutofit fontScale="92500"/>
          </a:bodyPr>
          <a:lstStyle/>
          <a:p>
            <a:pPr>
              <a:lnSpc>
                <a:spcPct val="150000"/>
              </a:lnSpc>
            </a:pPr>
            <a:r>
              <a:rPr lang="es-EC" sz="3200" dirty="0" smtClean="0">
                <a:solidFill>
                  <a:schemeClr val="tx1">
                    <a:lumMod val="75000"/>
                    <a:lumOff val="25000"/>
                  </a:schemeClr>
                </a:solidFill>
              </a:rPr>
              <a:t>Crear </a:t>
            </a:r>
            <a:r>
              <a:rPr lang="es-EC" sz="3200" dirty="0" smtClean="0">
                <a:solidFill>
                  <a:schemeClr val="tx1">
                    <a:lumMod val="75000"/>
                    <a:lumOff val="25000"/>
                  </a:schemeClr>
                </a:solidFill>
              </a:rPr>
              <a:t>nuestro </a:t>
            </a:r>
            <a:r>
              <a:rPr lang="es-EC" sz="3200" dirty="0" smtClean="0">
                <a:solidFill>
                  <a:schemeClr val="tx1">
                    <a:lumMod val="75000"/>
                    <a:lumOff val="25000"/>
                  </a:schemeClr>
                </a:solidFill>
              </a:rPr>
              <a:t>proyecto con </a:t>
            </a:r>
            <a:r>
              <a:rPr lang="es-EC" sz="3200" dirty="0" err="1" smtClean="0">
                <a:solidFill>
                  <a:schemeClr val="tx1">
                    <a:lumMod val="75000"/>
                    <a:lumOff val="25000"/>
                  </a:schemeClr>
                </a:solidFill>
              </a:rPr>
              <a:t>Initializr</a:t>
            </a:r>
            <a:endParaRPr lang="es-EC" sz="3200" dirty="0" smtClean="0">
              <a:solidFill>
                <a:schemeClr val="tx1">
                  <a:lumMod val="75000"/>
                  <a:lumOff val="25000"/>
                </a:schemeClr>
              </a:solidFill>
            </a:endParaRPr>
          </a:p>
          <a:p>
            <a:pPr lvl="1">
              <a:lnSpc>
                <a:spcPct val="150000"/>
              </a:lnSpc>
            </a:pPr>
            <a:r>
              <a:rPr lang="es-EC" sz="2400" dirty="0">
                <a:solidFill>
                  <a:schemeClr val="tx1">
                    <a:lumMod val="75000"/>
                    <a:lumOff val="25000"/>
                  </a:schemeClr>
                </a:solidFill>
                <a:hlinkClick r:id="rId3"/>
              </a:rPr>
              <a:t>https://start.spring.io</a:t>
            </a:r>
            <a:r>
              <a:rPr lang="es-EC" sz="2400" dirty="0" smtClean="0">
                <a:solidFill>
                  <a:schemeClr val="tx1">
                    <a:lumMod val="75000"/>
                    <a:lumOff val="25000"/>
                  </a:schemeClr>
                </a:solidFill>
                <a:hlinkClick r:id="rId3"/>
              </a:rPr>
              <a:t>/</a:t>
            </a:r>
            <a:endParaRPr lang="es-EC" sz="2400" dirty="0" smtClean="0">
              <a:solidFill>
                <a:schemeClr val="tx1">
                  <a:lumMod val="75000"/>
                  <a:lumOff val="25000"/>
                </a:schemeClr>
              </a:solidFill>
            </a:endParaRPr>
          </a:p>
          <a:p>
            <a:pPr lvl="1">
              <a:lnSpc>
                <a:spcPct val="150000"/>
              </a:lnSpc>
            </a:pPr>
            <a:r>
              <a:rPr lang="es-EC" sz="2400" dirty="0" smtClean="0">
                <a:solidFill>
                  <a:schemeClr val="tx1">
                    <a:lumMod val="75000"/>
                    <a:lumOff val="25000"/>
                  </a:schemeClr>
                </a:solidFill>
              </a:rPr>
              <a:t>Herramienta para crear proyectos Spring </a:t>
            </a:r>
            <a:r>
              <a:rPr lang="es-EC" sz="2400" dirty="0" err="1" smtClean="0">
                <a:solidFill>
                  <a:schemeClr val="tx1">
                    <a:lumMod val="75000"/>
                    <a:lumOff val="25000"/>
                  </a:schemeClr>
                </a:solidFill>
              </a:rPr>
              <a:t>Boot</a:t>
            </a:r>
            <a:r>
              <a:rPr lang="es-EC" sz="2400" dirty="0" smtClean="0">
                <a:solidFill>
                  <a:schemeClr val="tx1">
                    <a:lumMod val="75000"/>
                    <a:lumOff val="25000"/>
                  </a:schemeClr>
                </a:solidFill>
              </a:rPr>
              <a:t> Java</a:t>
            </a:r>
          </a:p>
          <a:p>
            <a:pPr lvl="1">
              <a:lnSpc>
                <a:spcPct val="150000"/>
              </a:lnSpc>
            </a:pPr>
            <a:r>
              <a:rPr lang="es-EC" sz="2400" dirty="0" smtClean="0">
                <a:solidFill>
                  <a:schemeClr val="tx1">
                    <a:lumMod val="75000"/>
                    <a:lumOff val="25000"/>
                  </a:schemeClr>
                </a:solidFill>
              </a:rPr>
              <a:t>Respondiendo a una serie de preguntas</a:t>
            </a:r>
          </a:p>
          <a:p>
            <a:pPr lvl="1">
              <a:lnSpc>
                <a:spcPct val="150000"/>
              </a:lnSpc>
            </a:pPr>
            <a:r>
              <a:rPr lang="es-EC" sz="2400" dirty="0" smtClean="0">
                <a:solidFill>
                  <a:schemeClr val="tx1">
                    <a:lumMod val="75000"/>
                    <a:lumOff val="25000"/>
                  </a:schemeClr>
                </a:solidFill>
              </a:rPr>
              <a:t>Crea la estructura del proyecto</a:t>
            </a:r>
          </a:p>
          <a:p>
            <a:pPr lvl="1">
              <a:lnSpc>
                <a:spcPct val="150000"/>
              </a:lnSpc>
            </a:pPr>
            <a:r>
              <a:rPr lang="es-EC" sz="2400" dirty="0">
                <a:solidFill>
                  <a:schemeClr val="tx1">
                    <a:lumMod val="75000"/>
                    <a:lumOff val="25000"/>
                  </a:schemeClr>
                </a:solidFill>
              </a:rPr>
              <a:t>p</a:t>
            </a:r>
            <a:r>
              <a:rPr lang="es-EC" sz="2400" dirty="0" smtClean="0">
                <a:solidFill>
                  <a:schemeClr val="tx1">
                    <a:lumMod val="75000"/>
                    <a:lumOff val="25000"/>
                  </a:schemeClr>
                </a:solidFill>
              </a:rPr>
              <a:t>om.xml </a:t>
            </a:r>
            <a:endParaRPr lang="es-EC" sz="2400" dirty="0" smtClean="0">
              <a:solidFill>
                <a:schemeClr val="tx1">
                  <a:lumMod val="75000"/>
                  <a:lumOff val="25000"/>
                </a:schemeClr>
              </a:solidFill>
            </a:endParaRPr>
          </a:p>
          <a:p>
            <a:pPr lvl="1">
              <a:lnSpc>
                <a:spcPct val="150000"/>
              </a:lnSpc>
            </a:pPr>
            <a:endParaRPr lang="es-EC" sz="24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93304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Dependencias para Proyecto</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C" sz="2400" dirty="0" smtClean="0">
                <a:solidFill>
                  <a:schemeClr val="tx1">
                    <a:lumMod val="75000"/>
                    <a:lumOff val="25000"/>
                  </a:schemeClr>
                </a:solidFill>
              </a:rPr>
              <a:t>Web, cual incluye </a:t>
            </a:r>
            <a:r>
              <a:rPr lang="es-EC" sz="2400" dirty="0" err="1" smtClean="0">
                <a:solidFill>
                  <a:schemeClr val="tx1">
                    <a:lumMod val="75000"/>
                    <a:lumOff val="25000"/>
                  </a:schemeClr>
                </a:solidFill>
              </a:rPr>
              <a:t>Tomcat</a:t>
            </a:r>
            <a:r>
              <a:rPr lang="es-EC" sz="2400" dirty="0" smtClean="0">
                <a:solidFill>
                  <a:schemeClr val="tx1">
                    <a:lumMod val="75000"/>
                    <a:lumOff val="25000"/>
                  </a:schemeClr>
                </a:solidFill>
              </a:rPr>
              <a:t> y Spring MVC</a:t>
            </a:r>
          </a:p>
          <a:p>
            <a:pPr lvl="1">
              <a:lnSpc>
                <a:spcPct val="150000"/>
              </a:lnSpc>
            </a:pPr>
            <a:r>
              <a:rPr lang="es-EC" sz="2400" dirty="0" err="1" smtClean="0">
                <a:solidFill>
                  <a:schemeClr val="tx1">
                    <a:lumMod val="75000"/>
                    <a:lumOff val="25000"/>
                  </a:schemeClr>
                </a:solidFill>
              </a:rPr>
              <a:t>Rest</a:t>
            </a:r>
            <a:r>
              <a:rPr lang="es-EC" sz="2400" dirty="0" smtClean="0">
                <a:solidFill>
                  <a:schemeClr val="tx1">
                    <a:lumMod val="75000"/>
                    <a:lumOff val="25000"/>
                  </a:schemeClr>
                </a:solidFill>
              </a:rPr>
              <a:t> repositorios para exponer Spring Data repositorios sobre REST</a:t>
            </a:r>
          </a:p>
          <a:p>
            <a:pPr lvl="1">
              <a:lnSpc>
                <a:spcPct val="150000"/>
              </a:lnSpc>
            </a:pPr>
            <a:r>
              <a:rPr lang="es-EC" sz="2400" dirty="0" smtClean="0">
                <a:solidFill>
                  <a:schemeClr val="tx1">
                    <a:lumMod val="75000"/>
                    <a:lumOff val="25000"/>
                  </a:schemeClr>
                </a:solidFill>
              </a:rPr>
              <a:t>Java </a:t>
            </a:r>
            <a:r>
              <a:rPr lang="es-EC" sz="2400" dirty="0" err="1" smtClean="0">
                <a:solidFill>
                  <a:schemeClr val="tx1">
                    <a:lumMod val="75000"/>
                    <a:lumOff val="25000"/>
                  </a:schemeClr>
                </a:solidFill>
              </a:rPr>
              <a:t>Persistence</a:t>
            </a:r>
            <a:r>
              <a:rPr lang="es-EC" sz="2400" dirty="0" smtClean="0">
                <a:solidFill>
                  <a:schemeClr val="tx1">
                    <a:lumMod val="75000"/>
                    <a:lumOff val="25000"/>
                  </a:schemeClr>
                </a:solidFill>
              </a:rPr>
              <a:t> API</a:t>
            </a:r>
          </a:p>
          <a:p>
            <a:pPr lvl="1">
              <a:lnSpc>
                <a:spcPct val="150000"/>
              </a:lnSpc>
            </a:pPr>
            <a:r>
              <a:rPr lang="es-EC" sz="2400" dirty="0" smtClean="0">
                <a:solidFill>
                  <a:schemeClr val="tx1">
                    <a:lumMod val="75000"/>
                    <a:lumOff val="25000"/>
                  </a:schemeClr>
                </a:solidFill>
              </a:rPr>
              <a:t>H2 una base de datos en memoria</a:t>
            </a:r>
            <a:endParaRPr lang="es-EC" sz="24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428054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Java </a:t>
            </a:r>
            <a:r>
              <a:rPr lang="es-EC" dirty="0" err="1" smtClean="0"/>
              <a:t>Build</a:t>
            </a:r>
            <a:r>
              <a:rPr lang="es-EC" dirty="0" smtClean="0"/>
              <a:t> Tools</a:t>
            </a:r>
            <a:endParaRPr lang="en-US" dirty="0"/>
          </a:p>
        </p:txBody>
      </p:sp>
      <p:sp>
        <p:nvSpPr>
          <p:cNvPr id="3" name="2 Marcador de contenido"/>
          <p:cNvSpPr>
            <a:spLocks noGrp="1"/>
          </p:cNvSpPr>
          <p:nvPr>
            <p:ph idx="1"/>
          </p:nvPr>
        </p:nvSpPr>
        <p:spPr>
          <a:xfrm>
            <a:off x="502920" y="1679448"/>
            <a:ext cx="8183880" cy="4187952"/>
          </a:xfrm>
        </p:spPr>
        <p:txBody>
          <a:bodyPr>
            <a:normAutofit fontScale="70000" lnSpcReduction="20000"/>
          </a:bodyPr>
          <a:lstStyle/>
          <a:p>
            <a:pPr>
              <a:lnSpc>
                <a:spcPct val="200000"/>
              </a:lnSpc>
            </a:pPr>
            <a:r>
              <a:rPr lang="es-EC" sz="3600" dirty="0" err="1" smtClean="0">
                <a:solidFill>
                  <a:schemeClr val="tx1">
                    <a:lumMod val="75000"/>
                    <a:lumOff val="25000"/>
                  </a:schemeClr>
                </a:solidFill>
              </a:rPr>
              <a:t>Maven</a:t>
            </a:r>
            <a:endParaRPr lang="es-EC" sz="3600" dirty="0" smtClean="0">
              <a:solidFill>
                <a:schemeClr val="tx1">
                  <a:lumMod val="75000"/>
                  <a:lumOff val="25000"/>
                </a:schemeClr>
              </a:solidFill>
            </a:endParaRPr>
          </a:p>
          <a:p>
            <a:pPr>
              <a:lnSpc>
                <a:spcPct val="200000"/>
              </a:lnSpc>
            </a:pPr>
            <a:r>
              <a:rPr lang="es-EC" sz="3600" dirty="0" err="1" smtClean="0">
                <a:solidFill>
                  <a:schemeClr val="tx1">
                    <a:lumMod val="75000"/>
                    <a:lumOff val="25000"/>
                  </a:schemeClr>
                </a:solidFill>
              </a:rPr>
              <a:t>Gradle</a:t>
            </a:r>
            <a:endParaRPr lang="es-EC" sz="3600" dirty="0" smtClean="0">
              <a:solidFill>
                <a:schemeClr val="tx1">
                  <a:lumMod val="75000"/>
                  <a:lumOff val="25000"/>
                </a:schemeClr>
              </a:solidFill>
            </a:endParaRPr>
          </a:p>
          <a:p>
            <a:pPr lvl="1">
              <a:lnSpc>
                <a:spcPct val="200000"/>
              </a:lnSpc>
            </a:pPr>
            <a:r>
              <a:rPr lang="es-EC" sz="2400" dirty="0" err="1" smtClean="0">
                <a:solidFill>
                  <a:schemeClr val="tx1">
                    <a:lumMod val="75000"/>
                    <a:lumOff val="25000"/>
                  </a:schemeClr>
                </a:solidFill>
              </a:rPr>
              <a:t>Automation</a:t>
            </a:r>
            <a:r>
              <a:rPr lang="es-EC" sz="2400" dirty="0" smtClean="0">
                <a:solidFill>
                  <a:schemeClr val="tx1">
                    <a:lumMod val="75000"/>
                    <a:lumOff val="25000"/>
                  </a:schemeClr>
                </a:solidFill>
              </a:rPr>
              <a:t> of </a:t>
            </a:r>
            <a:r>
              <a:rPr lang="es-EC" sz="2400" dirty="0" err="1" smtClean="0">
                <a:solidFill>
                  <a:schemeClr val="tx1">
                    <a:lumMod val="75000"/>
                    <a:lumOff val="25000"/>
                  </a:schemeClr>
                </a:solidFill>
              </a:rPr>
              <a:t>developer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tasks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Compiling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Source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Into</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Packaging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that</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Binary</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Code</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Running</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Tests</a:t>
            </a:r>
            <a:endParaRPr lang="es-EC" sz="2400" dirty="0" smtClean="0">
              <a:solidFill>
                <a:schemeClr val="tx1">
                  <a:lumMod val="75000"/>
                  <a:lumOff val="25000"/>
                </a:schemeClr>
              </a:solidFill>
            </a:endParaRPr>
          </a:p>
          <a:p>
            <a:pPr lvl="2">
              <a:lnSpc>
                <a:spcPct val="200000"/>
              </a:lnSpc>
            </a:pPr>
            <a:r>
              <a:rPr lang="es-EC" sz="2400" dirty="0" err="1" smtClean="0">
                <a:solidFill>
                  <a:schemeClr val="tx1">
                    <a:lumMod val="75000"/>
                    <a:lumOff val="25000"/>
                  </a:schemeClr>
                </a:solidFill>
              </a:rPr>
              <a:t>Deployment</a:t>
            </a:r>
            <a:r>
              <a:rPr lang="es-EC" sz="2400" dirty="0" smtClean="0">
                <a:solidFill>
                  <a:schemeClr val="tx1">
                    <a:lumMod val="75000"/>
                    <a:lumOff val="25000"/>
                  </a:schemeClr>
                </a:solidFill>
              </a:rPr>
              <a:t> to </a:t>
            </a:r>
            <a:r>
              <a:rPr lang="es-EC" sz="2400" dirty="0" err="1" smtClean="0">
                <a:solidFill>
                  <a:schemeClr val="tx1">
                    <a:lumMod val="75000"/>
                    <a:lumOff val="25000"/>
                  </a:schemeClr>
                </a:solidFill>
              </a:rPr>
              <a:t>other</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systems</a:t>
            </a:r>
            <a:r>
              <a:rPr lang="es-EC" sz="2400" dirty="0" smtClean="0">
                <a:solidFill>
                  <a:schemeClr val="tx1">
                    <a:lumMod val="75000"/>
                    <a:lumOff val="25000"/>
                  </a:schemeClr>
                </a:solidFill>
              </a:rPr>
              <a:t>(QA, UAT, PROD)</a:t>
            </a:r>
          </a:p>
          <a:p>
            <a:endParaRPr lang="es-EC" dirty="0" smtClean="0"/>
          </a:p>
          <a:p>
            <a:pPr lvl="1"/>
            <a:endParaRPr lang="es-EC" dirty="0" smtClean="0"/>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931235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16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95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1</a:t>
            </a:r>
            <a:endParaRPr lang="en-US" dirty="0"/>
          </a:p>
        </p:txBody>
      </p:sp>
      <p:sp>
        <p:nvSpPr>
          <p:cNvPr id="3" name="2 Marcador de contenido"/>
          <p:cNvSpPr>
            <a:spLocks noGrp="1"/>
          </p:cNvSpPr>
          <p:nvPr>
            <p:ph idx="1"/>
          </p:nvPr>
        </p:nvSpPr>
        <p:spPr>
          <a:xfrm>
            <a:off x="502920" y="1679448"/>
            <a:ext cx="8183880" cy="4187952"/>
          </a:xfrm>
        </p:spPr>
        <p:txBody>
          <a:bodyPr>
            <a:normAutofit fontScale="85000" lnSpcReduction="10000"/>
          </a:bodyPr>
          <a:lstStyle/>
          <a:p>
            <a:pPr lvl="1">
              <a:lnSpc>
                <a:spcPct val="150000"/>
              </a:lnSpc>
            </a:pPr>
            <a:r>
              <a:rPr lang="es-EC" sz="2800" dirty="0" smtClean="0">
                <a:solidFill>
                  <a:schemeClr val="tx1">
                    <a:lumMod val="75000"/>
                    <a:lumOff val="25000"/>
                  </a:schemeClr>
                </a:solidFill>
              </a:rPr>
              <a:t>Abrir el proyecto en un IDE</a:t>
            </a:r>
          </a:p>
          <a:p>
            <a:pPr lvl="1">
              <a:lnSpc>
                <a:spcPct val="150000"/>
              </a:lnSpc>
            </a:pPr>
            <a:r>
              <a:rPr lang="es-EC" sz="2800" dirty="0" smtClean="0">
                <a:solidFill>
                  <a:schemeClr val="tx1">
                    <a:lumMod val="75000"/>
                    <a:lumOff val="25000"/>
                  </a:schemeClr>
                </a:solidFill>
              </a:rPr>
              <a:t>Revisar el archivo pom.xml</a:t>
            </a:r>
          </a:p>
          <a:p>
            <a:pPr lvl="1">
              <a:lnSpc>
                <a:spcPct val="150000"/>
              </a:lnSpc>
            </a:pPr>
            <a:r>
              <a:rPr lang="es-EC" sz="2800" dirty="0" smtClean="0">
                <a:solidFill>
                  <a:schemeClr val="tx1">
                    <a:lumMod val="75000"/>
                    <a:lumOff val="25000"/>
                  </a:schemeClr>
                </a:solidFill>
              </a:rPr>
              <a:t>Abrir la clase principal </a:t>
            </a:r>
          </a:p>
          <a:p>
            <a:pPr lvl="1">
              <a:lnSpc>
                <a:spcPct val="150000"/>
              </a:lnSpc>
            </a:pPr>
            <a:r>
              <a:rPr lang="es-EC" sz="2800" dirty="0" smtClean="0">
                <a:solidFill>
                  <a:schemeClr val="tx1">
                    <a:lumMod val="75000"/>
                    <a:lumOff val="25000"/>
                  </a:schemeClr>
                </a:solidFill>
              </a:rPr>
              <a:t>Compilamos la aplicación </a:t>
            </a:r>
            <a:r>
              <a:rPr lang="es-EC" sz="2800" dirty="0" err="1" smtClean="0">
                <a:solidFill>
                  <a:schemeClr val="tx1">
                    <a:lumMod val="75000"/>
                    <a:lumOff val="25000"/>
                  </a:schemeClr>
                </a:solidFill>
              </a:rPr>
              <a:t>mvn</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install</a:t>
            </a:r>
            <a:endParaRPr lang="es-EC" sz="2800" dirty="0" smtClean="0">
              <a:solidFill>
                <a:schemeClr val="tx1">
                  <a:lumMod val="75000"/>
                  <a:lumOff val="25000"/>
                </a:schemeClr>
              </a:solidFill>
            </a:endParaRPr>
          </a:p>
          <a:p>
            <a:pPr lvl="1">
              <a:lnSpc>
                <a:spcPct val="150000"/>
              </a:lnSpc>
            </a:pPr>
            <a:r>
              <a:rPr lang="es-EC" sz="2800" dirty="0" smtClean="0">
                <a:solidFill>
                  <a:schemeClr val="tx1">
                    <a:lumMod val="75000"/>
                    <a:lumOff val="25000"/>
                  </a:schemeClr>
                </a:solidFill>
              </a:rPr>
              <a:t>Ejecutamos la aplicación java –</a:t>
            </a:r>
            <a:r>
              <a:rPr lang="es-EC" sz="2800" dirty="0" err="1" smtClean="0">
                <a:solidFill>
                  <a:schemeClr val="tx1">
                    <a:lumMod val="75000"/>
                    <a:lumOff val="25000"/>
                  </a:schemeClr>
                </a:solidFill>
              </a:rPr>
              <a:t>jar</a:t>
            </a:r>
            <a:r>
              <a:rPr lang="es-EC" sz="2800" dirty="0" smtClean="0">
                <a:solidFill>
                  <a:schemeClr val="tx1">
                    <a:lumMod val="75000"/>
                    <a:lumOff val="25000"/>
                  </a:schemeClr>
                </a:solidFill>
              </a:rPr>
              <a:t> </a:t>
            </a:r>
            <a:r>
              <a:rPr lang="es-EC" sz="2800" dirty="0" err="1" smtClean="0">
                <a:solidFill>
                  <a:schemeClr val="tx1">
                    <a:lumMod val="75000"/>
                    <a:lumOff val="25000"/>
                  </a:schemeClr>
                </a:solidFill>
              </a:rPr>
              <a:t>name</a:t>
            </a:r>
            <a:endParaRPr lang="es-EC" sz="2800" dirty="0" smtClean="0">
              <a:solidFill>
                <a:schemeClr val="tx1">
                  <a:lumMod val="75000"/>
                  <a:lumOff val="25000"/>
                </a:schemeClr>
              </a:solidFill>
            </a:endParaRPr>
          </a:p>
          <a:p>
            <a:pPr lvl="1">
              <a:lnSpc>
                <a:spcPct val="150000"/>
              </a:lnSpc>
            </a:pPr>
            <a:r>
              <a:rPr lang="es-EC" sz="2800" dirty="0">
                <a:solidFill>
                  <a:schemeClr val="tx1">
                    <a:lumMod val="75000"/>
                    <a:lumOff val="25000"/>
                  </a:schemeClr>
                </a:solidFill>
                <a:hlinkClick r:id="rId3"/>
              </a:rPr>
              <a:t>http://</a:t>
            </a:r>
            <a:r>
              <a:rPr lang="es-EC" sz="2800" dirty="0" smtClean="0">
                <a:solidFill>
                  <a:schemeClr val="tx1">
                    <a:lumMod val="75000"/>
                    <a:lumOff val="25000"/>
                  </a:schemeClr>
                </a:solidFill>
                <a:hlinkClick r:id="rId3"/>
              </a:rPr>
              <a:t>localhost:8080</a:t>
            </a:r>
            <a:endParaRPr lang="es-EC" sz="2800" dirty="0" smtClean="0">
              <a:solidFill>
                <a:schemeClr val="tx1">
                  <a:lumMod val="75000"/>
                  <a:lumOff val="25000"/>
                </a:schemeClr>
              </a:solidFill>
            </a:endParaRPr>
          </a:p>
          <a:p>
            <a:pPr lvl="1">
              <a:lnSpc>
                <a:spcPct val="150000"/>
              </a:lnSpc>
            </a:pPr>
            <a:r>
              <a:rPr lang="es-ES" sz="2800" dirty="0" smtClean="0"/>
              <a:t>Múltiples instancias java –</a:t>
            </a:r>
            <a:r>
              <a:rPr lang="es-ES" sz="2800" dirty="0" err="1" smtClean="0"/>
              <a:t>jar</a:t>
            </a:r>
            <a:r>
              <a:rPr lang="es-ES" sz="2800" dirty="0" smtClean="0"/>
              <a:t> –</a:t>
            </a:r>
            <a:r>
              <a:rPr lang="es-ES" sz="2800" dirty="0" err="1" smtClean="0"/>
              <a:t>Dserver.port</a:t>
            </a:r>
            <a:r>
              <a:rPr lang="es-ES" sz="2800" dirty="0" smtClean="0"/>
              <a:t>=9090</a:t>
            </a:r>
            <a:endParaRPr lang="es-ES" sz="2800" dirty="0"/>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642607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44" t="5247" r="7685" b="7716"/>
          <a:stretch/>
        </p:blipFill>
        <p:spPr bwMode="auto">
          <a:xfrm>
            <a:off x="304800" y="914400"/>
            <a:ext cx="8463874" cy="500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36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Descripción</a:t>
            </a:r>
            <a:endParaRPr lang="en-US" b="1" dirty="0">
              <a:effectLst/>
            </a:endParaRPr>
          </a:p>
        </p:txBody>
      </p:sp>
      <p:sp>
        <p:nvSpPr>
          <p:cNvPr id="3" name="2 Marcador de contenido"/>
          <p:cNvSpPr>
            <a:spLocks noGrp="1"/>
          </p:cNvSpPr>
          <p:nvPr>
            <p:ph idx="1"/>
          </p:nvPr>
        </p:nvSpPr>
        <p:spPr>
          <a:xfrm>
            <a:off x="502920" y="1679448"/>
            <a:ext cx="8183880" cy="4187952"/>
          </a:xfrm>
        </p:spPr>
        <p:txBody>
          <a:bodyPr/>
          <a:lstStyle/>
          <a:p>
            <a:r>
              <a:rPr lang="es-ES" sz="3200" dirty="0">
                <a:solidFill>
                  <a:schemeClr val="tx1">
                    <a:lumMod val="75000"/>
                    <a:lumOff val="25000"/>
                  </a:schemeClr>
                </a:solidFill>
              </a:rPr>
              <a:t>El curso Spring </a:t>
            </a:r>
            <a:r>
              <a:rPr lang="es-ES" sz="3200" dirty="0" err="1">
                <a:solidFill>
                  <a:schemeClr val="tx1">
                    <a:lumMod val="75000"/>
                    <a:lumOff val="25000"/>
                  </a:schemeClr>
                </a:solidFill>
              </a:rPr>
              <a:t>Boot</a:t>
            </a:r>
            <a:r>
              <a:rPr lang="es-ES" sz="3200" dirty="0">
                <a:solidFill>
                  <a:schemeClr val="tx1">
                    <a:lumMod val="75000"/>
                    <a:lumOff val="25000"/>
                  </a:schemeClr>
                </a:solidFill>
              </a:rPr>
              <a:t> y Angular 4 es un programa de capacitación de 34 horas en el desarrollo de aplicaciones web. Esta capacitación práctica le enseña cómo aplicar lo último en Spring y Angular para crear aplicaciones empresariales web.</a:t>
            </a:r>
            <a:endParaRPr lang="es-EC" sz="3200" dirty="0" smtClean="0">
              <a:solidFill>
                <a:schemeClr val="tx1">
                  <a:lumMod val="75000"/>
                  <a:lumOff val="25000"/>
                </a:schemeClr>
              </a:solidFill>
            </a:endParaRPr>
          </a:p>
          <a:p>
            <a:endParaRPr lang="en-US" dirty="0"/>
          </a:p>
        </p:txBody>
      </p:sp>
    </p:spTree>
    <p:extLst>
      <p:ext uri="{BB962C8B-B14F-4D97-AF65-F5344CB8AC3E}">
        <p14:creationId xmlns:p14="http://schemas.microsoft.com/office/powerpoint/2010/main" val="163302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Código fuente</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r>
              <a:rPr lang="es-EC" dirty="0"/>
              <a:t>https://github.com/cfaddict/spring-boot-intro</a:t>
            </a:r>
            <a:endParaRPr lang="es-EC" dirty="0" smtClean="0"/>
          </a:p>
          <a:p>
            <a:r>
              <a:rPr lang="en-US" dirty="0"/>
              <a:t>Spring Boot </a:t>
            </a:r>
            <a:r>
              <a:rPr lang="en-US" dirty="0" smtClean="0"/>
              <a:t>Docs - </a:t>
            </a:r>
          </a:p>
          <a:p>
            <a:pPr lvl="1"/>
            <a:r>
              <a:rPr lang="en-US" dirty="0" smtClean="0">
                <a:hlinkClick r:id="rId3"/>
              </a:rPr>
              <a:t>https</a:t>
            </a:r>
            <a:r>
              <a:rPr lang="en-US" dirty="0">
                <a:hlinkClick r:id="rId3"/>
              </a:rPr>
              <a:t>://docs.spring.io/spring-boot/docs/current/reference/htmlsingle</a:t>
            </a:r>
            <a:r>
              <a:rPr lang="en-US" dirty="0" smtClean="0">
                <a:hlinkClick r:id="rId3"/>
              </a:rPr>
              <a:t>/</a:t>
            </a:r>
            <a:endParaRPr lang="en-US" dirty="0" smtClean="0"/>
          </a:p>
          <a:p>
            <a:r>
              <a:rPr lang="en-US" dirty="0" smtClean="0"/>
              <a:t>Spring </a:t>
            </a:r>
            <a:r>
              <a:rPr lang="en-US" dirty="0"/>
              <a:t>Boot API </a:t>
            </a:r>
            <a:r>
              <a:rPr lang="en-US" dirty="0" smtClean="0"/>
              <a:t>- </a:t>
            </a:r>
          </a:p>
          <a:p>
            <a:pPr lvl="1"/>
            <a:r>
              <a:rPr lang="en-US" dirty="0" smtClean="0">
                <a:hlinkClick r:id="rId4"/>
              </a:rPr>
              <a:t>https</a:t>
            </a:r>
            <a:r>
              <a:rPr lang="en-US" dirty="0">
                <a:hlinkClick r:id="rId4"/>
              </a:rPr>
              <a:t>://docs.spring.io/spring-boot/docs/current/api</a:t>
            </a:r>
            <a:r>
              <a:rPr lang="en-US" dirty="0" smtClean="0">
                <a:hlinkClick r:id="rId4"/>
              </a:rPr>
              <a:t>/</a:t>
            </a:r>
            <a:r>
              <a:rPr lang="en-US" dirty="0" smtClean="0"/>
              <a:t> </a:t>
            </a:r>
            <a:endParaRPr lang="en-US" dirty="0"/>
          </a:p>
          <a:p>
            <a:r>
              <a:rPr lang="en-US" dirty="0"/>
              <a:t>Spring IO Platform - </a:t>
            </a:r>
            <a:endParaRPr lang="en-US" dirty="0" smtClean="0"/>
          </a:p>
          <a:p>
            <a:pPr lvl="1"/>
            <a:r>
              <a:rPr lang="en-US" dirty="0" smtClean="0">
                <a:hlinkClick r:id="rId5"/>
              </a:rPr>
              <a:t>http</a:t>
            </a:r>
            <a:r>
              <a:rPr lang="en-US" dirty="0">
                <a:hlinkClick r:id="rId5"/>
              </a:rPr>
              <a:t>://spring.io/projects</a:t>
            </a:r>
            <a:endParaRPr lang="en-US" dirty="0"/>
          </a:p>
          <a:p>
            <a:r>
              <a:rPr lang="en-US" dirty="0"/>
              <a:t>Getting Started Guides </a:t>
            </a:r>
            <a:r>
              <a:rPr lang="en-US" dirty="0" smtClean="0"/>
              <a:t>–</a:t>
            </a:r>
          </a:p>
          <a:p>
            <a:pPr lvl="1"/>
            <a:r>
              <a:rPr lang="en-US" dirty="0" smtClean="0">
                <a:hlinkClick r:id="rId6"/>
              </a:rPr>
              <a:t>http</a:t>
            </a:r>
            <a:r>
              <a:rPr lang="en-US" dirty="0">
                <a:hlinkClick r:id="rId6"/>
              </a:rPr>
              <a:t>://spring.io/guides</a:t>
            </a:r>
            <a:endParaRPr lang="en-US" dirty="0"/>
          </a:p>
          <a:p>
            <a:endParaRPr lang="es-EC" dirty="0" smtClean="0"/>
          </a:p>
          <a:p>
            <a:endParaRPr lang="en-US" dirty="0"/>
          </a:p>
        </p:txBody>
      </p:sp>
    </p:spTree>
    <p:extLst>
      <p:ext uri="{BB962C8B-B14F-4D97-AF65-F5344CB8AC3E}">
        <p14:creationId xmlns:p14="http://schemas.microsoft.com/office/powerpoint/2010/main" val="231898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Objetivos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77500" lnSpcReduction="20000"/>
          </a:bodyPr>
          <a:lstStyle/>
          <a:p>
            <a:pPr fontAlgn="base">
              <a:lnSpc>
                <a:spcPct val="160000"/>
              </a:lnSpc>
            </a:pPr>
            <a:r>
              <a:rPr lang="en-US" sz="3200" dirty="0" err="1">
                <a:solidFill>
                  <a:schemeClr val="tx1">
                    <a:lumMod val="75000"/>
                    <a:lumOff val="25000"/>
                  </a:schemeClr>
                </a:solidFill>
              </a:rPr>
              <a:t>Desarrollar</a:t>
            </a:r>
            <a:r>
              <a:rPr lang="en-US" sz="3200" dirty="0">
                <a:solidFill>
                  <a:schemeClr val="tx1">
                    <a:lumMod val="75000"/>
                    <a:lumOff val="25000"/>
                  </a:schemeClr>
                </a:solidFill>
              </a:rPr>
              <a:t> </a:t>
            </a:r>
            <a:r>
              <a:rPr lang="en-US" sz="3200" dirty="0" err="1" smtClean="0">
                <a:solidFill>
                  <a:schemeClr val="tx1">
                    <a:lumMod val="75000"/>
                    <a:lumOff val="25000"/>
                  </a:schemeClr>
                </a:solidFill>
              </a:rPr>
              <a:t>aplicaciones</a:t>
            </a:r>
            <a:r>
              <a:rPr lang="en-US" sz="3200" dirty="0" smtClean="0">
                <a:solidFill>
                  <a:schemeClr val="tx1">
                    <a:lumMod val="75000"/>
                    <a:lumOff val="25000"/>
                  </a:schemeClr>
                </a:solidFill>
              </a:rPr>
              <a:t> Web </a:t>
            </a:r>
            <a:r>
              <a:rPr lang="en-US" sz="3200" dirty="0" err="1">
                <a:solidFill>
                  <a:schemeClr val="tx1">
                    <a:lumMod val="75000"/>
                    <a:lumOff val="25000"/>
                  </a:schemeClr>
                </a:solidFill>
              </a:rPr>
              <a:t>haciendo</a:t>
            </a:r>
            <a:r>
              <a:rPr lang="en-US" sz="3200" dirty="0">
                <a:solidFill>
                  <a:schemeClr val="tx1">
                    <a:lumMod val="75000"/>
                    <a:lumOff val="25000"/>
                  </a:schemeClr>
                </a:solidFill>
              </a:rPr>
              <a:t> </a:t>
            </a:r>
            <a:r>
              <a:rPr lang="en-US" sz="3200" dirty="0" err="1">
                <a:solidFill>
                  <a:schemeClr val="tx1">
                    <a:lumMod val="75000"/>
                    <a:lumOff val="25000"/>
                  </a:schemeClr>
                </a:solidFill>
              </a:rPr>
              <a:t>uso</a:t>
            </a:r>
            <a:r>
              <a:rPr lang="en-US" sz="3200" dirty="0">
                <a:solidFill>
                  <a:schemeClr val="tx1">
                    <a:lumMod val="75000"/>
                    <a:lumOff val="25000"/>
                  </a:schemeClr>
                </a:solidFill>
              </a:rPr>
              <a:t> de Spring Framework</a:t>
            </a:r>
          </a:p>
          <a:p>
            <a:pPr fontAlgn="base">
              <a:lnSpc>
                <a:spcPct val="160000"/>
              </a:lnSpc>
            </a:pPr>
            <a:r>
              <a:rPr lang="en-US" sz="3200" dirty="0" err="1">
                <a:solidFill>
                  <a:schemeClr val="tx1">
                    <a:lumMod val="75000"/>
                    <a:lumOff val="25000"/>
                  </a:schemeClr>
                </a:solidFill>
              </a:rPr>
              <a:t>Implementar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RESTful </a:t>
            </a:r>
            <a:r>
              <a:rPr lang="en-US" sz="3200" dirty="0" err="1">
                <a:solidFill>
                  <a:schemeClr val="tx1">
                    <a:lumMod val="75000"/>
                    <a:lumOff val="25000"/>
                  </a:schemeClr>
                </a:solidFill>
              </a:rPr>
              <a:t>utilizando</a:t>
            </a:r>
            <a:r>
              <a:rPr lang="en-US" sz="3200" dirty="0">
                <a:solidFill>
                  <a:schemeClr val="tx1">
                    <a:lumMod val="75000"/>
                    <a:lumOff val="25000"/>
                  </a:schemeClr>
                </a:solidFill>
              </a:rPr>
              <a:t> Spring </a:t>
            </a:r>
            <a:r>
              <a:rPr lang="en-US" sz="3200" dirty="0" smtClean="0">
                <a:solidFill>
                  <a:schemeClr val="tx1">
                    <a:lumMod val="75000"/>
                    <a:lumOff val="25000"/>
                  </a:schemeClr>
                </a:solidFill>
              </a:rPr>
              <a:t>JPA y </a:t>
            </a:r>
            <a:r>
              <a:rPr lang="en-US" sz="3200" dirty="0">
                <a:solidFill>
                  <a:schemeClr val="tx1">
                    <a:lumMod val="75000"/>
                    <a:lumOff val="25000"/>
                  </a:schemeClr>
                </a:solidFill>
              </a:rPr>
              <a:t>Spring HATEOAS</a:t>
            </a:r>
          </a:p>
          <a:p>
            <a:pPr fontAlgn="base">
              <a:lnSpc>
                <a:spcPct val="160000"/>
              </a:lnSpc>
            </a:pPr>
            <a:r>
              <a:rPr lang="en-US" sz="3200" dirty="0" err="1">
                <a:solidFill>
                  <a:schemeClr val="tx1">
                    <a:lumMod val="75000"/>
                    <a:lumOff val="25000"/>
                  </a:schemeClr>
                </a:solidFill>
              </a:rPr>
              <a:t>Crear</a:t>
            </a:r>
            <a:r>
              <a:rPr lang="en-US" sz="3200" dirty="0">
                <a:solidFill>
                  <a:schemeClr val="tx1">
                    <a:lumMod val="75000"/>
                    <a:lumOff val="25000"/>
                  </a:schemeClr>
                </a:solidFill>
              </a:rPr>
              <a:t> </a:t>
            </a:r>
            <a:r>
              <a:rPr lang="en-US" sz="3200" dirty="0" err="1">
                <a:solidFill>
                  <a:schemeClr val="tx1">
                    <a:lumMod val="75000"/>
                    <a:lumOff val="25000"/>
                  </a:schemeClr>
                </a:solidFill>
              </a:rPr>
              <a:t>páginas</a:t>
            </a:r>
            <a:r>
              <a:rPr lang="en-US" sz="3200" dirty="0">
                <a:solidFill>
                  <a:schemeClr val="tx1">
                    <a:lumMod val="75000"/>
                    <a:lumOff val="25000"/>
                  </a:schemeClr>
                </a:solidFill>
              </a:rPr>
              <a:t> SPA con Angular 4</a:t>
            </a:r>
          </a:p>
          <a:p>
            <a:pPr fontAlgn="base">
              <a:lnSpc>
                <a:spcPct val="160000"/>
              </a:lnSpc>
            </a:pPr>
            <a:r>
              <a:rPr lang="en-US" sz="3200" dirty="0" err="1">
                <a:solidFill>
                  <a:schemeClr val="tx1">
                    <a:lumMod val="75000"/>
                    <a:lumOff val="25000"/>
                  </a:schemeClr>
                </a:solidFill>
              </a:rPr>
              <a:t>Navegar</a:t>
            </a:r>
            <a:r>
              <a:rPr lang="en-US" sz="3200" dirty="0">
                <a:solidFill>
                  <a:schemeClr val="tx1">
                    <a:lumMod val="75000"/>
                    <a:lumOff val="25000"/>
                  </a:schemeClr>
                </a:solidFill>
              </a:rPr>
              <a:t> entre </a:t>
            </a:r>
            <a:r>
              <a:rPr lang="en-US" sz="3200" dirty="0" err="1">
                <a:solidFill>
                  <a:schemeClr val="tx1">
                    <a:lumMod val="75000"/>
                    <a:lumOff val="25000"/>
                  </a:schemeClr>
                </a:solidFill>
              </a:rPr>
              <a:t>diferentes</a:t>
            </a:r>
            <a:r>
              <a:rPr lang="en-US" sz="3200" dirty="0">
                <a:solidFill>
                  <a:schemeClr val="tx1">
                    <a:lumMod val="75000"/>
                    <a:lumOff val="25000"/>
                  </a:schemeClr>
                </a:solidFill>
              </a:rPr>
              <a:t> </a:t>
            </a:r>
            <a:r>
              <a:rPr lang="en-US" sz="3200" dirty="0" err="1">
                <a:solidFill>
                  <a:schemeClr val="tx1">
                    <a:lumMod val="75000"/>
                    <a:lumOff val="25000"/>
                  </a:schemeClr>
                </a:solidFill>
              </a:rPr>
              <a:t>pantallas</a:t>
            </a:r>
            <a:endParaRPr lang="en-US" sz="3200" dirty="0">
              <a:solidFill>
                <a:schemeClr val="tx1">
                  <a:lumMod val="75000"/>
                  <a:lumOff val="25000"/>
                </a:schemeClr>
              </a:solidFill>
            </a:endParaRPr>
          </a:p>
          <a:p>
            <a:pPr fontAlgn="base">
              <a:lnSpc>
                <a:spcPct val="160000"/>
              </a:lnSpc>
            </a:pPr>
            <a:r>
              <a:rPr lang="en-US" sz="3200" dirty="0" err="1">
                <a:solidFill>
                  <a:schemeClr val="tx1">
                    <a:lumMod val="75000"/>
                    <a:lumOff val="25000"/>
                  </a:schemeClr>
                </a:solidFill>
              </a:rPr>
              <a:t>Utilizar</a:t>
            </a:r>
            <a:r>
              <a:rPr lang="en-US" sz="3200" dirty="0">
                <a:solidFill>
                  <a:schemeClr val="tx1">
                    <a:lumMod val="75000"/>
                    <a:lumOff val="25000"/>
                  </a:schemeClr>
                </a:solidFill>
              </a:rPr>
              <a:t> </a:t>
            </a:r>
            <a:r>
              <a:rPr lang="en-US" sz="3200" dirty="0" err="1">
                <a:solidFill>
                  <a:schemeClr val="tx1">
                    <a:lumMod val="75000"/>
                    <a:lumOff val="25000"/>
                  </a:schemeClr>
                </a:solidFill>
              </a:rPr>
              <a:t>Herramientas</a:t>
            </a:r>
            <a:r>
              <a:rPr lang="en-US" sz="3200" dirty="0">
                <a:solidFill>
                  <a:schemeClr val="tx1">
                    <a:lumMod val="75000"/>
                    <a:lumOff val="25000"/>
                  </a:schemeClr>
                </a:solidFill>
              </a:rPr>
              <a:t> para </a:t>
            </a:r>
            <a:r>
              <a:rPr lang="en-US" sz="3200" dirty="0" err="1">
                <a:solidFill>
                  <a:schemeClr val="tx1">
                    <a:lumMod val="75000"/>
                    <a:lumOff val="25000"/>
                  </a:schemeClr>
                </a:solidFill>
              </a:rPr>
              <a:t>probar</a:t>
            </a:r>
            <a:r>
              <a:rPr lang="en-US" sz="3200" dirty="0">
                <a:solidFill>
                  <a:schemeClr val="tx1">
                    <a:lumMod val="75000"/>
                    <a:lumOff val="25000"/>
                  </a:schemeClr>
                </a:solidFill>
              </a:rPr>
              <a:t> </a:t>
            </a:r>
            <a:r>
              <a:rPr lang="en-US" sz="3200" dirty="0" err="1">
                <a:solidFill>
                  <a:schemeClr val="tx1">
                    <a:lumMod val="75000"/>
                    <a:lumOff val="25000"/>
                  </a:schemeClr>
                </a:solidFill>
              </a:rPr>
              <a:t>servicios</a:t>
            </a:r>
            <a:r>
              <a:rPr lang="en-US" sz="3200" dirty="0">
                <a:solidFill>
                  <a:schemeClr val="tx1">
                    <a:lumMod val="75000"/>
                    <a:lumOff val="25000"/>
                  </a:schemeClr>
                </a:solidFill>
              </a:rPr>
              <a:t> REST</a:t>
            </a:r>
          </a:p>
          <a:p>
            <a:endParaRPr lang="en-US" dirty="0"/>
          </a:p>
        </p:txBody>
      </p:sp>
    </p:spTree>
    <p:extLst>
      <p:ext uri="{BB962C8B-B14F-4D97-AF65-F5344CB8AC3E}">
        <p14:creationId xmlns:p14="http://schemas.microsoft.com/office/powerpoint/2010/main" val="2791015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err="1">
                <a:effectLst/>
              </a:rPr>
              <a:t>Prerrequisitos</a:t>
            </a:r>
            <a:endParaRPr lang="en-US" b="1" dirty="0">
              <a:effectLst/>
            </a:endParaRPr>
          </a:p>
        </p:txBody>
      </p:sp>
      <p:sp>
        <p:nvSpPr>
          <p:cNvPr id="3" name="2 Marcador de contenido"/>
          <p:cNvSpPr>
            <a:spLocks noGrp="1"/>
          </p:cNvSpPr>
          <p:nvPr>
            <p:ph idx="1"/>
          </p:nvPr>
        </p:nvSpPr>
        <p:spPr>
          <a:xfrm>
            <a:off x="502920" y="1679448"/>
            <a:ext cx="8183880" cy="4187952"/>
          </a:xfrm>
        </p:spPr>
        <p:txBody>
          <a:bodyPr>
            <a:normAutofit fontScale="92500"/>
          </a:bodyPr>
          <a:lstStyle/>
          <a:p>
            <a:pPr fontAlgn="base">
              <a:lnSpc>
                <a:spcPct val="150000"/>
              </a:lnSpc>
            </a:pPr>
            <a:r>
              <a:rPr lang="es-ES" sz="2800" dirty="0">
                <a:solidFill>
                  <a:schemeClr val="tx1">
                    <a:lumMod val="75000"/>
                    <a:lumOff val="25000"/>
                  </a:schemeClr>
                </a:solidFill>
              </a:rPr>
              <a:t>Experiencia en el uso de Java para desarrollar aplicaciones</a:t>
            </a:r>
          </a:p>
          <a:p>
            <a:pPr fontAlgn="base">
              <a:lnSpc>
                <a:spcPct val="150000"/>
              </a:lnSpc>
            </a:pPr>
            <a:r>
              <a:rPr lang="es-ES" sz="2800" dirty="0">
                <a:solidFill>
                  <a:schemeClr val="tx1">
                    <a:lumMod val="75000"/>
                    <a:lumOff val="25000"/>
                  </a:schemeClr>
                </a:solidFill>
              </a:rPr>
              <a:t>Conocimientos básicos de HTML, CSS y </a:t>
            </a:r>
            <a:r>
              <a:rPr lang="es-ES" sz="2800" dirty="0" smtClean="0">
                <a:solidFill>
                  <a:schemeClr val="tx1">
                    <a:lumMod val="75000"/>
                    <a:lumOff val="25000"/>
                  </a:schemeClr>
                </a:solidFill>
              </a:rPr>
              <a:t>JavaScript</a:t>
            </a:r>
            <a:endParaRPr lang="es-EC" sz="2800" dirty="0" smtClean="0">
              <a:solidFill>
                <a:schemeClr val="tx1">
                  <a:lumMod val="75000"/>
                  <a:lumOff val="25000"/>
                </a:schemeClr>
              </a:solidFill>
            </a:endParaRPr>
          </a:p>
          <a:p>
            <a:pPr>
              <a:lnSpc>
                <a:spcPct val="150000"/>
              </a:lnSpc>
            </a:pPr>
            <a:r>
              <a:rPr lang="es-EC" sz="2800" dirty="0" smtClean="0">
                <a:solidFill>
                  <a:schemeClr val="tx1">
                    <a:lumMod val="75000"/>
                    <a:lumOff val="25000"/>
                  </a:schemeClr>
                </a:solidFill>
              </a:rPr>
              <a:t>No </a:t>
            </a:r>
            <a:r>
              <a:rPr lang="es-EC" sz="2800" dirty="0" smtClean="0">
                <a:solidFill>
                  <a:schemeClr val="tx1">
                    <a:lumMod val="75000"/>
                    <a:lumOff val="25000"/>
                  </a:schemeClr>
                </a:solidFill>
              </a:rPr>
              <a:t>necesitas experiencia en Spring Framework</a:t>
            </a:r>
          </a:p>
          <a:p>
            <a:pPr>
              <a:lnSpc>
                <a:spcPct val="150000"/>
              </a:lnSpc>
            </a:pPr>
            <a:r>
              <a:rPr lang="es-EC" sz="2800" dirty="0" smtClean="0">
                <a:solidFill>
                  <a:schemeClr val="tx1">
                    <a:lumMod val="75000"/>
                    <a:lumOff val="25000"/>
                  </a:schemeClr>
                </a:solidFill>
              </a:rPr>
              <a:t>Configurar </a:t>
            </a:r>
            <a:r>
              <a:rPr lang="es-EC" sz="2800" dirty="0" smtClean="0">
                <a:solidFill>
                  <a:schemeClr val="tx1">
                    <a:lumMod val="75000"/>
                    <a:lumOff val="25000"/>
                  </a:schemeClr>
                </a:solidFill>
              </a:rPr>
              <a:t>nuestro entorno de desarrollo</a:t>
            </a:r>
          </a:p>
          <a:p>
            <a:endParaRPr lang="es-EC" dirty="0" smtClean="0"/>
          </a:p>
          <a:p>
            <a:endParaRPr lang="en-US" dirty="0"/>
          </a:p>
        </p:txBody>
      </p:sp>
    </p:spTree>
    <p:extLst>
      <p:ext uri="{BB962C8B-B14F-4D97-AF65-F5344CB8AC3E}">
        <p14:creationId xmlns:p14="http://schemas.microsoft.com/office/powerpoint/2010/main" val="315881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b="1" dirty="0" smtClean="0">
                <a:effectLst/>
              </a:rPr>
              <a:t>Skillsets</a:t>
            </a:r>
            <a:endParaRPr lang="en-US" b="1" dirty="0">
              <a:effectLst/>
            </a:endParaRPr>
          </a:p>
        </p:txBody>
      </p:sp>
      <p:pic>
        <p:nvPicPr>
          <p:cNvPr id="2050" name="Picture 2" descr="C:\Users\Manuel\Desktop\Curso\skillse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438400"/>
            <a:ext cx="9113520" cy="295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58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pPr fontAlgn="base"/>
            <a:r>
              <a:rPr lang="en-US" dirty="0" smtClean="0">
                <a:effectLst/>
              </a:rPr>
              <a:t>¿</a:t>
            </a:r>
            <a:r>
              <a:rPr lang="en-US" dirty="0" err="1" smtClean="0">
                <a:effectLst/>
              </a:rPr>
              <a:t>Qué</a:t>
            </a:r>
            <a:r>
              <a:rPr lang="en-US" dirty="0" smtClean="0">
                <a:effectLst/>
              </a:rPr>
              <a:t> </a:t>
            </a:r>
            <a:r>
              <a:rPr lang="en-US" dirty="0" err="1">
                <a:effectLst/>
              </a:rPr>
              <a:t>vamos</a:t>
            </a:r>
            <a:r>
              <a:rPr lang="en-US" dirty="0">
                <a:effectLst/>
              </a:rPr>
              <a:t> </a:t>
            </a:r>
            <a:r>
              <a:rPr lang="en-US" dirty="0" err="1">
                <a:effectLst/>
              </a:rPr>
              <a:t>aprender</a:t>
            </a:r>
            <a:r>
              <a:rPr lang="en-US" dirty="0">
                <a:effectLst/>
              </a:rPr>
              <a:t>? </a:t>
            </a:r>
          </a:p>
        </p:txBody>
      </p:sp>
      <p:pic>
        <p:nvPicPr>
          <p:cNvPr id="3074" name="Picture 2" descr="C:\Users\Manuel\Desktop\Curso\Seccio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5" y="2362200"/>
            <a:ext cx="9052920" cy="286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2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Spring Framework</a:t>
            </a:r>
            <a:endParaRPr lang="en-US" dirty="0"/>
          </a:p>
        </p:txBody>
      </p:sp>
      <p:sp>
        <p:nvSpPr>
          <p:cNvPr id="3" name="2 Marcador de contenido"/>
          <p:cNvSpPr>
            <a:spLocks noGrp="1"/>
          </p:cNvSpPr>
          <p:nvPr>
            <p:ph idx="1"/>
          </p:nvPr>
        </p:nvSpPr>
        <p:spPr>
          <a:xfrm>
            <a:off x="502920" y="1679448"/>
            <a:ext cx="8183880" cy="4187952"/>
          </a:xfrm>
        </p:spPr>
        <p:txBody>
          <a:bodyPr/>
          <a:lstStyle/>
          <a:p>
            <a:r>
              <a:rPr lang="es-EC" sz="3200" dirty="0" smtClean="0"/>
              <a:t>Creado por </a:t>
            </a:r>
            <a:r>
              <a:rPr lang="es-EC" sz="3200" dirty="0" err="1" smtClean="0"/>
              <a:t>Rod</a:t>
            </a:r>
            <a:r>
              <a:rPr lang="es-EC" sz="3200" dirty="0" smtClean="0"/>
              <a:t> Johnson in 2003</a:t>
            </a:r>
          </a:p>
          <a:p>
            <a:r>
              <a:rPr lang="es-EC" sz="3200" dirty="0" smtClean="0"/>
              <a:t>Free &amp; Open </a:t>
            </a:r>
            <a:r>
              <a:rPr lang="es-EC" sz="3200" dirty="0" err="1" smtClean="0"/>
              <a:t>Source</a:t>
            </a:r>
            <a:endParaRPr lang="es-EC" sz="3200" dirty="0" smtClean="0"/>
          </a:p>
          <a:p>
            <a:r>
              <a:rPr lang="es-EC" sz="3200" dirty="0" err="1" smtClean="0"/>
              <a:t>Inversion</a:t>
            </a:r>
            <a:r>
              <a:rPr lang="es-EC" sz="3200" dirty="0" smtClean="0"/>
              <a:t> of control </a:t>
            </a:r>
            <a:r>
              <a:rPr lang="es-EC" sz="3200" dirty="0" err="1" smtClean="0"/>
              <a:t>container</a:t>
            </a:r>
            <a:r>
              <a:rPr lang="es-EC" sz="3200" dirty="0" smtClean="0"/>
              <a:t> (</a:t>
            </a:r>
            <a:r>
              <a:rPr lang="es-EC" sz="3200" dirty="0" err="1" smtClean="0"/>
              <a:t>IoC</a:t>
            </a:r>
            <a:r>
              <a:rPr lang="es-EC" sz="3200" dirty="0" smtClean="0"/>
              <a:t>)</a:t>
            </a:r>
          </a:p>
          <a:p>
            <a:r>
              <a:rPr lang="es-EC" sz="3200" dirty="0" smtClean="0"/>
              <a:t>Módulos</a:t>
            </a:r>
          </a:p>
          <a:p>
            <a:pPr lvl="1"/>
            <a:r>
              <a:rPr lang="es-EC" sz="2000" dirty="0" smtClean="0"/>
              <a:t>DI / AOP</a:t>
            </a:r>
          </a:p>
          <a:p>
            <a:pPr lvl="1"/>
            <a:r>
              <a:rPr lang="es-EC" sz="2000" dirty="0" smtClean="0"/>
              <a:t>Data / Security</a:t>
            </a:r>
          </a:p>
          <a:p>
            <a:pPr lvl="1"/>
            <a:r>
              <a:rPr lang="es-EC" sz="2000" dirty="0" smtClean="0"/>
              <a:t>Web MVC / REST</a:t>
            </a:r>
          </a:p>
          <a:p>
            <a:pPr lvl="1"/>
            <a:r>
              <a:rPr lang="es-EC" sz="2000" dirty="0" smtClean="0"/>
              <a:t>Muchos más..</a:t>
            </a:r>
          </a:p>
          <a:p>
            <a:pPr lvl="1"/>
            <a:endParaRPr lang="es-EC" dirty="0" smtClean="0"/>
          </a:p>
          <a:p>
            <a:endParaRPr lang="en-US" dirty="0"/>
          </a:p>
        </p:txBody>
      </p:sp>
    </p:spTree>
    <p:extLst>
      <p:ext uri="{BB962C8B-B14F-4D97-AF65-F5344CB8AC3E}">
        <p14:creationId xmlns:p14="http://schemas.microsoft.com/office/powerpoint/2010/main" val="41762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42" y="228600"/>
            <a:ext cx="8665858" cy="6359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8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endParaRPr lang="en-US" dirty="0"/>
          </a:p>
        </p:txBody>
      </p:sp>
      <p:sp>
        <p:nvSpPr>
          <p:cNvPr id="3" name="2 Marcador de contenido"/>
          <p:cNvSpPr>
            <a:spLocks noGrp="1"/>
          </p:cNvSpPr>
          <p:nvPr>
            <p:ph idx="1"/>
          </p:nvPr>
        </p:nvSpPr>
        <p:spPr>
          <a:xfrm>
            <a:off x="502920" y="1679448"/>
            <a:ext cx="8183880" cy="4187952"/>
          </a:xfrm>
        </p:spPr>
        <p:txBody>
          <a:bodyPr/>
          <a:lstStyle/>
          <a:p>
            <a:pPr lvl="1"/>
            <a:endParaRPr lang="es-EC"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748"/>
            <a:ext cx="7391400" cy="6451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87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16200</TotalTime>
  <Words>1398</Words>
  <Application>Microsoft Office PowerPoint</Application>
  <PresentationFormat>Presentación en pantalla (4:3)</PresentationFormat>
  <Paragraphs>178</Paragraphs>
  <Slides>20</Slides>
  <Notes>18</Notes>
  <HiddenSlides>1</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Ejecutivo</vt:lpstr>
      <vt:lpstr>Spring Boot  y Angular 4</vt:lpstr>
      <vt:lpstr>Descripción</vt:lpstr>
      <vt:lpstr>Objetivos</vt:lpstr>
      <vt:lpstr>Prerrequisitos</vt:lpstr>
      <vt:lpstr>Skillsets</vt:lpstr>
      <vt:lpstr>¿Qué vamos aprender? </vt:lpstr>
      <vt:lpstr>Spring Framework</vt:lpstr>
      <vt:lpstr>Presentación de PowerPoint</vt:lpstr>
      <vt:lpstr>Presentación de PowerPoint</vt:lpstr>
      <vt:lpstr>Why Spring Boot</vt:lpstr>
      <vt:lpstr>Introducción </vt:lpstr>
      <vt:lpstr>Entorno de desarrollo</vt:lpstr>
      <vt:lpstr>        RESTful Spring Boot Microservice Tren Ecuador</vt:lpstr>
      <vt:lpstr>Proyecto, Spring Boot</vt:lpstr>
      <vt:lpstr>Dependencias para Proyecto</vt:lpstr>
      <vt:lpstr>Java Build Tools</vt:lpstr>
      <vt:lpstr>Presentación de PowerPoint</vt:lpstr>
      <vt:lpstr>Ejercicio 1</vt:lpstr>
      <vt:lpstr>Presentación de PowerPoint</vt:lpstr>
      <vt:lpstr>Código fuente</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Manuel Cepeda</dc:creator>
  <cp:lastModifiedBy>Manuel Cepeda</cp:lastModifiedBy>
  <cp:revision>43</cp:revision>
  <dcterms:created xsi:type="dcterms:W3CDTF">2017-10-27T03:24:31Z</dcterms:created>
  <dcterms:modified xsi:type="dcterms:W3CDTF">2017-11-08T04:25:03Z</dcterms:modified>
</cp:coreProperties>
</file>