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590B-067D-6CD1-33F8-5262AC2F2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EDAE0D-B4CB-6D83-A649-981E3732F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D4D3B-B7C4-70C2-24FE-5CDB2FD9138E}"/>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A60E28B5-7C0E-8746-EA7C-DD0DDC62F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F0525-DB18-C1D2-3CFB-6721CF58184D}"/>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305155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BA63-88DD-9EE6-BD00-7A7BA88E94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7108FD-2A27-8301-978A-7144C833E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5DA5C-3FA6-9448-266F-C0E14EF07E4E}"/>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829AA519-B2B4-7240-EC03-7EC8488C0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2E65F-C234-2497-1F21-6C49BAE299AC}"/>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417199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6CE9-CBD3-F8E4-E058-0378AFB3E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5ACB82-3870-B827-33AA-3FD9E807B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9457B-3F7F-0697-9E01-FA670DCCF816}"/>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AFB91476-6815-DA5C-5297-EA2B7B229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E2E84-5660-14B0-C304-3A258553BFE3}"/>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75187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A56A-26A1-55F8-C85E-432D5E14DA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72614A-9D79-E6E3-E267-70A2E99F8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2D3BB-677D-9FF0-37AD-AB79E711DFE4}"/>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7CD047C2-E541-BE07-5EF4-8DD1188D6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18143-3E69-7ADC-6B10-FEEF76DB1801}"/>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423025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9CDD-2BA9-C797-21E3-EC5D33F8B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4A24F3-9573-20E6-71A3-B4A0BB5E6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890657-09DE-E422-9449-CDD12044A7DB}"/>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29BD19B4-EE44-AE25-5FD9-1A76DD6FF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34BAF-6E4F-206A-4179-BD864FC46499}"/>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44098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0612-E8D2-961D-4510-97717BDEB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8D3FB-1B15-7733-1904-C2B5E3838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2D2CA4-A08D-01BD-BE88-23731C67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D7D3E-0153-11F6-4C5F-137DC9059666}"/>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93D4EFC3-0B4A-2F8E-135C-D0F5F8BE0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38BE14-3DEE-82F5-15C1-BEA27EB731F9}"/>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89370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3960-09FD-9FFA-05AA-400189742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1D3BD-1035-329E-D2C0-C911E3A54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3C3AB-193A-360A-FD5D-99EFD84919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A34817-ED25-AA86-7DFC-3454EE2B5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5CF20-A2F0-5CE9-46ED-EFC5705AD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4208F7-28E8-3EB6-CB25-7AD1B6848B3D}"/>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8" name="Footer Placeholder 7">
            <a:extLst>
              <a:ext uri="{FF2B5EF4-FFF2-40B4-BE49-F238E27FC236}">
                <a16:creationId xmlns:a16="http://schemas.microsoft.com/office/drawing/2014/main" id="{3585382E-152D-48C0-BC4A-A9EAF39EA2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EC077A-B292-4E3B-B223-B8EFEDB0D2D2}"/>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367552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69E2-3945-015A-1CE1-633AFD423B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D110A7-7620-DD43-259A-91F1381A759C}"/>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4" name="Footer Placeholder 3">
            <a:extLst>
              <a:ext uri="{FF2B5EF4-FFF2-40B4-BE49-F238E27FC236}">
                <a16:creationId xmlns:a16="http://schemas.microsoft.com/office/drawing/2014/main" id="{511E72DA-D24A-4425-9169-187EFD5347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45F2F3-3C93-5692-3B24-448886F6B6AC}"/>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95031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351EE-A775-6211-CD20-2B29B6AD04F3}"/>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3" name="Footer Placeholder 2">
            <a:extLst>
              <a:ext uri="{FF2B5EF4-FFF2-40B4-BE49-F238E27FC236}">
                <a16:creationId xmlns:a16="http://schemas.microsoft.com/office/drawing/2014/main" id="{031FCB8F-2574-E6BE-990D-42C5C87B48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67AD5D-D5CA-4507-9182-010031595DFF}"/>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52861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8264-CC0D-7B4F-9094-AD5D457C4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DBA392-39F3-672F-13F0-9D25EC6B8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F7C85C-3A60-4069-4E38-E6FC1FDE3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AD70C-A59B-9B17-84E8-4C739DA6C417}"/>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396B000E-5EC2-5CE8-941B-94FEE3BBA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C4829-6056-10EF-2194-9C14768F824D}"/>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51576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B186-AC50-B710-33EA-20CEA890B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512A12-E612-7AB6-A8E8-5D21610B7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16A920-7511-0714-EDCC-B1E8C4F37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ADD4C-628B-B4F2-8BCD-9014FE2E6EEC}"/>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B5F12B22-5451-4D4E-3017-00E7763A3A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507C6-00D4-B43D-D144-6D11F20D833F}"/>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93774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456769-E9FF-D964-0616-FA5D48FFC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EA7F19-6652-30DB-C0FC-C07350A30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A5A41-C952-C718-11C7-C25B712BC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B94B2E5E-E732-3612-0C4B-DC402A8A8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0EEA97-E77D-30D7-CAD7-38A23BBD0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608D8-E278-4451-A6EE-82177997668E}" type="slidenum">
              <a:rPr lang="en-IN" smtClean="0"/>
              <a:t>‹#›</a:t>
            </a:fld>
            <a:endParaRPr lang="en-IN"/>
          </a:p>
        </p:txBody>
      </p:sp>
    </p:spTree>
    <p:extLst>
      <p:ext uri="{BB962C8B-B14F-4D97-AF65-F5344CB8AC3E}">
        <p14:creationId xmlns:p14="http://schemas.microsoft.com/office/powerpoint/2010/main" val="100811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wc.com/us/en/tech-effect/ai-analytics/artificial-intelligence-roi.html" TargetMode="External"/><Relationship Id="rId2" Type="http://schemas.openxmlformats.org/officeDocument/2006/relationships/hyperlink" Target="https://www.pwc.com/gx/en/issues/data-and-analytics/artificial-intelligence/publications/ai-automation-data-extraction.html" TargetMode="External"/><Relationship Id="rId1" Type="http://schemas.openxmlformats.org/officeDocument/2006/relationships/slideLayout" Target="../slideLayouts/slideLayout2.xml"/><Relationship Id="rId4" Type="http://schemas.openxmlformats.org/officeDocument/2006/relationships/hyperlink" Target="https://www.pwc.com/us/en/tech-effect/ai-analytics/how-ai-portfolio-helps-roi.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pwc.com/us/en/tech-effect/ai-analytics/algorithmic-bias-and-trust-in-ai.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AC67-1901-DA5E-2F99-02BD38098E42}"/>
              </a:ext>
            </a:extLst>
          </p:cNvPr>
          <p:cNvSpPr>
            <a:spLocks noGrp="1"/>
          </p:cNvSpPr>
          <p:nvPr>
            <p:ph type="ctrTitle"/>
          </p:nvPr>
        </p:nvSpPr>
        <p:spPr>
          <a:xfrm>
            <a:off x="1524000" y="367554"/>
            <a:ext cx="9144000" cy="3142410"/>
          </a:xfrm>
        </p:spPr>
        <p:txBody>
          <a:bodyPr>
            <a:normAutofit fontScale="90000"/>
          </a:bodyPr>
          <a:lstStyle/>
          <a:p>
            <a:r>
              <a:rPr lang="en-IN" dirty="0">
                <a:solidFill>
                  <a:srgbClr val="FF0000"/>
                </a:solidFill>
              </a:rPr>
              <a:t>AI-DRIVEN EXPLORATION AND PREDICTION OF COMPANY REGISTRATION TRENDS WITH(ROC)-GUIDELINES</a:t>
            </a:r>
          </a:p>
        </p:txBody>
      </p:sp>
      <p:sp>
        <p:nvSpPr>
          <p:cNvPr id="3" name="Subtitle 2">
            <a:extLst>
              <a:ext uri="{FF2B5EF4-FFF2-40B4-BE49-F238E27FC236}">
                <a16:creationId xmlns:a16="http://schemas.microsoft.com/office/drawing/2014/main" id="{C6F642E5-4F9B-58DC-A614-2DEB635E154D}"/>
              </a:ext>
            </a:extLst>
          </p:cNvPr>
          <p:cNvSpPr>
            <a:spLocks noGrp="1"/>
          </p:cNvSpPr>
          <p:nvPr>
            <p:ph type="subTitle" idx="1"/>
          </p:nvPr>
        </p:nvSpPr>
        <p:spPr/>
        <p:txBody>
          <a:bodyPr>
            <a:normAutofit fontScale="92500" lnSpcReduction="10000"/>
          </a:bodyPr>
          <a:lstStyle/>
          <a:p>
            <a:r>
              <a:rPr lang="en-IN" dirty="0"/>
              <a:t>Submitted by </a:t>
            </a:r>
          </a:p>
          <a:p>
            <a:r>
              <a:rPr lang="en-IN"/>
              <a:t>E.MANU JEEVA</a:t>
            </a:r>
            <a:endParaRPr lang="en-IN" dirty="0"/>
          </a:p>
          <a:p>
            <a:r>
              <a:rPr lang="en-IN" dirty="0"/>
              <a:t>dept. of Electronics and Communication Engineering</a:t>
            </a:r>
          </a:p>
          <a:p>
            <a:r>
              <a:rPr lang="en-IN" dirty="0"/>
              <a:t>University college of engineering </a:t>
            </a:r>
            <a:r>
              <a:rPr lang="en-IN" dirty="0" err="1"/>
              <a:t>kanchipuram</a:t>
            </a:r>
            <a:r>
              <a:rPr lang="en-IN" dirty="0"/>
              <a:t> </a:t>
            </a:r>
          </a:p>
        </p:txBody>
      </p:sp>
    </p:spTree>
    <p:extLst>
      <p:ext uri="{BB962C8B-B14F-4D97-AF65-F5344CB8AC3E}">
        <p14:creationId xmlns:p14="http://schemas.microsoft.com/office/powerpoint/2010/main" val="178195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32B0-C718-9997-69AE-1E019DD756DB}"/>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6. AI will be too important for AI specialists to govern</a:t>
            </a:r>
            <a:br>
              <a:rPr lang="en-US" b="1" i="0" dirty="0">
                <a:solidFill>
                  <a:srgbClr val="2D2D2D"/>
                </a:solidFill>
                <a:effectLst/>
                <a:latin typeface="PwC Helvetica Neue Light"/>
              </a:rPr>
            </a:br>
            <a:endParaRPr lang="en-IN" b="1" dirty="0"/>
          </a:p>
        </p:txBody>
      </p:sp>
      <p:sp>
        <p:nvSpPr>
          <p:cNvPr id="3" name="Content Placeholder 2">
            <a:extLst>
              <a:ext uri="{FF2B5EF4-FFF2-40B4-BE49-F238E27FC236}">
                <a16:creationId xmlns:a16="http://schemas.microsoft.com/office/drawing/2014/main" id="{64A71CCD-9B84-3EE7-63D0-3FC0DE8CB12B}"/>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Governing AI poses special challenges. It’s a moving target, continually inputting new, sensitive data and supporting ever more business-critical decisions and actions. It’s also an incredibly complex technology and it’s doing things (such as creative work) that no technology has done before. Your standard governance teams may not have the business and technical skills to keep up — and your AI specialists may not understand the outcomes that your stakeholders need.</a:t>
            </a:r>
          </a:p>
          <a:p>
            <a:pPr algn="l" fontAlgn="base"/>
            <a:r>
              <a:rPr lang="en-US" b="0" i="0" dirty="0">
                <a:solidFill>
                  <a:srgbClr val="2D2D2D"/>
                </a:solidFill>
                <a:effectLst/>
                <a:latin typeface="PwC Helvetica Neue"/>
              </a:rPr>
              <a:t>The answer is end-to-end governance of the data-AI-cloud (DAC) life cycle, integrating risk, AI and business leaders. This governance will have new procedures, roles and responsibilities for each of your three lines of defense. Each has a role to play in determining if an AI solution should enter into development, production or operations. If the solution does enter operations, each will also help decide when it should be retrained, redesigned or retired. To do their part, many of your business leaders may need to learn some AI and data science basics. Only then will they be able to shape AI systems to ensure the right business outcomes and a true digital transformation.</a:t>
            </a:r>
          </a:p>
          <a:p>
            <a:endParaRPr lang="en-IN" dirty="0"/>
          </a:p>
        </p:txBody>
      </p:sp>
    </p:spTree>
    <p:extLst>
      <p:ext uri="{BB962C8B-B14F-4D97-AF65-F5344CB8AC3E}">
        <p14:creationId xmlns:p14="http://schemas.microsoft.com/office/powerpoint/2010/main" val="223186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3B15-0267-D49A-D085-450ACD2305AC}"/>
              </a:ext>
            </a:extLst>
          </p:cNvPr>
          <p:cNvSpPr>
            <a:spLocks noGrp="1"/>
          </p:cNvSpPr>
          <p:nvPr>
            <p:ph type="title"/>
          </p:nvPr>
        </p:nvSpPr>
        <p:spPr/>
        <p:txBody>
          <a:bodyPr/>
          <a:lstStyle/>
          <a:p>
            <a:r>
              <a:rPr lang="en-IN" b="1" dirty="0">
                <a:solidFill>
                  <a:srgbClr val="FF0000"/>
                </a:solidFill>
              </a:rPr>
              <a:t>INTRODUCTION</a:t>
            </a:r>
          </a:p>
        </p:txBody>
      </p:sp>
      <p:sp>
        <p:nvSpPr>
          <p:cNvPr id="3" name="Content Placeholder 2">
            <a:extLst>
              <a:ext uri="{FF2B5EF4-FFF2-40B4-BE49-F238E27FC236}">
                <a16:creationId xmlns:a16="http://schemas.microsoft.com/office/drawing/2014/main" id="{10E329F8-3B8B-6C79-A996-D5EBA91C3944}"/>
              </a:ext>
            </a:extLst>
          </p:cNvPr>
          <p:cNvSpPr>
            <a:spLocks noGrp="1"/>
          </p:cNvSpPr>
          <p:nvPr>
            <p:ph idx="1"/>
          </p:nvPr>
        </p:nvSpPr>
        <p:spPr/>
        <p:txBody>
          <a:bodyPr>
            <a:normAutofit/>
          </a:bodyPr>
          <a:lstStyle/>
          <a:p>
            <a:r>
              <a:rPr lang="en-US" dirty="0"/>
              <a:t>Automation, leveraging artificial intelligence (AI) and other technologies, has opened up new possibilities. The pace of adoption has been rapid. Institutions of all sizes globally are leveraging automation to drive value. According to the McKinsey Automation Survey in 2018, 57 percent of 1,300 institutions have already started on this journey, with another 18 percent planning to kick off something within the next year. </a:t>
            </a:r>
            <a:endParaRPr lang="en-IN" dirty="0"/>
          </a:p>
        </p:txBody>
      </p:sp>
    </p:spTree>
    <p:extLst>
      <p:ext uri="{BB962C8B-B14F-4D97-AF65-F5344CB8AC3E}">
        <p14:creationId xmlns:p14="http://schemas.microsoft.com/office/powerpoint/2010/main" val="263710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D0F5-5568-F4AF-093F-1EBFBBABD527}"/>
              </a:ext>
            </a:extLst>
          </p:cNvPr>
          <p:cNvSpPr>
            <a:spLocks noGrp="1"/>
          </p:cNvSpPr>
          <p:nvPr>
            <p:ph type="title"/>
          </p:nvPr>
        </p:nvSpPr>
        <p:spPr>
          <a:xfrm>
            <a:off x="918882" y="500062"/>
            <a:ext cx="10515600" cy="1325563"/>
          </a:xfrm>
        </p:spPr>
        <p:txBody>
          <a:bodyPr>
            <a:normAutofit fontScale="90000"/>
          </a:bodyPr>
          <a:lstStyle/>
          <a:p>
            <a:br>
              <a:rPr lang="en-US" b="1" dirty="0">
                <a:solidFill>
                  <a:srgbClr val="333333"/>
                </a:solidFill>
                <a:effectLst/>
                <a:latin typeface="Merriweather" panose="00000500000000000000" pitchFamily="2" charset="0"/>
              </a:rPr>
            </a:br>
            <a:r>
              <a:rPr lang="en-US" b="1" dirty="0">
                <a:solidFill>
                  <a:srgbClr val="FF0000"/>
                </a:solidFill>
                <a:effectLst/>
                <a:latin typeface="Merriweather" panose="00000500000000000000" pitchFamily="2" charset="0"/>
              </a:rPr>
              <a:t>Why AI-Driven Analytics Is Essential For Data-Driven Decision-Making</a:t>
            </a:r>
            <a:br>
              <a:rPr lang="en-US" b="1" dirty="0">
                <a:solidFill>
                  <a:srgbClr val="333333"/>
                </a:solidFill>
                <a:effectLst/>
                <a:latin typeface="Merriweather" panose="00000500000000000000" pitchFamily="2" charset="0"/>
              </a:rPr>
            </a:br>
            <a:endParaRPr lang="en-IN" dirty="0"/>
          </a:p>
        </p:txBody>
      </p:sp>
      <p:sp>
        <p:nvSpPr>
          <p:cNvPr id="3" name="Content Placeholder 2">
            <a:extLst>
              <a:ext uri="{FF2B5EF4-FFF2-40B4-BE49-F238E27FC236}">
                <a16:creationId xmlns:a16="http://schemas.microsoft.com/office/drawing/2014/main" id="{464A6CAA-1D60-E84D-B5AB-12713534B9CC}"/>
              </a:ext>
            </a:extLst>
          </p:cNvPr>
          <p:cNvSpPr>
            <a:spLocks noGrp="1"/>
          </p:cNvSpPr>
          <p:nvPr>
            <p:ph idx="1"/>
          </p:nvPr>
        </p:nvSpPr>
        <p:spPr>
          <a:xfrm>
            <a:off x="838200" y="1825625"/>
            <a:ext cx="10515600" cy="4667250"/>
          </a:xfrm>
        </p:spPr>
        <p:txBody>
          <a:bodyPr>
            <a:noAutofit/>
          </a:bodyPr>
          <a:lstStyle/>
          <a:p>
            <a:pPr algn="l"/>
            <a:r>
              <a:rPr lang="en-US" sz="2400" i="0" dirty="0">
                <a:solidFill>
                  <a:srgbClr val="333333"/>
                </a:solidFill>
                <a:effectLst/>
                <a:latin typeface="Georgia" panose="02040502050405020303" pitchFamily="18" charset="0"/>
              </a:rPr>
              <a:t>Businesses today are relying on analytics powered by artificial intelligence (AI) as a “must have” when it comes to digital transformation. Any data-driven company that needs to manage its operations with data as the salient light can attest to this.</a:t>
            </a:r>
          </a:p>
          <a:p>
            <a:pPr algn="l"/>
            <a:r>
              <a:rPr lang="en-US" sz="2400" i="0" dirty="0">
                <a:solidFill>
                  <a:srgbClr val="333333"/>
                </a:solidFill>
                <a:effectLst/>
                <a:latin typeface="Georgia" panose="02040502050405020303" pitchFamily="18" charset="0"/>
              </a:rPr>
              <a:t>However, many enterprises find it quite challenging to not only collect huge amounts of data but to make sense of the data and apply it in the right context. As a result, they are failing to get the most out of their growing information resources.</a:t>
            </a:r>
          </a:p>
          <a:p>
            <a:r>
              <a:rPr lang="en-US" sz="2400" i="0" dirty="0">
                <a:solidFill>
                  <a:srgbClr val="333333"/>
                </a:solidFill>
                <a:effectLst/>
                <a:latin typeface="Georgia" panose="02040502050405020303" pitchFamily="18" charset="0"/>
              </a:rPr>
              <a:t>Traditional analytics tools have served a purpose, but they have several shortcomings that make them inadequate in today’s business environment. They don’t scale easily to meet growing demands and they can’t provide the real-time insights needed to keep up with innovative competitors in fast-paced markets.</a:t>
            </a:r>
            <a:endParaRPr lang="en-IN" sz="2400" dirty="0"/>
          </a:p>
        </p:txBody>
      </p:sp>
    </p:spTree>
    <p:extLst>
      <p:ext uri="{BB962C8B-B14F-4D97-AF65-F5344CB8AC3E}">
        <p14:creationId xmlns:p14="http://schemas.microsoft.com/office/powerpoint/2010/main" val="425573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BA27-BB0B-E3A1-78E5-FB41ACFE0306}"/>
              </a:ext>
            </a:extLst>
          </p:cNvPr>
          <p:cNvSpPr>
            <a:spLocks noGrp="1"/>
          </p:cNvSpPr>
          <p:nvPr>
            <p:ph type="title"/>
          </p:nvPr>
        </p:nvSpPr>
        <p:spPr/>
        <p:txBody>
          <a:bodyPr/>
          <a:lstStyle/>
          <a:p>
            <a:r>
              <a:rPr lang="en-US" b="1" i="0" dirty="0">
                <a:solidFill>
                  <a:srgbClr val="FF0000"/>
                </a:solidFill>
                <a:effectLst/>
                <a:latin typeface="Georgia" panose="02040502050405020303" pitchFamily="18" charset="0"/>
              </a:rPr>
              <a:t>Key Elements Of AI Analytics</a:t>
            </a:r>
            <a:r>
              <a:rPr lang="en-US" b="0" i="0" dirty="0">
                <a:solidFill>
                  <a:srgbClr val="FF0000"/>
                </a:solidFill>
                <a:effectLst/>
                <a:latin typeface="Georgia" panose="02040502050405020303" pitchFamily="18" charset="0"/>
              </a:rPr>
              <a:t> </a:t>
            </a:r>
            <a:endParaRPr lang="en-IN" dirty="0">
              <a:solidFill>
                <a:srgbClr val="FF0000"/>
              </a:solidFill>
            </a:endParaRPr>
          </a:p>
        </p:txBody>
      </p:sp>
      <p:sp>
        <p:nvSpPr>
          <p:cNvPr id="3" name="Content Placeholder 2">
            <a:extLst>
              <a:ext uri="{FF2B5EF4-FFF2-40B4-BE49-F238E27FC236}">
                <a16:creationId xmlns:a16="http://schemas.microsoft.com/office/drawing/2014/main" id="{A8454420-56A1-4384-4718-6A99593ABF04}"/>
              </a:ext>
            </a:extLst>
          </p:cNvPr>
          <p:cNvSpPr>
            <a:spLocks noGrp="1"/>
          </p:cNvSpPr>
          <p:nvPr>
            <p:ph idx="1"/>
          </p:nvPr>
        </p:nvSpPr>
        <p:spPr>
          <a:xfrm>
            <a:off x="838200" y="1586753"/>
            <a:ext cx="10515600" cy="4590210"/>
          </a:xfrm>
        </p:spPr>
        <p:txBody>
          <a:bodyPr>
            <a:normAutofit fontScale="92500" lnSpcReduction="20000"/>
          </a:bodyPr>
          <a:lstStyle/>
          <a:p>
            <a:pPr algn="l"/>
            <a:r>
              <a:rPr lang="en-US" b="0" i="0" dirty="0">
                <a:solidFill>
                  <a:srgbClr val="333333"/>
                </a:solidFill>
                <a:effectLst/>
                <a:latin typeface="Georgia" panose="02040502050405020303" pitchFamily="18" charset="0"/>
              </a:rPr>
              <a:t>Not all AI-powered analytics solutions will look the same, but the most effective and powerful will incorporate real-time analytics and correlation analysis. </a:t>
            </a:r>
          </a:p>
          <a:p>
            <a:pPr algn="l"/>
            <a:r>
              <a:rPr lang="en-US" b="0" i="0" dirty="0">
                <a:solidFill>
                  <a:srgbClr val="333333"/>
                </a:solidFill>
                <a:effectLst/>
                <a:latin typeface="Georgia" panose="02040502050405020303" pitchFamily="18" charset="0"/>
              </a:rPr>
              <a:t>Real-time analytics: </a:t>
            </a:r>
            <a:r>
              <a:rPr lang="en-US" i="0" dirty="0">
                <a:solidFill>
                  <a:srgbClr val="333333"/>
                </a:solidFill>
                <a:effectLst/>
                <a:latin typeface="Georgia" panose="02040502050405020303" pitchFamily="18" charset="0"/>
              </a:rPr>
              <a:t>Analyzing</a:t>
            </a:r>
            <a:r>
              <a:rPr lang="en-US" b="0" i="0" dirty="0">
                <a:solidFill>
                  <a:srgbClr val="333333"/>
                </a:solidFill>
                <a:effectLst/>
                <a:latin typeface="Georgia" panose="02040502050405020303" pitchFamily="18" charset="0"/>
              </a:rPr>
              <a:t> data in real time is critical in delivering insights at the pace of business. This reduces the time to remediate incidents and gain insight into opportunities, since the analysis is done constantly instead of daily, weekly or monthly, as with traditional analytics. </a:t>
            </a:r>
          </a:p>
          <a:p>
            <a:pPr algn="l"/>
            <a:r>
              <a:rPr lang="en-US" b="0" i="0" dirty="0">
                <a:solidFill>
                  <a:srgbClr val="333333"/>
                </a:solidFill>
                <a:effectLst/>
                <a:latin typeface="Georgia" panose="02040502050405020303" pitchFamily="18" charset="0"/>
              </a:rPr>
              <a:t>Analysis: Correlation analysis uncovers meaningful relationships between different metrics or groups of metrics that, on the surface, may appear unrelated. If there is a strong correlation between metrics, you can group them together to reduce the need for individual analysis. Correlation analysis also reduces false positives and alert storms by filtering irrelevant incidents and grouping correlated anomalies into a single alert. </a:t>
            </a:r>
          </a:p>
          <a:p>
            <a:endParaRPr lang="en-IN" dirty="0"/>
          </a:p>
        </p:txBody>
      </p:sp>
    </p:spTree>
    <p:extLst>
      <p:ext uri="{BB962C8B-B14F-4D97-AF65-F5344CB8AC3E}">
        <p14:creationId xmlns:p14="http://schemas.microsoft.com/office/powerpoint/2010/main" val="179113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9E1B-34AC-52B4-0D32-C1B39E14F94F}"/>
              </a:ext>
            </a:extLst>
          </p:cNvPr>
          <p:cNvSpPr>
            <a:spLocks noGrp="1"/>
          </p:cNvSpPr>
          <p:nvPr>
            <p:ph type="title"/>
          </p:nvPr>
        </p:nvSpPr>
        <p:spPr/>
        <p:txBody>
          <a:bodyPr>
            <a:normAutofit/>
          </a:bodyPr>
          <a:lstStyle/>
          <a:p>
            <a:r>
              <a:rPr lang="en-US" b="1" i="0" dirty="0">
                <a:solidFill>
                  <a:srgbClr val="FF0000"/>
                </a:solidFill>
                <a:effectLst/>
                <a:latin typeface="PwC Helvetica Neue Light"/>
              </a:rPr>
              <a:t>1. AI will fully converge with data and cloud demanding a new management approach</a:t>
            </a:r>
            <a:endParaRPr lang="en-IN" b="1" dirty="0">
              <a:solidFill>
                <a:srgbClr val="FF0000"/>
              </a:solidFill>
            </a:endParaRPr>
          </a:p>
        </p:txBody>
      </p:sp>
      <p:sp>
        <p:nvSpPr>
          <p:cNvPr id="3" name="Content Placeholder 2">
            <a:extLst>
              <a:ext uri="{FF2B5EF4-FFF2-40B4-BE49-F238E27FC236}">
                <a16:creationId xmlns:a16="http://schemas.microsoft.com/office/drawing/2014/main" id="{4E92E6A1-1EBC-B702-F4C2-F1E513085587}"/>
              </a:ext>
            </a:extLst>
          </p:cNvPr>
          <p:cNvSpPr>
            <a:spLocks noGrp="1"/>
          </p:cNvSpPr>
          <p:nvPr>
            <p:ph idx="1"/>
          </p:nvPr>
        </p:nvSpPr>
        <p:spPr/>
        <p:txBody>
          <a:bodyPr>
            <a:normAutofit fontScale="85000" lnSpcReduction="20000"/>
          </a:bodyPr>
          <a:lstStyle/>
          <a:p>
            <a:pPr fontAlgn="base"/>
            <a:r>
              <a:rPr lang="en-US" dirty="0">
                <a:effectLst/>
                <a:latin typeface="PwC Helvetica Neue"/>
              </a:rPr>
              <a:t>By itself, data can’t create much value. It needs to be organized, analyzed and used at scale — which AI can do. For this kind of AI investment to really pay off, it needs to be embedded in application systems that can work 24 hours a day, 365 days a year. These systems, in turn, need cloud-based computing power that can scale up and down to cost-effectively meet ever changing demands. With these imperatives, it’s clear why leading companies increasingly invest in and manage data, AI and cloud (DAC) as a unified whole.</a:t>
            </a:r>
          </a:p>
          <a:p>
            <a:pPr fontAlgn="base"/>
            <a:r>
              <a:rPr lang="en-US" dirty="0">
                <a:effectLst/>
                <a:latin typeface="PwC Helvetica Neue"/>
              </a:rPr>
              <a:t>Just as important, leading companies are taking a life-cycle approach to managing these three interconnected areas. They’re continually looking at strategy: What does the business need? They’re fine-tuning execution: What data, ethical AI models and computing power will deliver on those needs? And they’re enhancing operations: How can we keep improving our data, models and cloud footprint? When data, AI and cloud work together smoothly, end-to-end, the result is a supple and powerful system to help you identify exactly which data you need, gather or synthesize it, and use it to mitigate risks and find new opportunities.</a:t>
            </a:r>
          </a:p>
          <a:p>
            <a:endParaRPr lang="en-IN" dirty="0"/>
          </a:p>
        </p:txBody>
      </p:sp>
    </p:spTree>
    <p:extLst>
      <p:ext uri="{BB962C8B-B14F-4D97-AF65-F5344CB8AC3E}">
        <p14:creationId xmlns:p14="http://schemas.microsoft.com/office/powerpoint/2010/main" val="208481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C497-464E-9F90-A796-C2486BDE204A}"/>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2. Simulations will unleash AI’s power in supply </a:t>
            </a:r>
            <a:br>
              <a:rPr lang="en-US" b="1" i="0" dirty="0">
                <a:solidFill>
                  <a:srgbClr val="FF0000"/>
                </a:solidFill>
                <a:effectLst/>
                <a:latin typeface="PwC Helvetica Neue Light"/>
              </a:rPr>
            </a:br>
            <a:r>
              <a:rPr lang="en-US" b="1" i="0" dirty="0">
                <a:solidFill>
                  <a:srgbClr val="FF0000"/>
                </a:solidFill>
                <a:effectLst/>
                <a:latin typeface="PwC Helvetica Neue Light"/>
              </a:rPr>
              <a:t>chains, the metaverse and more</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0E07BED4-DB33-BE61-2F23-4434C9E086E0}"/>
              </a:ext>
            </a:extLst>
          </p:cNvPr>
          <p:cNvSpPr>
            <a:spLocks noGrp="1"/>
          </p:cNvSpPr>
          <p:nvPr>
            <p:ph idx="1"/>
          </p:nvPr>
        </p:nvSpPr>
        <p:spPr/>
        <p:txBody>
          <a:bodyPr>
            <a:normAutofit lnSpcReduction="10000"/>
          </a:bodyPr>
          <a:lstStyle/>
          <a:p>
            <a:pPr algn="l" fontAlgn="base"/>
            <a:r>
              <a:rPr lang="en-US" b="0" i="0" dirty="0">
                <a:solidFill>
                  <a:srgbClr val="2D2D2D"/>
                </a:solidFill>
                <a:effectLst/>
                <a:latin typeface="PwC Helvetica Neue"/>
              </a:rPr>
              <a:t>Simulation is nothing new, but the simulations that AI provides can be transformative. They can help business leaders test countless scenarios to make the right short- and long-term decisions. AI, for example, can create “digital twins”: detailed simulations of physical assets, such as aircraft engines or oil platforms. Within an Internet-of-Things (IoT) environment, these simulations can create digital equivalents of manufacturing facilities or smart cities. When combined with other AI, digital twins can forecast the behavior of groups of consumers — or create digital replicas of individuals.</a:t>
            </a:r>
          </a:p>
          <a:p>
            <a:pPr algn="l" fontAlgn="base"/>
            <a:r>
              <a:rPr lang="en-US" b="0" i="0" dirty="0">
                <a:solidFill>
                  <a:srgbClr val="2D2D2D"/>
                </a:solidFill>
                <a:effectLst/>
                <a:latin typeface="PwC Helvetica Neue"/>
              </a:rPr>
              <a:t>Other kinds of large scale, AI-based simulations can recreate and forecast the potential behavior of financial assets and marketplaces.</a:t>
            </a:r>
          </a:p>
          <a:p>
            <a:pPr marL="0" indent="0">
              <a:buNone/>
            </a:pPr>
            <a:endParaRPr lang="en-US" b="0" i="0" dirty="0">
              <a:solidFill>
                <a:srgbClr val="2D2D2D"/>
              </a:solidFill>
              <a:effectLst/>
              <a:latin typeface="PwC Helvetica Neue Light"/>
            </a:endParaRPr>
          </a:p>
        </p:txBody>
      </p:sp>
    </p:spTree>
    <p:extLst>
      <p:ext uri="{BB962C8B-B14F-4D97-AF65-F5344CB8AC3E}">
        <p14:creationId xmlns:p14="http://schemas.microsoft.com/office/powerpoint/2010/main" val="155854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881B-4532-4C67-5141-F6D02CBDDC0E}"/>
              </a:ext>
            </a:extLst>
          </p:cNvPr>
          <p:cNvSpPr>
            <a:spLocks noGrp="1"/>
          </p:cNvSpPr>
          <p:nvPr>
            <p:ph type="title"/>
          </p:nvPr>
        </p:nvSpPr>
        <p:spPr>
          <a:xfrm>
            <a:off x="838200" y="311337"/>
            <a:ext cx="10515600" cy="1325563"/>
          </a:xfrm>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3. No more “messy” data: AI will let you find, use and monetize it</a:t>
            </a:r>
            <a:br>
              <a:rPr lang="en-US" b="1" i="0" dirty="0">
                <a:solidFill>
                  <a:srgbClr val="FF0000"/>
                </a:solidFill>
                <a:effectLst/>
                <a:latin typeface="PwC Helvetica Neue Light"/>
              </a:rPr>
            </a:br>
            <a:endParaRPr lang="en-IN" b="1" dirty="0">
              <a:solidFill>
                <a:srgbClr val="FF0000"/>
              </a:solidFill>
            </a:endParaRPr>
          </a:p>
        </p:txBody>
      </p:sp>
      <p:sp>
        <p:nvSpPr>
          <p:cNvPr id="3" name="Content Placeholder 2">
            <a:extLst>
              <a:ext uri="{FF2B5EF4-FFF2-40B4-BE49-F238E27FC236}">
                <a16:creationId xmlns:a16="http://schemas.microsoft.com/office/drawing/2014/main" id="{996314E7-E622-665E-6F36-438E86B5AAE1}"/>
              </a:ext>
            </a:extLst>
          </p:cNvPr>
          <p:cNvSpPr>
            <a:spLocks noGrp="1"/>
          </p:cNvSpPr>
          <p:nvPr>
            <p:ph idx="1"/>
          </p:nvPr>
        </p:nvSpPr>
        <p:spPr/>
        <p:txBody>
          <a:bodyPr>
            <a:normAutofit fontScale="85000" lnSpcReduction="10000"/>
          </a:bodyPr>
          <a:lstStyle/>
          <a:p>
            <a:pPr algn="l" fontAlgn="base"/>
            <a:r>
              <a:rPr lang="en-US" b="0" i="0" dirty="0">
                <a:solidFill>
                  <a:srgbClr val="2D2D2D"/>
                </a:solidFill>
                <a:effectLst/>
                <a:latin typeface="PwC Helvetica Neue"/>
              </a:rPr>
              <a:t>Data used to be only raw material for AI. You had to gather, cleanse, confirm, label and standardize it so that AI could use it. This procedure has often been what has held AI back, like a delicate engine waiting for properly refined fuel. But that’s changing. AI is evolving to turn even “messy,” unstructured data into something it — and the rest of your operations — can use.</a:t>
            </a:r>
          </a:p>
          <a:p>
            <a:pPr algn="l" fontAlgn="base"/>
            <a:r>
              <a:rPr lang="en-US" b="0" i="0" dirty="0">
                <a:solidFill>
                  <a:srgbClr val="2D2D2D"/>
                </a:solidFill>
                <a:effectLst/>
                <a:latin typeface="PwC Helvetica Neue"/>
              </a:rPr>
              <a:t>AI can be used to gather data from multiple sources, turn unstructured data into insights, confirm and standardize it for easier use and governance, and put it in front of the right people at the right time. As your use of AI inside your data expands, it can create a data fabric — an intelligent, action-ready, continually evolving 360-degree view of all the data that your organization needs. Some data-focused companies are going one step further and restructuring their organizations to create a “data mesh”: a system in which individual domain teams own the data that AI helps gather, cleanse and organize. That can help deliver and scale customized data products quickly.</a:t>
            </a:r>
          </a:p>
          <a:p>
            <a:endParaRPr lang="en-IN" dirty="0"/>
          </a:p>
        </p:txBody>
      </p:sp>
    </p:spTree>
    <p:extLst>
      <p:ext uri="{BB962C8B-B14F-4D97-AF65-F5344CB8AC3E}">
        <p14:creationId xmlns:p14="http://schemas.microsoft.com/office/powerpoint/2010/main" val="160081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8A2-ABFB-4900-DC82-D1238FC03F81}"/>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4. You’ll be able to assess and forecast AI’s full value, not just cost savings</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50B70E2C-6EA7-5571-EA6A-72871476E212}"/>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It’s often tough to forecast what an AI investment will return. Technology is complex and always evolving. It can even be tough to know what value an up-and-running AI system is delivering. How, for example, do you measure the value of a better strategic decision? Or how to put a precise price on that supply chain disruption that never took place, because AI picked up signals on social media that gave you advance warning? It’s true that value is generated not only from these advanced strategic or operational use cases of AI, but also from the more straightforward (and highly valuable) use cases — such as processing invoices or purchase orders — which we call </a:t>
            </a:r>
            <a:r>
              <a:rPr lang="en-US" b="1" i="0" u="none" strike="noStrike" dirty="0">
                <a:solidFill>
                  <a:srgbClr val="2D2D2D"/>
                </a:solidFill>
                <a:effectLst/>
                <a:latin typeface="PwC Helvetica Neue"/>
                <a:hlinkClick r:id="rId2"/>
              </a:rPr>
              <a:t>boring AI</a:t>
            </a:r>
            <a:r>
              <a:rPr lang="en-US" b="0" i="0" dirty="0">
                <a:solidFill>
                  <a:srgbClr val="2D2D2D"/>
                </a:solidFill>
                <a:effectLst/>
                <a:latin typeface="PwC Helvetica Neue"/>
              </a:rPr>
              <a:t>. But the more advanced cases have often been especially problematic when it comes to assessing value.</a:t>
            </a:r>
          </a:p>
          <a:p>
            <a:pPr algn="l" fontAlgn="base"/>
            <a:r>
              <a:rPr lang="en-US" b="0" i="0" dirty="0">
                <a:solidFill>
                  <a:srgbClr val="2D2D2D"/>
                </a:solidFill>
                <a:effectLst/>
                <a:latin typeface="PwC Helvetica Neue"/>
              </a:rPr>
              <a:t>Fortunately, new </a:t>
            </a:r>
            <a:r>
              <a:rPr lang="en-US" b="1" i="0" u="none" strike="noStrike" dirty="0">
                <a:solidFill>
                  <a:srgbClr val="2D2D2D"/>
                </a:solidFill>
                <a:effectLst/>
                <a:latin typeface="PwC Helvetica Neue"/>
                <a:hlinkClick r:id="rId3"/>
              </a:rPr>
              <a:t>assessment methods</a:t>
            </a:r>
            <a:r>
              <a:rPr lang="en-US" b="0" i="0" dirty="0">
                <a:solidFill>
                  <a:srgbClr val="2D2D2D"/>
                </a:solidFill>
                <a:effectLst/>
                <a:latin typeface="PwC Helvetica Neue"/>
              </a:rPr>
              <a:t> can capture both “hard” returns and costs, such as increased productivity or hardware costs, and “soft” returns and costs, such as an improved employee experience or demands on subject matter specialists’ time. Leading companies are also adopting a </a:t>
            </a:r>
            <a:r>
              <a:rPr lang="en-US" b="1" i="0" u="none" strike="noStrike" dirty="0">
                <a:solidFill>
                  <a:srgbClr val="2D2D2D"/>
                </a:solidFill>
                <a:effectLst/>
                <a:latin typeface="PwC Helvetica Neue"/>
                <a:hlinkClick r:id="rId4"/>
              </a:rPr>
              <a:t>portfolio approach</a:t>
            </a:r>
            <a:r>
              <a:rPr lang="en-US" b="0" i="0" dirty="0">
                <a:solidFill>
                  <a:srgbClr val="2D2D2D"/>
                </a:solidFill>
                <a:effectLst/>
                <a:latin typeface="PwC Helvetica Neue"/>
              </a:rPr>
              <a:t> to AI investments to help improve the odds that successes will more than pay for failures.</a:t>
            </a:r>
          </a:p>
          <a:p>
            <a:pPr marL="0" indent="0" algn="l" fontAlgn="base">
              <a:buNone/>
            </a:pPr>
            <a:endParaRPr lang="en-US" b="0" i="0" dirty="0">
              <a:solidFill>
                <a:srgbClr val="2D2D2D"/>
              </a:solidFill>
              <a:effectLst/>
              <a:latin typeface="PwC Helvetica Neue Light"/>
            </a:endParaRPr>
          </a:p>
          <a:p>
            <a:endParaRPr lang="en-IN" dirty="0"/>
          </a:p>
        </p:txBody>
      </p:sp>
    </p:spTree>
    <p:extLst>
      <p:ext uri="{BB962C8B-B14F-4D97-AF65-F5344CB8AC3E}">
        <p14:creationId xmlns:p14="http://schemas.microsoft.com/office/powerpoint/2010/main" val="324707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2749-5F1C-E2A6-C19D-835F27D71B84}"/>
              </a:ext>
            </a:extLst>
          </p:cNvPr>
          <p:cNvSpPr>
            <a:spLocks noGrp="1"/>
          </p:cNvSpPr>
          <p:nvPr>
            <p:ph type="title"/>
          </p:nvPr>
        </p:nvSpPr>
        <p:spPr>
          <a:xfrm>
            <a:off x="757518" y="302372"/>
            <a:ext cx="10515600" cy="1325563"/>
          </a:xfrm>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5. AI’s ESG impact will</a:t>
            </a:r>
            <a:r>
              <a:rPr lang="en-US" b="1" dirty="0">
                <a:solidFill>
                  <a:srgbClr val="FF0000"/>
                </a:solidFill>
                <a:latin typeface="PwC Helvetica Neue Light"/>
              </a:rPr>
              <a:t> </a:t>
            </a:r>
            <a:r>
              <a:rPr lang="en-US" b="1" i="0" dirty="0">
                <a:solidFill>
                  <a:srgbClr val="FF0000"/>
                </a:solidFill>
                <a:effectLst/>
                <a:latin typeface="PwC Helvetica Neue Light"/>
              </a:rPr>
              <a:t>demand your attention</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B97D5047-F63B-228E-1421-9E1A142133E0}"/>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As AI’s influence grows, you’ll have to make sure that it does more than drive business improvements. It also has to reflect your values. You’ll need to minimize </a:t>
            </a:r>
            <a:r>
              <a:rPr lang="en-US" b="1" i="0" u="none" strike="noStrike" dirty="0">
                <a:effectLst/>
                <a:latin typeface="PwC Helvetica Neue"/>
                <a:hlinkClick r:id="rId2"/>
              </a:rPr>
              <a:t>AI bias</a:t>
            </a:r>
            <a:r>
              <a:rPr lang="en-US" b="0" i="0" dirty="0">
                <a:solidFill>
                  <a:srgbClr val="2D2D2D"/>
                </a:solidFill>
                <a:effectLst/>
                <a:latin typeface="PwC Helvetica Neue"/>
              </a:rPr>
              <a:t> so that it doesn’t reproduce human bias. You’ll also want to reduce the carbon footprint of AI’s often massive computational needs. And it will be critical to make sure that your AI is responsible: reliable, ethical and trustworthy, offering users and customers alike appropriate levels of </a:t>
            </a:r>
            <a:r>
              <a:rPr lang="en-US" b="0" i="0" dirty="0" err="1">
                <a:solidFill>
                  <a:srgbClr val="2D2D2D"/>
                </a:solidFill>
                <a:effectLst/>
                <a:latin typeface="PwC Helvetica Neue"/>
              </a:rPr>
              <a:t>explainability</a:t>
            </a:r>
            <a:r>
              <a:rPr lang="en-US" b="0" i="0" dirty="0">
                <a:solidFill>
                  <a:srgbClr val="2D2D2D"/>
                </a:solidFill>
                <a:effectLst/>
                <a:latin typeface="PwC Helvetica Neue"/>
              </a:rPr>
              <a:t> for the decisions it makes.</a:t>
            </a:r>
          </a:p>
          <a:p>
            <a:pPr algn="l" fontAlgn="base"/>
            <a:r>
              <a:rPr lang="en-US" b="0" i="0" dirty="0">
                <a:solidFill>
                  <a:srgbClr val="2D2D2D"/>
                </a:solidFill>
                <a:effectLst/>
                <a:latin typeface="PwC Helvetica Neue"/>
              </a:rPr>
              <a:t> With AI’s environmental, social and governance (ESG) risks mitigated, you can look to the benefits too. The power of its simulations, for example, can allow greater transparency into your operations, as well as more accurate decisions about how to reduce environmental impact or improve the lives of a community. By enabling more virtual reality tools, it may also make it easier for people with disabilities to fully participate in your workforce.</a:t>
            </a:r>
          </a:p>
          <a:p>
            <a:br>
              <a:rPr lang="en-US" dirty="0"/>
            </a:br>
            <a:endParaRPr lang="en-IN" dirty="0"/>
          </a:p>
        </p:txBody>
      </p:sp>
    </p:spTree>
    <p:extLst>
      <p:ext uri="{BB962C8B-B14F-4D97-AF65-F5344CB8AC3E}">
        <p14:creationId xmlns:p14="http://schemas.microsoft.com/office/powerpoint/2010/main" val="277319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1651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Georgia</vt:lpstr>
      <vt:lpstr>Merriweather</vt:lpstr>
      <vt:lpstr>PwC Helvetica Neue</vt:lpstr>
      <vt:lpstr>PwC Helvetica Neue Light</vt:lpstr>
      <vt:lpstr>Office Theme</vt:lpstr>
      <vt:lpstr>AI-DRIVEN EXPLORATION AND PREDICTION OF COMPANY REGISTRATION TRENDS WITH(ROC)-GUIDELINES</vt:lpstr>
      <vt:lpstr>INTRODUCTION</vt:lpstr>
      <vt:lpstr> Why AI-Driven Analytics Is Essential For Data-Driven Decision-Making </vt:lpstr>
      <vt:lpstr>Key Elements Of AI Analytics </vt:lpstr>
      <vt:lpstr>1. AI will fully converge with data and cloud demanding a new management approach</vt:lpstr>
      <vt:lpstr> 2. Simulations will unleash AI’s power in supply  chains, the metaverse and more </vt:lpstr>
      <vt:lpstr> 3. No more “messy” data: AI will let you find, use and monetize it </vt:lpstr>
      <vt:lpstr> 4. You’ll be able to assess and forecast AI’s full value, not just cost savings </vt:lpstr>
      <vt:lpstr> 5. AI’s ESG impact will demand your attention </vt:lpstr>
      <vt:lpstr> 6. AI will be too important for AI specialists to govern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WITH(ROC)-GUIDELINES</dc:title>
  <dc:creator>prithika kumar</dc:creator>
  <cp:lastModifiedBy>prithika kumar</cp:lastModifiedBy>
  <cp:revision>4</cp:revision>
  <dcterms:created xsi:type="dcterms:W3CDTF">2023-10-04T12:35:50Z</dcterms:created>
  <dcterms:modified xsi:type="dcterms:W3CDTF">2023-10-04T13:48:50Z</dcterms:modified>
</cp:coreProperties>
</file>