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3C75D-F162-4DFF-BD19-3F86E978C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6F0131-0192-4F22-B600-0E2F60588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C5EC2D-C036-4166-B47D-0F2E9D8D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6DB9-35B8-43AB-B8E0-69E54C8E04DD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BB4997-2B9A-4F66-90F8-17EDE819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8A6067-8CC4-45F6-A551-2CCCF230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2410-ECB2-4AA4-979A-5B0CD8D6BC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23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AD8C4-4A71-415D-8314-C96F5990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39CD81-8056-49FB-BC1F-93088990F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E7527F-DD9E-40FF-8C31-BB42B51F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6DB9-35B8-43AB-B8E0-69E54C8E04DD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B30A97-BAE5-4314-A4BE-4F04227A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29E894-87B4-4907-8533-D7E15AF6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2410-ECB2-4AA4-979A-5B0CD8D6BC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57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2680D0-5199-43EE-86C7-E6530A097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BED111-5E0C-4928-A98D-C84549BF9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D6E7B5-876B-4110-B1E1-F873EE17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6DB9-35B8-43AB-B8E0-69E54C8E04DD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CF7B8-A13F-4402-A3C2-513969FB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93831F-5655-4F60-A0C8-9B03BE6B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2410-ECB2-4AA4-979A-5B0CD8D6BC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3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8C4E2-3BE5-4C6F-830A-0CE5EDA1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EFB6E2-F4BA-4B23-946D-965DC5B4A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23141E-4694-42B9-8992-500D097C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6DB9-35B8-43AB-B8E0-69E54C8E04DD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7E05F8-2A8A-49F4-BAE6-8BA93A7B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06E75A-A56C-44CC-B405-DCEED3E2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2410-ECB2-4AA4-979A-5B0CD8D6BC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77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A8AE8-95F6-4C04-BA3A-5DF08331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7CBE06-522E-41CC-A8A7-49F5599EC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962928-9400-473F-A489-B4CEC261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6DB9-35B8-43AB-B8E0-69E54C8E04DD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C5E184-615A-41F7-B48C-3304EC09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9C6D3D-93FA-441B-84CB-D3DF1CEB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2410-ECB2-4AA4-979A-5B0CD8D6BC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61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FEA92-A167-478F-8B68-7755A3D3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6E7E95-E313-42A6-AA3D-2FB429870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97F3AA-BD82-4557-BA06-FA81F394B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D8240D-3070-4CDD-8991-7EA414C9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6DB9-35B8-43AB-B8E0-69E54C8E04DD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B95874-F059-492D-9904-41E65ABF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FA5288-407C-479F-9DA5-7862F0AE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2410-ECB2-4AA4-979A-5B0CD8D6BC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648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DFC00-DDFA-4126-B2A6-D40EC4CB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711035-BB04-4AB9-8D4C-4E2D04CDE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D08AA7-B96D-44E5-B139-0CF8F6281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BF7E46-F50D-448E-96FB-3835EF271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CBB0E9-5932-4545-B125-1F72448EC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C588AC-3925-4A58-9A77-699CC017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6DB9-35B8-43AB-B8E0-69E54C8E04DD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801B77-1F48-48FC-9772-3842CBAA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4A4FF8-DD13-48CD-A5D9-7A68EED1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2410-ECB2-4AA4-979A-5B0CD8D6BC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166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A5370-6AF8-4888-8E46-A3E646C7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A205DF-909A-4882-8973-C1621A5E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6DB9-35B8-43AB-B8E0-69E54C8E04DD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7E84BE-D7B6-4241-9531-09B261B6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A9BD71-9A0D-4AD0-BBF8-6AF2B186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2410-ECB2-4AA4-979A-5B0CD8D6BC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50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9A670E8-E943-4593-91EB-E61DDAA6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6DB9-35B8-43AB-B8E0-69E54C8E04DD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DAB5BF6-365B-428C-840F-922BBBDB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DA67F6-6A45-4058-BF44-3F84EAD9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2410-ECB2-4AA4-979A-5B0CD8D6BC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81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8E4D9-277F-4041-9EC0-0805485E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545909-420A-4E6E-8D39-86FB9D2A4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BAC7FD-37AE-4D73-AF46-A8401D101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6EAD64-7ADF-412B-9DA0-69AD7538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6DB9-35B8-43AB-B8E0-69E54C8E04DD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81F2CA-7187-4162-84C6-4A069FF6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47BEFC-A506-4B0A-9D28-CF3A3D3F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2410-ECB2-4AA4-979A-5B0CD8D6BC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766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66A22-021F-47DD-88CB-4D2C3DDF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9DC680-9A85-4CF2-A04F-6FFE9443F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E49D1B-6035-4EDE-90DC-8D0A09EEA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66DF75-4B9B-486B-9716-8D7AB5EE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6DB9-35B8-43AB-B8E0-69E54C8E04DD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115830-9071-462C-8FAA-A522BDE9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380835-4714-4CD4-847D-BCE0CCC9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2410-ECB2-4AA4-979A-5B0CD8D6BC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81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7DF3CC-2A77-43C7-8988-565F0449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13464C-FD4A-4C59-925F-FD56F3F8F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F9C8F2-1BD9-4C64-8748-E44505AD3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16DB9-35B8-43AB-B8E0-69E54C8E04DD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AB6B78-D0AF-4530-AE05-527E69FF6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5CA7F5-85EA-4190-9413-9822BC054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42410-ECB2-4AA4-979A-5B0CD8D6BC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34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dd.iec.ch/cdd/iec61360/iec61360.nsf/0/650119E5E6A85073C125835A00333F8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738A5B6-0F47-4BB3-97BD-A228E89A9A7E}"/>
              </a:ext>
            </a:extLst>
          </p:cNvPr>
          <p:cNvSpPr txBox="1"/>
          <p:nvPr/>
        </p:nvSpPr>
        <p:spPr>
          <a:xfrm>
            <a:off x="729842" y="113784"/>
            <a:ext cx="508372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000" dirty="0"/>
              <a:t>Serialización JSON </a:t>
            </a:r>
            <a:r>
              <a:rPr lang="es-ES" sz="2000" dirty="0" err="1"/>
              <a:t>Asset</a:t>
            </a:r>
            <a:r>
              <a:rPr lang="es-ES" sz="2000" dirty="0"/>
              <a:t> </a:t>
            </a:r>
            <a:r>
              <a:rPr lang="es-ES" sz="2000" dirty="0" err="1"/>
              <a:t>Administration</a:t>
            </a:r>
            <a:r>
              <a:rPr lang="es-ES" sz="2000" dirty="0"/>
              <a:t> Shell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E2D0EDD-AAAC-47D6-9A97-050C6E5A6BD8}"/>
              </a:ext>
            </a:extLst>
          </p:cNvPr>
          <p:cNvSpPr txBox="1"/>
          <p:nvPr/>
        </p:nvSpPr>
        <p:spPr>
          <a:xfrm>
            <a:off x="906010" y="880844"/>
            <a:ext cx="5629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permitir una </a:t>
            </a:r>
            <a:r>
              <a:rPr lang="es-ES" b="1" dirty="0"/>
              <a:t>interoperabilidad</a:t>
            </a:r>
            <a:r>
              <a:rPr lang="es-ES" dirty="0"/>
              <a:t>  de un componente </a:t>
            </a:r>
            <a:r>
              <a:rPr lang="es-ES" dirty="0" err="1"/>
              <a:t>I4.0</a:t>
            </a:r>
            <a:r>
              <a:rPr lang="es-ES" dirty="0"/>
              <a:t>, se debe dar a conocer como esta representado y para ello el metamodelo que se haya diseñado se debe de serializar.</a:t>
            </a:r>
          </a:p>
        </p:txBody>
      </p:sp>
      <p:pic>
        <p:nvPicPr>
          <p:cNvPr id="7" name="Imagen 6" descr="&#10;">
            <a:extLst>
              <a:ext uri="{FF2B5EF4-FFF2-40B4-BE49-F238E27FC236}">
                <a16:creationId xmlns:a16="http://schemas.microsoft.com/office/drawing/2014/main" id="{6428DD09-D8B2-493B-8783-B3DEF31DE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689" y="1300805"/>
            <a:ext cx="3903055" cy="177563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B98377D-A603-4716-9DA7-7F5D267AB16F}"/>
              </a:ext>
            </a:extLst>
          </p:cNvPr>
          <p:cNvSpPr txBox="1"/>
          <p:nvPr/>
        </p:nvSpPr>
        <p:spPr>
          <a:xfrm>
            <a:off x="7335793" y="786809"/>
            <a:ext cx="4958316" cy="38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Estructura base del </a:t>
            </a:r>
            <a:r>
              <a:rPr lang="es-ES" dirty="0" err="1"/>
              <a:t>Administration</a:t>
            </a:r>
            <a:r>
              <a:rPr lang="es-ES" dirty="0"/>
              <a:t> Shell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D501C24-08E5-4933-AB20-BEBA10195AA0}"/>
              </a:ext>
            </a:extLst>
          </p:cNvPr>
          <p:cNvCxnSpPr>
            <a:cxnSpLocks/>
          </p:cNvCxnSpPr>
          <p:nvPr/>
        </p:nvCxnSpPr>
        <p:spPr>
          <a:xfrm flipH="1">
            <a:off x="5486400" y="1663903"/>
            <a:ext cx="2053957" cy="90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D4F1127-36A3-477A-94DC-F3008186A7E7}"/>
              </a:ext>
            </a:extLst>
          </p:cNvPr>
          <p:cNvSpPr txBox="1"/>
          <p:nvPr/>
        </p:nvSpPr>
        <p:spPr>
          <a:xfrm>
            <a:off x="814256" y="2448123"/>
            <a:ext cx="55451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Proporciona la identificación de la carcasa de </a:t>
            </a:r>
            <a:r>
              <a:rPr lang="es-ES" i="1" dirty="0" err="1"/>
              <a:t>administration</a:t>
            </a:r>
            <a:r>
              <a:rPr lang="es-ES" i="1" dirty="0"/>
              <a:t> Shell</a:t>
            </a:r>
            <a:r>
              <a:rPr lang="es-ES" dirty="0"/>
              <a:t>, junto: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Agrupación de los identificativos de </a:t>
            </a:r>
            <a:r>
              <a:rPr lang="es-ES" dirty="0" err="1"/>
              <a:t>assets</a:t>
            </a:r>
            <a:r>
              <a:rPr lang="es-ES" dirty="0"/>
              <a:t> y submodelos  que contiene.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Listado de referencias a vistas.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Referencia a descripción y posibles diccionarios.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En resumen, contiene un listado de todas las referencias de las 3 etiquetas posteriores.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938B84D0-A4CB-4F3B-B7A9-86C2FA0AD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027" y="3210302"/>
            <a:ext cx="4661360" cy="295002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72997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Imagen 4" descr="Imagen que contiene mapa, texto, cielo, interior&#10;&#10;Descripción generada automáticamente">
            <a:extLst>
              <a:ext uri="{FF2B5EF4-FFF2-40B4-BE49-F238E27FC236}">
                <a16:creationId xmlns:a16="http://schemas.microsoft.com/office/drawing/2014/main" id="{F63C1CE8-F7DC-4A4F-AAF1-CB788737D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46" y="1190847"/>
            <a:ext cx="11770241" cy="566715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C07EFB2-FC96-4149-A983-96F2906F3D3E}"/>
              </a:ext>
            </a:extLst>
          </p:cNvPr>
          <p:cNvSpPr txBox="1"/>
          <p:nvPr/>
        </p:nvSpPr>
        <p:spPr>
          <a:xfrm>
            <a:off x="276446" y="93824"/>
            <a:ext cx="5060618" cy="10031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Este UML  es un ASS con 2 </a:t>
            </a:r>
            <a:r>
              <a:rPr lang="en-US" sz="1200" dirty="0" err="1"/>
              <a:t>propiedades</a:t>
            </a:r>
            <a:r>
              <a:rPr lang="en-US" sz="1200" dirty="0"/>
              <a:t>:</a:t>
            </a:r>
          </a:p>
          <a:p>
            <a:pPr marL="571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La </a:t>
            </a:r>
            <a:r>
              <a:rPr lang="en-US" sz="1200" dirty="0" err="1"/>
              <a:t>velocidad</a:t>
            </a:r>
            <a:r>
              <a:rPr lang="en-US" sz="1200" dirty="0"/>
              <a:t> de </a:t>
            </a:r>
            <a:r>
              <a:rPr lang="en-US" sz="1200" dirty="0" err="1"/>
              <a:t>rotación</a:t>
            </a:r>
            <a:r>
              <a:rPr lang="en-US" sz="1200" dirty="0"/>
              <a:t> (</a:t>
            </a:r>
            <a:r>
              <a:rPr lang="en-US" sz="1200" dirty="0" err="1"/>
              <a:t>idShort</a:t>
            </a:r>
            <a:r>
              <a:rPr lang="en-US" sz="1200" dirty="0"/>
              <a:t> = "</a:t>
            </a:r>
            <a:r>
              <a:rPr lang="en-US" sz="1200" dirty="0" err="1"/>
              <a:t>rotationSpeed</a:t>
            </a:r>
            <a:r>
              <a:rPr lang="en-US" sz="1200" dirty="0"/>
              <a:t>")</a:t>
            </a:r>
          </a:p>
          <a:p>
            <a:pPr marL="571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La </a:t>
            </a:r>
            <a:r>
              <a:rPr lang="en-US" sz="1200" dirty="0" err="1"/>
              <a:t>velocidad</a:t>
            </a:r>
            <a:r>
              <a:rPr lang="en-US" sz="1200" dirty="0"/>
              <a:t> de </a:t>
            </a:r>
            <a:r>
              <a:rPr lang="en-US" sz="1200" dirty="0" err="1"/>
              <a:t>rotación</a:t>
            </a:r>
            <a:r>
              <a:rPr lang="en-US" sz="1200" dirty="0"/>
              <a:t> </a:t>
            </a:r>
            <a:r>
              <a:rPr lang="en-US" sz="1200" dirty="0" err="1"/>
              <a:t>máxima</a:t>
            </a:r>
            <a:r>
              <a:rPr lang="en-US" sz="1200" dirty="0"/>
              <a:t> (</a:t>
            </a:r>
            <a:r>
              <a:rPr lang="en-US" sz="1200" dirty="0" err="1"/>
              <a:t>idShort</a:t>
            </a:r>
            <a:r>
              <a:rPr lang="en-US" sz="1200" dirty="0"/>
              <a:t> = “</a:t>
            </a:r>
            <a:r>
              <a:rPr lang="en-US" sz="1200" dirty="0" err="1"/>
              <a:t>NMax</a:t>
            </a:r>
            <a:r>
              <a:rPr lang="en-US" sz="1200" dirty="0"/>
              <a:t>")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El AAS </a:t>
            </a:r>
            <a:r>
              <a:rPr lang="en-US" sz="1200" dirty="0" err="1"/>
              <a:t>representa</a:t>
            </a:r>
            <a:r>
              <a:rPr lang="en-US" sz="1200" dirty="0"/>
              <a:t> un </a:t>
            </a:r>
            <a:r>
              <a:rPr lang="en-US" sz="1200" dirty="0" err="1"/>
              <a:t>controlador</a:t>
            </a:r>
            <a:r>
              <a:rPr lang="en-US" sz="1200" dirty="0"/>
              <a:t> con la </a:t>
            </a:r>
            <a:r>
              <a:rPr lang="en-US" sz="1200" dirty="0" err="1"/>
              <a:t>identificación</a:t>
            </a:r>
            <a:r>
              <a:rPr lang="en-US" sz="1200" dirty="0"/>
              <a:t> </a:t>
            </a:r>
            <a:r>
              <a:rPr lang="en-US" sz="1200" dirty="0" err="1"/>
              <a:t>corta</a:t>
            </a:r>
            <a:r>
              <a:rPr lang="en-US" sz="1200" dirty="0"/>
              <a:t> "3S7PLFDRS35</a:t>
            </a:r>
            <a:r>
              <a:rPr lang="en-US" sz="1200" dirty="0">
                <a:solidFill>
                  <a:schemeClr val="bg1"/>
                </a:solidFill>
              </a:rPr>
              <a:t>".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DE33BA-F393-4420-A1A4-A21609A92AF2}"/>
              </a:ext>
            </a:extLst>
          </p:cNvPr>
          <p:cNvSpPr txBox="1"/>
          <p:nvPr/>
        </p:nvSpPr>
        <p:spPr>
          <a:xfrm>
            <a:off x="9812080" y="2104813"/>
            <a:ext cx="2307264" cy="12772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100" dirty="0"/>
              <a:t>Unidad física de ambas propiedad con una IRDI global única para indicar la unidad de uso es 1/min  como se define en </a:t>
            </a:r>
            <a:r>
              <a:rPr lang="es-ES" sz="1100" dirty="0" err="1"/>
              <a:t>eCl@ss</a:t>
            </a:r>
            <a:endParaRPr lang="es-ES" sz="1100" dirty="0"/>
          </a:p>
          <a:p>
            <a:endParaRPr lang="es-ES" sz="1100" dirty="0"/>
          </a:p>
          <a:p>
            <a:r>
              <a:rPr lang="es-ES" sz="1100" dirty="0"/>
              <a:t>En caso de IEC CDD = </a:t>
            </a:r>
            <a:r>
              <a:rPr lang="es-ES" sz="1100" dirty="0">
                <a:hlinkClick r:id="rId3"/>
              </a:rPr>
              <a:t>0112/2///62720#UAA843#001</a:t>
            </a:r>
            <a:endParaRPr lang="es-ES" sz="1100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2885BC0-C710-4BBD-A113-11DDDED43DDD}"/>
              </a:ext>
            </a:extLst>
          </p:cNvPr>
          <p:cNvCxnSpPr/>
          <p:nvPr/>
        </p:nvCxnSpPr>
        <p:spPr>
          <a:xfrm flipH="1">
            <a:off x="8006316" y="3428999"/>
            <a:ext cx="1935126" cy="164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E186FFF-8176-49FA-A368-E3940D8440D5}"/>
              </a:ext>
            </a:extLst>
          </p:cNvPr>
          <p:cNvCxnSpPr/>
          <p:nvPr/>
        </p:nvCxnSpPr>
        <p:spPr>
          <a:xfrm>
            <a:off x="10217888" y="3428999"/>
            <a:ext cx="467833" cy="257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82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CF57E06-09F8-48D0-8A43-E7538EDB539A}"/>
              </a:ext>
            </a:extLst>
          </p:cNvPr>
          <p:cNvSpPr txBox="1"/>
          <p:nvPr/>
        </p:nvSpPr>
        <p:spPr>
          <a:xfrm>
            <a:off x="966952" y="1175658"/>
            <a:ext cx="2669406" cy="1809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Assets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E46AE65-687C-4E5D-9858-E2D08D8353BE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Contiene</a:t>
            </a:r>
            <a:r>
              <a:rPr lang="en-US" sz="1600" dirty="0"/>
              <a:t> un </a:t>
            </a:r>
            <a:r>
              <a:rPr lang="en-US" sz="1600" dirty="0" err="1"/>
              <a:t>listado</a:t>
            </a:r>
            <a:r>
              <a:rPr lang="en-US" sz="1600" dirty="0"/>
              <a:t> de assets, con una </a:t>
            </a:r>
            <a:r>
              <a:rPr lang="en-US" sz="1600" dirty="0" err="1"/>
              <a:t>serie</a:t>
            </a:r>
            <a:r>
              <a:rPr lang="en-US" sz="1600" dirty="0"/>
              <a:t> de </a:t>
            </a:r>
            <a:r>
              <a:rPr lang="en-US" sz="1600" dirty="0" err="1"/>
              <a:t>campos</a:t>
            </a:r>
            <a:r>
              <a:rPr lang="en-US" sz="1600" dirty="0"/>
              <a:t> , de los </a:t>
            </a:r>
            <a:r>
              <a:rPr lang="en-US" sz="1600" dirty="0" err="1"/>
              <a:t>cuales</a:t>
            </a:r>
            <a:r>
              <a:rPr lang="en-US" sz="1600" dirty="0"/>
              <a:t> </a:t>
            </a:r>
            <a:r>
              <a:rPr lang="en-US" sz="1600" dirty="0" err="1"/>
              <a:t>algunos</a:t>
            </a:r>
            <a:r>
              <a:rPr lang="en-US" sz="1600" dirty="0"/>
              <a:t> son </a:t>
            </a:r>
            <a:r>
              <a:rPr lang="en-US" sz="1600" dirty="0" err="1"/>
              <a:t>obligatorios</a:t>
            </a:r>
            <a:r>
              <a:rPr lang="en-US" sz="16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dirty="0" err="1"/>
              <a:t>activo</a:t>
            </a:r>
            <a:r>
              <a:rPr lang="en-US" sz="1600" dirty="0"/>
              <a:t> o asset describe </a:t>
            </a:r>
            <a:r>
              <a:rPr lang="en-US" sz="1600" dirty="0" err="1"/>
              <a:t>metadatos</a:t>
            </a:r>
            <a:r>
              <a:rPr lang="en-US" sz="1600" dirty="0"/>
              <a:t> de un </a:t>
            </a:r>
            <a:r>
              <a:rPr lang="en-US" sz="1600" dirty="0" err="1"/>
              <a:t>activo</a:t>
            </a:r>
            <a:r>
              <a:rPr lang="en-US" sz="1600" dirty="0"/>
              <a:t> que </a:t>
            </a:r>
            <a:r>
              <a:rPr lang="en-US" sz="1600" dirty="0" err="1"/>
              <a:t>está</a:t>
            </a:r>
            <a:r>
              <a:rPr lang="en-US" sz="1600" dirty="0"/>
              <a:t> </a:t>
            </a:r>
            <a:r>
              <a:rPr lang="en-US" sz="1600" dirty="0" err="1"/>
              <a:t>representado</a:t>
            </a:r>
            <a:r>
              <a:rPr lang="en-US" sz="1600" dirty="0"/>
              <a:t> por un AAS.</a:t>
            </a:r>
          </a:p>
        </p:txBody>
      </p:sp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BAB883A3-1C28-4E04-9721-DE36CB9F4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248" y="952500"/>
            <a:ext cx="6787430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3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69EC331-7AC3-4E68-848B-480600C76B30}"/>
              </a:ext>
            </a:extLst>
          </p:cNvPr>
          <p:cNvSpPr txBox="1"/>
          <p:nvPr/>
        </p:nvSpPr>
        <p:spPr>
          <a:xfrm>
            <a:off x="966952" y="1204108"/>
            <a:ext cx="3092980" cy="178117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Submodels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E46AE65-687C-4E5D-9858-E2D08D8353BE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Un </a:t>
            </a:r>
            <a:r>
              <a:rPr lang="en-US" sz="1600" dirty="0" err="1"/>
              <a:t>submodelo</a:t>
            </a:r>
            <a:r>
              <a:rPr lang="en-US" sz="1600" dirty="0"/>
              <a:t> define un </a:t>
            </a:r>
            <a:r>
              <a:rPr lang="en-US" sz="1600" dirty="0" err="1"/>
              <a:t>aspecto</a:t>
            </a:r>
            <a:r>
              <a:rPr lang="en-US" sz="1600" dirty="0"/>
              <a:t> </a:t>
            </a:r>
            <a:r>
              <a:rPr lang="en-US" sz="1600" dirty="0" err="1"/>
              <a:t>específico</a:t>
            </a:r>
            <a:r>
              <a:rPr lang="en-US" sz="1600" dirty="0"/>
              <a:t> del </a:t>
            </a:r>
            <a:r>
              <a:rPr lang="en-US" sz="1600" dirty="0" err="1"/>
              <a:t>activo</a:t>
            </a:r>
            <a:r>
              <a:rPr lang="en-US" sz="1600" dirty="0"/>
              <a:t> </a:t>
            </a:r>
            <a:r>
              <a:rPr lang="en-US" sz="1600" dirty="0" err="1"/>
              <a:t>representado</a:t>
            </a:r>
            <a:r>
              <a:rPr lang="en-US" sz="1600" dirty="0"/>
              <a:t> por el AAS.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Puede</a:t>
            </a:r>
            <a:r>
              <a:rPr lang="en-US" sz="1600" dirty="0"/>
              <a:t> </a:t>
            </a:r>
            <a:r>
              <a:rPr lang="en-US" sz="1600" dirty="0" err="1"/>
              <a:t>contener</a:t>
            </a:r>
            <a:r>
              <a:rPr lang="en-US" sz="1600" dirty="0"/>
              <a:t> una </a:t>
            </a:r>
            <a:r>
              <a:rPr lang="en-US" sz="1600" dirty="0" err="1"/>
              <a:t>referencia</a:t>
            </a:r>
            <a:r>
              <a:rPr lang="en-US" sz="1600" dirty="0"/>
              <a:t> al </a:t>
            </a:r>
            <a:r>
              <a:rPr lang="en-US" sz="1600" dirty="0" err="1"/>
              <a:t>submodelo</a:t>
            </a:r>
            <a:r>
              <a:rPr lang="en-US" sz="1600" dirty="0"/>
              <a:t> que forma el </a:t>
            </a:r>
            <a:r>
              <a:rPr lang="en-US" sz="1600" dirty="0" err="1"/>
              <a:t>activo</a:t>
            </a:r>
            <a:r>
              <a:rPr lang="en-US" sz="1600" dirty="0"/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dirty="0" err="1"/>
              <a:t>Submodeo</a:t>
            </a:r>
            <a:r>
              <a:rPr lang="en-US" sz="1600" dirty="0"/>
              <a:t> </a:t>
            </a:r>
            <a:r>
              <a:rPr lang="en-US" sz="1600" dirty="0" err="1"/>
              <a:t>contiene</a:t>
            </a:r>
            <a:r>
              <a:rPr lang="en-US" sz="1600" dirty="0"/>
              <a:t> un </a:t>
            </a:r>
            <a:r>
              <a:rPr lang="en-US" sz="1600" dirty="0" err="1"/>
              <a:t>listado</a:t>
            </a:r>
            <a:r>
              <a:rPr lang="en-US" sz="1600" dirty="0"/>
              <a:t> de </a:t>
            </a:r>
            <a:r>
              <a:rPr lang="en-US" sz="1600" dirty="0" err="1"/>
              <a:t>submodelElements</a:t>
            </a:r>
            <a:endParaRPr lang="en-US" sz="1600" dirty="0"/>
          </a:p>
        </p:txBody>
      </p:sp>
      <p:pic>
        <p:nvPicPr>
          <p:cNvPr id="11" name="Imagen 10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F22B1AA7-2865-4576-BDEA-B5E27CBAD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625" y="952500"/>
            <a:ext cx="5772677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2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BAAC61-1796-4667-A817-D9EB7667185B}"/>
              </a:ext>
            </a:extLst>
          </p:cNvPr>
          <p:cNvSpPr txBox="1"/>
          <p:nvPr/>
        </p:nvSpPr>
        <p:spPr>
          <a:xfrm>
            <a:off x="643467" y="643467"/>
            <a:ext cx="3363974" cy="159731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Submodel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Elements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16859D-3E5E-4685-A521-41ECEE2B0949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Cada uno de ellos es una propiedad del activo.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Contiene una identificación que puede deber ser  única  de ámbito global o local.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En cada uno se describe la propiedad que hace referencia ( formato, nombre, valor ,categoría, tipo de datos)</a:t>
            </a:r>
          </a:p>
        </p:txBody>
      </p:sp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C3BEF13A-026B-444B-AA7F-1D0BB963E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064" y="41289"/>
            <a:ext cx="5107333" cy="68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43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22F9476E-3C83-41DE-A4FF-33CDC5CC8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804" y="3731098"/>
            <a:ext cx="2994207" cy="2353342"/>
          </a:xfrm>
          <a:prstGeom prst="rect">
            <a:avLst/>
          </a:prstGeom>
        </p:spPr>
      </p:pic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2C15977-EE70-4F31-8AD7-0F0829671D32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Descriptions</a:t>
            </a:r>
          </a:p>
        </p:txBody>
      </p:sp>
      <p:pic>
        <p:nvPicPr>
          <p:cNvPr id="8" name="Imagen 7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D8DD9473-C384-43A3-9001-646F135B0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163" y="244962"/>
            <a:ext cx="4910837" cy="5991863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4D9A143-0664-4ABF-BF8A-4DBE5D775E51}"/>
              </a:ext>
            </a:extLst>
          </p:cNvPr>
          <p:cNvCxnSpPr>
            <a:cxnSpLocks/>
          </p:cNvCxnSpPr>
          <p:nvPr/>
        </p:nvCxnSpPr>
        <p:spPr>
          <a:xfrm flipH="1">
            <a:off x="6096000" y="349135"/>
            <a:ext cx="1205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BDA6872-9AA4-40F1-95A9-07AD3C7D812E}"/>
              </a:ext>
            </a:extLst>
          </p:cNvPr>
          <p:cNvSpPr txBox="1"/>
          <p:nvPr/>
        </p:nvSpPr>
        <p:spPr>
          <a:xfrm>
            <a:off x="4216526" y="1459434"/>
            <a:ext cx="3174179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1200" b="1" i="1" dirty="0" err="1"/>
              <a:t>HasDataSpecificacion</a:t>
            </a:r>
            <a:r>
              <a:rPr lang="es-ES" sz="1200" dirty="0"/>
              <a:t> - Contiene la referencia global a la plantilla que se ha utilizado en la especificación de datos. En este caso se ha seguido: IEC 61360, debido a que se han obtenido las propiedad en base al IEC CDD.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A6F8AD0-F7EB-4A5E-9D3E-9B253EF28250}"/>
              </a:ext>
            </a:extLst>
          </p:cNvPr>
          <p:cNvSpPr txBox="1"/>
          <p:nvPr/>
        </p:nvSpPr>
        <p:spPr>
          <a:xfrm>
            <a:off x="1635391" y="60435"/>
            <a:ext cx="430273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1200" b="1" i="1" dirty="0" err="1"/>
              <a:t>EmbeddedDataSpecification</a:t>
            </a:r>
            <a:r>
              <a:rPr lang="es-ES" sz="1200" dirty="0"/>
              <a:t> contiene el contenido de la plantilla utilizada por cada propiedad.</a:t>
            </a:r>
          </a:p>
          <a:p>
            <a:r>
              <a:rPr lang="es-ES" sz="1200" b="1" i="1" dirty="0" err="1"/>
              <a:t>EmbeddedDataSpecification</a:t>
            </a:r>
            <a:r>
              <a:rPr lang="es-ES" sz="1200" dirty="0"/>
              <a:t> era anteriormente llamado “</a:t>
            </a:r>
            <a:r>
              <a:rPr lang="es-ES" sz="1200" dirty="0" err="1"/>
              <a:t>ConceptDefinition</a:t>
            </a:r>
            <a:r>
              <a:rPr lang="es-ES" sz="1200" dirty="0"/>
              <a:t>" en el metamodelo.</a:t>
            </a:r>
          </a:p>
          <a:p>
            <a:pPr algn="just"/>
            <a:r>
              <a:rPr lang="es-ES" sz="1200" dirty="0"/>
              <a:t>Cada una de ellas se especifica en </a:t>
            </a:r>
            <a:r>
              <a:rPr lang="es-ES" sz="1200" b="1" i="1" dirty="0" err="1"/>
              <a:t>dataSpecificationContent</a:t>
            </a:r>
            <a:endParaRPr lang="es-ES" sz="1200" b="1" i="1" dirty="0"/>
          </a:p>
        </p:txBody>
      </p:sp>
      <p:sp>
        <p:nvSpPr>
          <p:cNvPr id="15" name="Cerrar llave 14">
            <a:extLst>
              <a:ext uri="{FF2B5EF4-FFF2-40B4-BE49-F238E27FC236}">
                <a16:creationId xmlns:a16="http://schemas.microsoft.com/office/drawing/2014/main" id="{468520D7-208A-4E0C-B971-AEEC8742565A}"/>
              </a:ext>
            </a:extLst>
          </p:cNvPr>
          <p:cNvSpPr/>
          <p:nvPr/>
        </p:nvSpPr>
        <p:spPr>
          <a:xfrm>
            <a:off x="9505087" y="2052522"/>
            <a:ext cx="356544" cy="29405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7EFFBF1-BC04-4E8D-B4A9-F21C03FCEDF2}"/>
              </a:ext>
            </a:extLst>
          </p:cNvPr>
          <p:cNvCxnSpPr>
            <a:cxnSpLocks/>
          </p:cNvCxnSpPr>
          <p:nvPr/>
        </p:nvCxnSpPr>
        <p:spPr>
          <a:xfrm flipH="1">
            <a:off x="6698860" y="675155"/>
            <a:ext cx="892254" cy="540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7754222-7509-4AFF-A799-685C3A7A89BC}"/>
              </a:ext>
            </a:extLst>
          </p:cNvPr>
          <p:cNvSpPr txBox="1"/>
          <p:nvPr/>
        </p:nvSpPr>
        <p:spPr>
          <a:xfrm>
            <a:off x="9947488" y="2830275"/>
            <a:ext cx="1997868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1200" dirty="0"/>
              <a:t>En este caso, se puede observar que en cada propiedad contiene una serie de información (</a:t>
            </a:r>
            <a:r>
              <a:rPr lang="es-ES" sz="1200" i="1" dirty="0"/>
              <a:t>id, </a:t>
            </a:r>
            <a:r>
              <a:rPr lang="es-ES" sz="1200" i="1" dirty="0" err="1"/>
              <a:t>idtype</a:t>
            </a:r>
            <a:r>
              <a:rPr lang="es-ES" sz="1200" i="1" dirty="0"/>
              <a:t>, </a:t>
            </a:r>
            <a:r>
              <a:rPr lang="es-ES" sz="1200" i="1" dirty="0" err="1"/>
              <a:t>valueFormat</a:t>
            </a:r>
            <a:r>
              <a:rPr lang="es-ES" sz="1200" i="1" dirty="0"/>
              <a:t>, </a:t>
            </a:r>
            <a:r>
              <a:rPr lang="es-ES" sz="1200" i="1" dirty="0" err="1"/>
              <a:t>ShosrtName</a:t>
            </a:r>
            <a:r>
              <a:rPr lang="es-ES" sz="1200" dirty="0"/>
              <a:t>), todo ello proviene de la base de datos IEC CDD. 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8B97CAA-741C-4CAC-8B89-7131B293943A}"/>
              </a:ext>
            </a:extLst>
          </p:cNvPr>
          <p:cNvCxnSpPr>
            <a:cxnSpLocks/>
          </p:cNvCxnSpPr>
          <p:nvPr/>
        </p:nvCxnSpPr>
        <p:spPr>
          <a:xfrm flipH="1" flipV="1">
            <a:off x="6698860" y="4382904"/>
            <a:ext cx="701732" cy="92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11AB029-7DDC-4DD0-BE88-5330F445D39D}"/>
              </a:ext>
            </a:extLst>
          </p:cNvPr>
          <p:cNvSpPr txBox="1"/>
          <p:nvPr/>
        </p:nvSpPr>
        <p:spPr>
          <a:xfrm>
            <a:off x="4003413" y="6155699"/>
            <a:ext cx="292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Referencia global del atributo especificado en el IEC CDD</a:t>
            </a:r>
          </a:p>
        </p:txBody>
      </p:sp>
    </p:spTree>
    <p:extLst>
      <p:ext uri="{BB962C8B-B14F-4D97-AF65-F5344CB8AC3E}">
        <p14:creationId xmlns:p14="http://schemas.microsoft.com/office/powerpoint/2010/main" val="228694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11DA0718-4E44-4A77-ADA7-CA85DBC86D64}"/>
              </a:ext>
            </a:extLst>
          </p:cNvPr>
          <p:cNvSpPr txBox="1"/>
          <p:nvPr/>
        </p:nvSpPr>
        <p:spPr>
          <a:xfrm>
            <a:off x="6388245" y="5840963"/>
            <a:ext cx="4350181" cy="80031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r>
              <a:rPr lang="es-ES" sz="1200" dirty="0"/>
              <a:t>Industrie 4.0 requiere muchas propiedades que están más allá del alcance actual de la norma IEC CDD, </a:t>
            </a:r>
            <a:r>
              <a:rPr lang="es-ES" sz="1200" dirty="0" err="1"/>
              <a:t>eCl@ss</a:t>
            </a:r>
            <a:r>
              <a:rPr lang="es-ES" sz="1200" dirty="0"/>
              <a:t> u otros repositorios. Se espera, que sean introducidas, a medida que, más y más dominios se modelan y estandarizado.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4478BF5A-AA03-4B2C-9E27-27D631A2F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83" y="216721"/>
            <a:ext cx="4691773" cy="530143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C7535253-59B6-434E-B5E3-C5A719AFE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345" y="216721"/>
            <a:ext cx="4545982" cy="530143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61EDA0E-A136-45B3-8243-BE4571176979}"/>
              </a:ext>
            </a:extLst>
          </p:cNvPr>
          <p:cNvSpPr txBox="1"/>
          <p:nvPr/>
        </p:nvSpPr>
        <p:spPr>
          <a:xfrm>
            <a:off x="1225420" y="5657671"/>
            <a:ext cx="4870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Cada propiedad utiliza un tipo de identificador: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IRDI obtenido de IEC CDD.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URI basada en el patrón indicado en el glosario </a:t>
            </a:r>
            <a:r>
              <a:rPr lang="es-ES" dirty="0" err="1"/>
              <a:t>I4.0</a:t>
            </a:r>
            <a:r>
              <a:rPr lang="es-ES" dirty="0"/>
              <a:t>, junto a un identificador local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6ADF170-B044-4D1F-9B86-FB8EBB6CF31E}"/>
              </a:ext>
            </a:extLst>
          </p:cNvPr>
          <p:cNvCxnSpPr>
            <a:cxnSpLocks/>
          </p:cNvCxnSpPr>
          <p:nvPr/>
        </p:nvCxnSpPr>
        <p:spPr>
          <a:xfrm flipV="1">
            <a:off x="895352" y="4890782"/>
            <a:ext cx="547554" cy="394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8CE13B3-990B-484D-914B-CE0DF8F79781}"/>
              </a:ext>
            </a:extLst>
          </p:cNvPr>
          <p:cNvSpPr txBox="1"/>
          <p:nvPr/>
        </p:nvSpPr>
        <p:spPr>
          <a:xfrm>
            <a:off x="621257" y="5148827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CD24403-8DA2-4E27-B37A-3534B9EDD762}"/>
              </a:ext>
            </a:extLst>
          </p:cNvPr>
          <p:cNvSpPr txBox="1"/>
          <p:nvPr/>
        </p:nvSpPr>
        <p:spPr>
          <a:xfrm>
            <a:off x="11225016" y="4083426"/>
            <a:ext cx="41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29C0275-61D9-4B38-948B-39794A2E809F}"/>
              </a:ext>
            </a:extLst>
          </p:cNvPr>
          <p:cNvCxnSpPr>
            <a:cxnSpLocks/>
          </p:cNvCxnSpPr>
          <p:nvPr/>
        </p:nvCxnSpPr>
        <p:spPr>
          <a:xfrm flipH="1">
            <a:off x="8279934" y="4268092"/>
            <a:ext cx="2935821" cy="4884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190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461</Words>
  <Application>Microsoft Office PowerPoint</Application>
  <PresentationFormat>Panorámica</PresentationFormat>
  <Paragraphs>49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JOSE MARTINEZ BAÑOS</dc:creator>
  <cp:lastModifiedBy>MANUEL JOSE MARTINEZ BAÑOS</cp:lastModifiedBy>
  <cp:revision>3</cp:revision>
  <dcterms:created xsi:type="dcterms:W3CDTF">2019-05-04T20:21:01Z</dcterms:created>
  <dcterms:modified xsi:type="dcterms:W3CDTF">2019-05-04T20:49:55Z</dcterms:modified>
</cp:coreProperties>
</file>