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35" autoAdjust="0"/>
  </p:normalViewPr>
  <p:slideViewPr>
    <p:cSldViewPr>
      <p:cViewPr>
        <p:scale>
          <a:sx n="96" d="100"/>
          <a:sy n="96" d="100"/>
        </p:scale>
        <p:origin x="-941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FA0DE6F-0B27-47E2-BBD1-0304BAF50012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B646868-852A-41B4-BFD9-2B96DC603A2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221088"/>
            <a:ext cx="6400800" cy="17526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</a:t>
            </a:r>
          </a:p>
          <a:p>
            <a:r>
              <a:rPr lang="en-IN" dirty="0" smtClean="0"/>
              <a:t>                                                               -Manu Joshi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EDA </a:t>
            </a:r>
            <a:r>
              <a:rPr lang="en-IN" sz="40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243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sz="2400" dirty="0" smtClean="0"/>
              <a:t>The gender ratio (Female: Male) for the non defaulters (Target-0) </a:t>
            </a:r>
            <a:r>
              <a:rPr lang="en-IN" sz="2400" dirty="0" err="1" smtClean="0"/>
              <a:t>vs</a:t>
            </a:r>
            <a:r>
              <a:rPr lang="en-IN" sz="2400" dirty="0" smtClean="0"/>
              <a:t> defaulters (Target-1) is 7:4 &amp; 6:5 respectively.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sz="2400" dirty="0"/>
              <a:t>Bivariate analysis to 'Family Size' and </a:t>
            </a:r>
            <a:r>
              <a:rPr lang="en-US" sz="2400" dirty="0" smtClean="0"/>
              <a:t>'ANNUAL_INC_RANGE‘.</a:t>
            </a:r>
            <a:r>
              <a:rPr lang="en-US" sz="2400" dirty="0"/>
              <a:t> In </a:t>
            </a:r>
            <a:r>
              <a:rPr lang="en-US" sz="2400" dirty="0" smtClean="0"/>
              <a:t>Target-1, most </a:t>
            </a:r>
            <a:r>
              <a:rPr lang="en-US" sz="2400" dirty="0"/>
              <a:t>of the client are </a:t>
            </a:r>
            <a:r>
              <a:rPr lang="en-US" sz="2400" dirty="0" smtClean="0"/>
              <a:t>belong </a:t>
            </a:r>
            <a:r>
              <a:rPr lang="en-US" sz="2400" dirty="0"/>
              <a:t>to small </a:t>
            </a:r>
            <a:r>
              <a:rPr lang="en-US" sz="2400" dirty="0" smtClean="0"/>
              <a:t>family, with </a:t>
            </a:r>
            <a:r>
              <a:rPr lang="en-US" sz="2400" dirty="0"/>
              <a:t>an annual income between </a:t>
            </a:r>
            <a:r>
              <a:rPr lang="en-US" sz="2400" dirty="0" smtClean="0"/>
              <a:t>0-5 </a:t>
            </a:r>
            <a:r>
              <a:rPr lang="en-US" sz="2400" dirty="0"/>
              <a:t>lakh who are facing payment difficulties.</a:t>
            </a:r>
            <a:endParaRPr lang="en-US" sz="2400" dirty="0" smtClean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5568"/>
            <a:ext cx="3457635" cy="175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5568"/>
            <a:ext cx="3251641" cy="175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55" y="4323406"/>
            <a:ext cx="4411896" cy="23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05" y="4581128"/>
            <a:ext cx="1181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sz="2400" dirty="0" smtClean="0"/>
              <a:t>Non defaulters(Target-0) and defaulters(Target-1), </a:t>
            </a:r>
            <a:r>
              <a:rPr lang="en-US" sz="2400" dirty="0"/>
              <a:t>f</a:t>
            </a:r>
            <a:r>
              <a:rPr lang="en-US" sz="2400" dirty="0" smtClean="0"/>
              <a:t>emale </a:t>
            </a:r>
            <a:r>
              <a:rPr lang="en-US" sz="2400" dirty="0"/>
              <a:t>and </a:t>
            </a:r>
            <a:r>
              <a:rPr lang="en-US" sz="2400" dirty="0" smtClean="0"/>
              <a:t>male </a:t>
            </a:r>
            <a:r>
              <a:rPr lang="en-US" sz="2400" dirty="0"/>
              <a:t>frequency of secondary education is high </a:t>
            </a:r>
            <a:r>
              <a:rPr lang="en-US" sz="2400" dirty="0" smtClean="0"/>
              <a:t>but for defaulters </a:t>
            </a:r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education is low this can be one of the reason to find a loan payment difficulties</a:t>
            </a:r>
            <a:r>
              <a:rPr lang="en-US" sz="2400" dirty="0" smtClean="0"/>
              <a:t>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964459" cy="282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4032448" cy="282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1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332656"/>
            <a:ext cx="8229600" cy="5822107"/>
          </a:xfrm>
        </p:spPr>
        <p:txBody>
          <a:bodyPr/>
          <a:lstStyle/>
          <a:p>
            <a:r>
              <a:rPr lang="en-US" sz="2400" dirty="0" smtClean="0"/>
              <a:t>Performing bivariate </a:t>
            </a:r>
            <a:r>
              <a:rPr lang="en-US" sz="2400" dirty="0"/>
              <a:t>analysis </a:t>
            </a:r>
            <a:r>
              <a:rPr lang="en-US" sz="2400" dirty="0" smtClean="0"/>
              <a:t>on </a:t>
            </a:r>
            <a:r>
              <a:rPr lang="en-US" sz="2400" dirty="0"/>
              <a:t>'LOAN_RANGE' and </a:t>
            </a:r>
            <a:r>
              <a:rPr lang="en-US" sz="2400" dirty="0" smtClean="0"/>
              <a:t>'OCCUPATION_TYPE‘.</a:t>
            </a:r>
            <a:r>
              <a:rPr lang="en-US" sz="2400" dirty="0"/>
              <a:t> In Target-1 Most of the client are from Medical staff, low skilled laborers, Drivers, and Security staff professional background who faces a payment difficulties</a:t>
            </a:r>
            <a:r>
              <a:rPr lang="en-US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132856"/>
            <a:ext cx="6975635" cy="336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Univariate &amp; Bivariate </a:t>
            </a:r>
            <a:r>
              <a:rPr lang="en-IN" dirty="0" smtClean="0"/>
              <a:t>Analysis                 ( previous application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Same processes of data cleaning, manipulation, </a:t>
            </a:r>
            <a:r>
              <a:rPr lang="en-US" sz="2600" dirty="0"/>
              <a:t>data type casting and value modification </a:t>
            </a:r>
            <a:r>
              <a:rPr lang="en-IN" sz="2600" dirty="0"/>
              <a:t>is done on this data as was done on the applications data.</a:t>
            </a:r>
          </a:p>
          <a:p>
            <a:r>
              <a:rPr lang="en-US" sz="2600" dirty="0"/>
              <a:t>Dividing the application dataset into two dataframe</a:t>
            </a:r>
            <a:r>
              <a:rPr lang="en-US" sz="2600" b="1" dirty="0"/>
              <a:t> df_Approved </a:t>
            </a:r>
            <a:r>
              <a:rPr lang="en-US" sz="2600" dirty="0"/>
              <a:t>and</a:t>
            </a:r>
            <a:r>
              <a:rPr lang="en-US" sz="2600" b="1" dirty="0"/>
              <a:t> df_Not_Approved.</a:t>
            </a:r>
          </a:p>
          <a:p>
            <a:r>
              <a:rPr lang="en-US" sz="2600" dirty="0"/>
              <a:t>In case of Approved loan the interest rate is higher side in the category of less then 1 lakh loan when compared to not approved loan. </a:t>
            </a:r>
          </a:p>
          <a:p>
            <a:r>
              <a:rPr lang="en-US" sz="2600" dirty="0"/>
              <a:t>But in case of not approved loan the interest rate is mixture of higher and middle side in less then 1 lakh and 1-5 lakhs category. This means that some loans have been canceled due to high interest rate. As shown in the following graphs.</a:t>
            </a:r>
          </a:p>
          <a:p>
            <a:pPr marL="0" indent="0">
              <a:buNone/>
            </a:pPr>
            <a:endParaRPr lang="en-US" sz="2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5" y="332656"/>
            <a:ext cx="6117181" cy="295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110262" cy="297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924800" cy="1143000"/>
          </a:xfrm>
        </p:spPr>
        <p:txBody>
          <a:bodyPr/>
          <a:lstStyle/>
          <a:p>
            <a:r>
              <a:rPr lang="en-IN" dirty="0" smtClean="0"/>
              <a:t>Recommendation's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7924800" cy="4709120"/>
          </a:xfrm>
        </p:spPr>
        <p:txBody>
          <a:bodyPr>
            <a:noAutofit/>
          </a:bodyPr>
          <a:lstStyle/>
          <a:p>
            <a:r>
              <a:rPr lang="en-IN" sz="2400" dirty="0" smtClean="0"/>
              <a:t>After thorough Exploratory Data Analysis of applications and previous_applications dataset, crucial </a:t>
            </a:r>
            <a:r>
              <a:rPr lang="en-US" sz="2400" dirty="0" smtClean="0"/>
              <a:t>variables to consider before loan application approval are: </a:t>
            </a:r>
          </a:p>
          <a:p>
            <a:r>
              <a:rPr lang="en-US" sz="2400" b="1" dirty="0" smtClean="0"/>
              <a:t>NAME_EDUCATION_TYPE</a:t>
            </a:r>
          </a:p>
          <a:p>
            <a:r>
              <a:rPr lang="en-US" sz="2400" b="1" dirty="0" smtClean="0"/>
              <a:t>AMT_INCOME_TOTAL</a:t>
            </a:r>
          </a:p>
          <a:p>
            <a:r>
              <a:rPr lang="en-US" sz="2400" b="1" dirty="0" smtClean="0"/>
              <a:t>OCCUPATION_TYPE</a:t>
            </a:r>
          </a:p>
          <a:p>
            <a:r>
              <a:rPr lang="en-US" sz="2400" b="1" dirty="0" smtClean="0"/>
              <a:t>AMT_CREDIT</a:t>
            </a:r>
          </a:p>
          <a:p>
            <a:r>
              <a:rPr lang="en-IN" sz="2400" b="1" dirty="0"/>
              <a:t>NAME_FAMILY_STATUS</a:t>
            </a:r>
            <a:endParaRPr lang="en-IN" sz="2400" dirty="0"/>
          </a:p>
          <a:p>
            <a:endParaRPr lang="en-US" sz="2400" b="1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05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Credit Risk and Business Loss in the Banking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24744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dirty="0" smtClean="0"/>
          </a:p>
          <a:p>
            <a:r>
              <a:rPr lang="en-IN" sz="2400" b="1" u="sng" dirty="0" smtClean="0"/>
              <a:t>Problem</a:t>
            </a:r>
            <a:r>
              <a:rPr lang="en-IN" sz="2400" b="1" dirty="0" smtClean="0"/>
              <a:t>: </a:t>
            </a:r>
            <a:r>
              <a:rPr lang="en-IN" sz="2400" dirty="0" smtClean="0"/>
              <a:t>Financial institutions find it difficult to </a:t>
            </a:r>
            <a:r>
              <a:rPr lang="en-US" sz="2400" dirty="0"/>
              <a:t>give loans to the people due to their insufficient or non-existent credit </a:t>
            </a:r>
            <a:r>
              <a:rPr lang="en-US" sz="2400" dirty="0" smtClean="0"/>
              <a:t>history. They are always in an issue of whom to give the loan and whom not to.</a:t>
            </a:r>
            <a:r>
              <a:rPr lang="en-IN" sz="2400" b="1" dirty="0" smtClean="0"/>
              <a:t>Credit risk</a:t>
            </a:r>
            <a:r>
              <a:rPr lang="en-IN" sz="2400" dirty="0" smtClean="0"/>
              <a:t> refers to the risk that a borrower will default an any type of debt by failing to make payments which it is obligated to </a:t>
            </a:r>
            <a:r>
              <a:rPr lang="en-IN" sz="2400" dirty="0" err="1" smtClean="0"/>
              <a:t>do.</a:t>
            </a:r>
            <a:r>
              <a:rPr lang="en-IN" sz="2400" b="1" dirty="0" err="1" smtClean="0"/>
              <a:t>Business</a:t>
            </a:r>
            <a:r>
              <a:rPr lang="en-IN" sz="2400" b="1" dirty="0" smtClean="0"/>
              <a:t> loss </a:t>
            </a:r>
            <a:r>
              <a:rPr lang="en-IN" sz="2400" dirty="0" smtClean="0"/>
              <a:t>refers to</a:t>
            </a:r>
            <a:r>
              <a:rPr lang="en-US" sz="2400" dirty="0" smtClean="0"/>
              <a:t> the reduction in business when the applicant is likely to repay the loan, but it is not approved.</a:t>
            </a:r>
          </a:p>
          <a:p>
            <a:r>
              <a:rPr lang="en-US" sz="2400" b="1" u="sng" dirty="0" smtClean="0"/>
              <a:t>Approach</a:t>
            </a:r>
            <a:r>
              <a:rPr lang="en-US" sz="2400" b="1" dirty="0" smtClean="0"/>
              <a:t>: </a:t>
            </a:r>
            <a:r>
              <a:rPr lang="en-US" sz="2400" dirty="0" smtClean="0"/>
              <a:t>Firstly data cleaning is performed then with the help of univariate and multivariate analysis, factors are identified which gives us a bigger picture of the risks involved.</a:t>
            </a:r>
          </a:p>
          <a:p>
            <a:r>
              <a:rPr lang="en-US" sz="2400" b="1" u="sng" dirty="0" smtClean="0"/>
              <a:t>Objective</a:t>
            </a:r>
            <a:r>
              <a:rPr lang="en-US" sz="2400" b="1" dirty="0" smtClean="0"/>
              <a:t>: </a:t>
            </a:r>
            <a:r>
              <a:rPr lang="en-US" sz="2400" dirty="0" smtClean="0"/>
              <a:t>The purpose of this analysis is to create a comprehensive system on which the bank can rely on to give out loans and minimize their risks/losses.</a:t>
            </a:r>
          </a:p>
          <a:p>
            <a:endParaRPr lang="en-IN" sz="2000" b="1" dirty="0" smtClean="0"/>
          </a:p>
          <a:p>
            <a:endParaRPr lang="en-IN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67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</a:t>
            </a:r>
            <a:r>
              <a:rPr lang="en-IN" b="1" dirty="0" smtClean="0"/>
              <a:t>Cleaning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After initial inspection on the given the data, data cleaning is performed on the</a:t>
            </a:r>
            <a:r>
              <a:rPr lang="en-IN" sz="2400" b="1" dirty="0" smtClean="0"/>
              <a:t> application </a:t>
            </a:r>
            <a:r>
              <a:rPr lang="en-IN" sz="2400" dirty="0" smtClean="0"/>
              <a:t>DataFrame.</a:t>
            </a:r>
          </a:p>
          <a:p>
            <a:r>
              <a:rPr lang="en-IN" sz="2400" dirty="0" smtClean="0"/>
              <a:t>We find that out of 122 columns, 41 columns have NA values more than 50%.</a:t>
            </a:r>
          </a:p>
          <a:p>
            <a:r>
              <a:rPr lang="en-IN" sz="2400" dirty="0" smtClean="0"/>
              <a:t>These </a:t>
            </a:r>
            <a:r>
              <a:rPr lang="en-IN" sz="2400" b="1" dirty="0" smtClean="0"/>
              <a:t>41 columns </a:t>
            </a:r>
            <a:r>
              <a:rPr lang="en-IN" sz="2400" dirty="0" smtClean="0"/>
              <a:t>are </a:t>
            </a:r>
            <a:r>
              <a:rPr lang="en-IN" sz="2400" b="1" dirty="0" smtClean="0"/>
              <a:t>dropped</a:t>
            </a:r>
            <a:r>
              <a:rPr lang="en-IN" sz="2400" dirty="0" smtClean="0"/>
              <a:t> </a:t>
            </a:r>
            <a:r>
              <a:rPr lang="en-US" sz="2400" dirty="0"/>
              <a:t>as it is not </a:t>
            </a:r>
            <a:r>
              <a:rPr lang="en-US" sz="2400" dirty="0" smtClean="0"/>
              <a:t>feasible </a:t>
            </a:r>
            <a:r>
              <a:rPr lang="en-US" sz="2400" dirty="0"/>
              <a:t>to impute missing values for those columns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are selecting </a:t>
            </a:r>
            <a:r>
              <a:rPr lang="en-US" sz="2400" b="1" dirty="0" smtClean="0"/>
              <a:t>5</a:t>
            </a:r>
            <a:r>
              <a:rPr lang="en-US" sz="2400" dirty="0" smtClean="0"/>
              <a:t> </a:t>
            </a:r>
            <a:r>
              <a:rPr lang="en-US" sz="2400" b="1" dirty="0" smtClean="0"/>
              <a:t>columns</a:t>
            </a:r>
            <a:r>
              <a:rPr lang="en-US" sz="2400" dirty="0" smtClean="0"/>
              <a:t> where </a:t>
            </a:r>
            <a:r>
              <a:rPr lang="en-US" sz="2400" b="1" dirty="0" smtClean="0"/>
              <a:t>NA values are 13% or less </a:t>
            </a:r>
            <a:r>
              <a:rPr lang="en-US" sz="2400" dirty="0" smtClean="0"/>
              <a:t>for value assignment.</a:t>
            </a:r>
          </a:p>
          <a:p>
            <a:r>
              <a:rPr lang="en-US" sz="2400" b="1" dirty="0" smtClean="0"/>
              <a:t>NAME_TYPE_SUITE:</a:t>
            </a:r>
            <a:r>
              <a:rPr lang="en-US" sz="2400" dirty="0" smtClean="0"/>
              <a:t> We can replace the missing value with its </a:t>
            </a:r>
            <a:r>
              <a:rPr lang="en-US" sz="2400" b="1" dirty="0" smtClean="0"/>
              <a:t>mode</a:t>
            </a:r>
            <a:r>
              <a:rPr lang="en-US" sz="2400" dirty="0" smtClean="0"/>
              <a:t> i.e. Unaccompanied.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CNT_FAM_MEMBERS</a:t>
            </a:r>
            <a:r>
              <a:rPr lang="en-US" sz="2400" dirty="0" smtClean="0"/>
              <a:t>: We can replace the missing values with 2 or we can delete the this 2 missing row because its only 2 rows out of 307511 rows it will not effect the analysis.</a:t>
            </a:r>
          </a:p>
          <a:p>
            <a:r>
              <a:rPr lang="en-US" sz="2400" b="1" dirty="0" smtClean="0"/>
              <a:t>AMT_ANNUITY</a:t>
            </a:r>
            <a:r>
              <a:rPr lang="en-US" sz="2400" dirty="0" smtClean="0"/>
              <a:t>: It has maximum amount is 258025 which effect the mean value so we can use </a:t>
            </a:r>
            <a:r>
              <a:rPr lang="en-US" sz="2400" b="1" dirty="0" smtClean="0"/>
              <a:t>mode</a:t>
            </a:r>
            <a:r>
              <a:rPr lang="en-US" sz="2400" dirty="0" smtClean="0"/>
              <a:t> to replace the missing values.</a:t>
            </a:r>
          </a:p>
          <a:p>
            <a:r>
              <a:rPr lang="en-US" sz="2400" b="1" dirty="0" smtClean="0"/>
              <a:t>AMT_GOODS_PRICE</a:t>
            </a:r>
            <a:r>
              <a:rPr lang="en-US" sz="2400" dirty="0" smtClean="0"/>
              <a:t>: It has a maximum amount is 4050000 and minimum amount is 40500 hence it is goods price which leads the loan amount we can replace the missing values with the </a:t>
            </a:r>
            <a:r>
              <a:rPr lang="en-US" sz="2400" b="1" dirty="0" smtClean="0"/>
              <a:t>average amount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EXT_SOURCE_2: </a:t>
            </a:r>
            <a:r>
              <a:rPr lang="en-US" sz="2400" dirty="0" smtClean="0"/>
              <a:t>It’s maximum normalized score is 0.8550 which will effect the mean value so we can use </a:t>
            </a:r>
            <a:r>
              <a:rPr lang="en-US" sz="2400" b="1" dirty="0" smtClean="0"/>
              <a:t>mode </a:t>
            </a:r>
            <a:r>
              <a:rPr lang="en-US" sz="2400" dirty="0" smtClean="0"/>
              <a:t>to replace the missing values.</a:t>
            </a:r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6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Checking outliers </a:t>
            </a:r>
            <a:r>
              <a:rPr lang="en-US" sz="2400" dirty="0"/>
              <a:t>for a 5 numerical </a:t>
            </a:r>
            <a:r>
              <a:rPr lang="en-US" sz="2400" dirty="0" smtClean="0"/>
              <a:t>variables; AMT_INCOME_TOTAL, AMT_CREDIT, AMT_ANNUITY, AMT_GOODS_PRICE and EMPLOYED_YEARS.</a:t>
            </a:r>
          </a:p>
          <a:p>
            <a:r>
              <a:rPr lang="en-US" sz="2400" b="1" dirty="0" smtClean="0"/>
              <a:t>AMT_INCOME_TOTAL: </a:t>
            </a:r>
            <a:r>
              <a:rPr lang="en-US" sz="2400" i="1" dirty="0" smtClean="0"/>
              <a:t>Max. </a:t>
            </a:r>
            <a:r>
              <a:rPr lang="en-US" sz="2400" i="1" dirty="0"/>
              <a:t>value is 11,70,00 000 which is very high from the mean value, so we will remove the outliers from Annual Income</a:t>
            </a:r>
            <a:r>
              <a:rPr lang="en-US" sz="2400" i="1" dirty="0" smtClean="0"/>
              <a:t>.</a:t>
            </a:r>
          </a:p>
          <a:p>
            <a:r>
              <a:rPr lang="en-US" sz="2400" b="1" dirty="0" smtClean="0"/>
              <a:t>AMT_CREDIT: </a:t>
            </a:r>
            <a:r>
              <a:rPr lang="en-US" sz="2400" dirty="0"/>
              <a:t>Max value is 40500000 which is very high from the mean value, so we will remove the outliers from AMT_CREDIT</a:t>
            </a:r>
            <a:r>
              <a:rPr lang="en-US" sz="2400" dirty="0" smtClean="0"/>
              <a:t>.</a:t>
            </a:r>
          </a:p>
          <a:p>
            <a:endParaRPr lang="en-US" i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sz="2400" dirty="0" smtClean="0"/>
              <a:t>The boxplot for </a:t>
            </a:r>
            <a:r>
              <a:rPr lang="en-US" sz="2400" dirty="0" smtClean="0"/>
              <a:t>AMT_CREDIT &amp; </a:t>
            </a:r>
            <a:r>
              <a:rPr lang="en-US" sz="2400" dirty="0"/>
              <a:t>AMT_INCOME_TOTAL </a:t>
            </a:r>
            <a:r>
              <a:rPr lang="en-US" sz="2400" dirty="0" smtClean="0"/>
              <a:t>after </a:t>
            </a:r>
            <a:r>
              <a:rPr lang="en-US" sz="2400" dirty="0"/>
              <a:t>removing the </a:t>
            </a:r>
            <a:r>
              <a:rPr lang="en-US" sz="2400" dirty="0" smtClean="0"/>
              <a:t>Outliers is as follows.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43075"/>
            <a:ext cx="7258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sz="2400" b="1" dirty="0" smtClean="0"/>
              <a:t>EMPLOYED_YEARS:</a:t>
            </a:r>
            <a:r>
              <a:rPr lang="en-US" sz="2400" b="1" dirty="0"/>
              <a:t> </a:t>
            </a:r>
            <a:r>
              <a:rPr lang="en-US" sz="2400" dirty="0"/>
              <a:t>Max value is 1000 which is very high value and working years can not be a 1000 year, so we will remove the </a:t>
            </a:r>
            <a:r>
              <a:rPr lang="en-US" sz="2400" dirty="0" smtClean="0"/>
              <a:t>outliers. The following is the boxplot after removing outliers.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36766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Imbalance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check for data imbalance for the target variable i.e. client with payment difficulties. Following is the bar graph for the same.</a:t>
            </a:r>
          </a:p>
          <a:p>
            <a:r>
              <a:rPr lang="en-IN" sz="2400" dirty="0" smtClean="0"/>
              <a:t>It is clearly visible from the graph that the </a:t>
            </a:r>
            <a:r>
              <a:rPr lang="en-US" sz="2400" dirty="0" smtClean="0"/>
              <a:t>target </a:t>
            </a:r>
            <a:r>
              <a:rPr lang="en-US" sz="2400" dirty="0"/>
              <a:t>variable is </a:t>
            </a:r>
            <a:r>
              <a:rPr lang="en-US" sz="2400" dirty="0" smtClean="0"/>
              <a:t>imbalanced, over </a:t>
            </a:r>
            <a:r>
              <a:rPr lang="en-US" sz="2400" dirty="0"/>
              <a:t>8.8% client with payment difficulties out of 100</a:t>
            </a:r>
            <a:r>
              <a:rPr lang="en-US" sz="2400" dirty="0" smtClean="0"/>
              <a:t>%.</a:t>
            </a:r>
          </a:p>
          <a:p>
            <a:r>
              <a:rPr lang="en-US" sz="2400" dirty="0" smtClean="0"/>
              <a:t> Therefore we divide the application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into 2 &amp; do further analysis.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09241" cy="10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7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Univariate &amp; 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From the violin plot we can infer that both </a:t>
            </a:r>
            <a:r>
              <a:rPr lang="en-IN" sz="2400" dirty="0"/>
              <a:t>non-defaulters (Target-0) </a:t>
            </a:r>
            <a:r>
              <a:rPr lang="en-IN" sz="2400" dirty="0" smtClean="0"/>
              <a:t>&amp; </a:t>
            </a:r>
            <a:r>
              <a:rPr lang="en-IN" sz="2400" dirty="0"/>
              <a:t>defaulters (</a:t>
            </a:r>
            <a:r>
              <a:rPr lang="en-IN" sz="2400" dirty="0" smtClean="0"/>
              <a:t>Target-1)  come in the same income bracket.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0" y="2852936"/>
            <a:ext cx="1730499" cy="281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50" y="6237312"/>
            <a:ext cx="12287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5"/>
            <a:ext cx="1728192" cy="281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09" y="6275412"/>
            <a:ext cx="1200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485</TotalTime>
  <Words>747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EDA Case Study</vt:lpstr>
      <vt:lpstr>Credit Risk and Business Loss in the Banking System</vt:lpstr>
      <vt:lpstr>Data Cleaning </vt:lpstr>
      <vt:lpstr>PowerPoint Presentation</vt:lpstr>
      <vt:lpstr>Handling Outliers</vt:lpstr>
      <vt:lpstr>PowerPoint Presentation</vt:lpstr>
      <vt:lpstr>PowerPoint Presentation</vt:lpstr>
      <vt:lpstr>Data Imbalance</vt:lpstr>
      <vt:lpstr>Univariate &amp; Bivariate Analysis</vt:lpstr>
      <vt:lpstr>PowerPoint Presentation</vt:lpstr>
      <vt:lpstr>PowerPoint Presentation</vt:lpstr>
      <vt:lpstr>PowerPoint Presentation</vt:lpstr>
      <vt:lpstr>Univariate &amp; Bivariate Analysis                 ( previous application )</vt:lpstr>
      <vt:lpstr>PowerPoint Presentation</vt:lpstr>
      <vt:lpstr>Recommendation's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MJ</dc:creator>
  <cp:lastModifiedBy>Reena Pant</cp:lastModifiedBy>
  <cp:revision>39</cp:revision>
  <dcterms:created xsi:type="dcterms:W3CDTF">2020-09-20T03:28:30Z</dcterms:created>
  <dcterms:modified xsi:type="dcterms:W3CDTF">2020-10-27T08:17:09Z</dcterms:modified>
</cp:coreProperties>
</file>