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3" r:id="rId4"/>
    <p:sldId id="258" r:id="rId5"/>
    <p:sldId id="265" r:id="rId6"/>
    <p:sldId id="264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E7ECF-F0A1-43A4-94C8-604FA8CDECA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91C0C-BA5D-415F-A83F-295263DB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s-jdk-jre-jv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cd/E19455-01/806-3461/6jck06gqd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jvm-works-jvm-architecture/" TargetMode="External"/><Relationship Id="rId4" Type="http://schemas.openxmlformats.org/officeDocument/2006/relationships/hyperlink" Target="https://en.wikipedia.org/wiki/List_of_Java_virtual_machin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389-8CE2-4248-9708-1C251B153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 Core Training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D73D6-7F0B-4523-B5B1-A50AAC1EB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Manuk Gharslyan &amp; Grigor Topchyan</a:t>
            </a:r>
          </a:p>
        </p:txBody>
      </p:sp>
    </p:spTree>
    <p:extLst>
      <p:ext uri="{BB962C8B-B14F-4D97-AF65-F5344CB8AC3E}">
        <p14:creationId xmlns:p14="http://schemas.microsoft.com/office/powerpoint/2010/main" val="387761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6FC-F228-4EBC-B628-CF577F6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627400" cy="3581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Java defines four integer types: </a:t>
            </a:r>
            <a:r>
              <a:rPr lang="en-US" sz="1400" b="1" dirty="0">
                <a:solidFill>
                  <a:schemeClr val="tx1"/>
                </a:solidFill>
              </a:rPr>
              <a:t>byte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tx1"/>
                </a:solidFill>
              </a:rPr>
              <a:t>short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tx1"/>
                </a:solidFill>
              </a:rPr>
              <a:t>int</a:t>
            </a:r>
            <a:r>
              <a:rPr lang="en-US" sz="1400" dirty="0"/>
              <a:t>, and </a:t>
            </a:r>
            <a:r>
              <a:rPr lang="en-US" sz="1400" b="1" dirty="0">
                <a:solidFill>
                  <a:schemeClr val="tx1"/>
                </a:solidFill>
              </a:rPr>
              <a:t>long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96D08-84B8-4C21-9427-A4FD00BB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7" y="3247512"/>
            <a:ext cx="796401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6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DA676-EDD0-4929-AFDD-A0EDDF8EC6FE}"/>
              </a:ext>
            </a:extLst>
          </p:cNvPr>
          <p:cNvSpPr/>
          <p:nvPr/>
        </p:nvSpPr>
        <p:spPr>
          <a:xfrm>
            <a:off x="1051419" y="2954833"/>
            <a:ext cx="9795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smallest integer type is </a:t>
            </a:r>
            <a:r>
              <a:rPr lang="en-US" sz="1400" b="1" i="1" dirty="0"/>
              <a:t>byte</a:t>
            </a:r>
            <a:r>
              <a:rPr lang="en-US" sz="1400" dirty="0"/>
              <a:t>. </a:t>
            </a:r>
          </a:p>
          <a:p>
            <a:r>
              <a:rPr lang="en-US" sz="1400" dirty="0"/>
              <a:t>This is an 8-bit type that has a range from –128 to 127.</a:t>
            </a:r>
          </a:p>
          <a:p>
            <a:endParaRPr lang="en-US" sz="1400" dirty="0"/>
          </a:p>
          <a:p>
            <a:r>
              <a:rPr lang="en-US" sz="1400" dirty="0"/>
              <a:t>Byte variables are declared by use of the </a:t>
            </a:r>
            <a:r>
              <a:rPr lang="en-US" sz="1400" b="1" i="1" dirty="0"/>
              <a:t>byte</a:t>
            </a:r>
            <a:r>
              <a:rPr lang="en-US" sz="1400" dirty="0"/>
              <a:t> keyword. </a:t>
            </a:r>
          </a:p>
          <a:p>
            <a:r>
              <a:rPr lang="en-US" sz="1400" dirty="0"/>
              <a:t>For example:</a:t>
            </a:r>
          </a:p>
          <a:p>
            <a:r>
              <a:rPr lang="en-US" sz="1400" dirty="0"/>
              <a:t>           byte b, c;</a:t>
            </a:r>
          </a:p>
        </p:txBody>
      </p:sp>
    </p:spTree>
    <p:extLst>
      <p:ext uri="{BB962C8B-B14F-4D97-AF65-F5344CB8AC3E}">
        <p14:creationId xmlns:p14="http://schemas.microsoft.com/office/powerpoint/2010/main" val="149740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6FC-F228-4EBC-B628-CF577F6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435290" cy="354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short</a:t>
            </a:r>
            <a:r>
              <a:rPr lang="en-US" sz="1400" dirty="0"/>
              <a:t> is a signed 16-bit type. </a:t>
            </a:r>
          </a:p>
          <a:p>
            <a:pPr marL="0" indent="0">
              <a:buNone/>
            </a:pPr>
            <a:r>
              <a:rPr lang="en-US" sz="1400" dirty="0"/>
              <a:t>It has a range from –32,768 to 32,767. </a:t>
            </a:r>
          </a:p>
          <a:p>
            <a:pPr marL="0" indent="0">
              <a:buNone/>
            </a:pPr>
            <a:r>
              <a:rPr lang="en-US" sz="1400" dirty="0"/>
              <a:t>Here are some examples of </a:t>
            </a:r>
            <a:r>
              <a:rPr lang="en-US" sz="1400" b="1" i="1" dirty="0">
                <a:solidFill>
                  <a:schemeClr val="tx1"/>
                </a:solidFill>
              </a:rPr>
              <a:t>short</a:t>
            </a:r>
            <a:r>
              <a:rPr lang="en-US" sz="1400" dirty="0"/>
              <a:t> variable declarations:</a:t>
            </a:r>
            <a:br>
              <a:rPr lang="en-US" sz="1400" dirty="0"/>
            </a:br>
            <a:r>
              <a:rPr lang="en-US" sz="1400" dirty="0"/>
              <a:t>        short s; </a:t>
            </a:r>
            <a:br>
              <a:rPr lang="en-US" sz="1400" dirty="0"/>
            </a:br>
            <a:r>
              <a:rPr lang="en-US" sz="1400" dirty="0"/>
              <a:t>        short t;</a:t>
            </a:r>
          </a:p>
        </p:txBody>
      </p:sp>
    </p:spTree>
    <p:extLst>
      <p:ext uri="{BB962C8B-B14F-4D97-AF65-F5344CB8AC3E}">
        <p14:creationId xmlns:p14="http://schemas.microsoft.com/office/powerpoint/2010/main" val="381245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6FC-F228-4EBC-B628-CF577F6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435290" cy="354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most commonly used integer type is </a:t>
            </a:r>
            <a:r>
              <a:rPr lang="en-US" sz="1400" b="1" i="1" dirty="0">
                <a:solidFill>
                  <a:schemeClr val="tx1"/>
                </a:solidFill>
              </a:rPr>
              <a:t>int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It is a 32-bit type.</a:t>
            </a:r>
          </a:p>
          <a:p>
            <a:pPr marL="0" indent="0">
              <a:buNone/>
            </a:pPr>
            <a:r>
              <a:rPr lang="en-US" sz="1400" dirty="0"/>
              <a:t>It has a range from –2,147,483,648 to 2,147,483,647.</a:t>
            </a:r>
          </a:p>
        </p:txBody>
      </p:sp>
    </p:spTree>
    <p:extLst>
      <p:ext uri="{BB962C8B-B14F-4D97-AF65-F5344CB8AC3E}">
        <p14:creationId xmlns:p14="http://schemas.microsoft.com/office/powerpoint/2010/main" val="264678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4D3-9528-46C6-AFA1-9A5F5247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F289-9641-4510-87D3-BCC7BB41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long</a:t>
            </a:r>
            <a:r>
              <a:rPr lang="en-US" sz="1400" dirty="0"/>
              <a:t> is a signed 64-bit type.</a:t>
            </a:r>
          </a:p>
          <a:p>
            <a:pPr marL="0" indent="0">
              <a:buNone/>
            </a:pPr>
            <a:r>
              <a:rPr lang="en-US" sz="1400" dirty="0"/>
              <a:t> It is useful for those occasions where an int type is not large enough to hold the desired value.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57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6D59-7016-4201-91EE-BDA8E626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F677-E1D4-438F-8F11-9419CA950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Floating-point numbers, also known as real numbers, are used when evaluating expressions that require fractional precision. </a:t>
            </a:r>
          </a:p>
          <a:p>
            <a:pPr marL="0" indent="0">
              <a:buNone/>
            </a:pPr>
            <a:r>
              <a:rPr lang="en-US" sz="1400" dirty="0"/>
              <a:t>For example, calculations such as square root.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EEBA2-8758-4315-888D-58226548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0" y="3869783"/>
            <a:ext cx="817359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284C-9850-4A45-BF67-7D343C78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10340360" cy="929776"/>
          </a:xfrm>
        </p:spPr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03A2-EEDF-4D86-B407-4C0EEB49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882092" cy="3788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type </a:t>
            </a:r>
            <a:r>
              <a:rPr lang="en-US" sz="1400" b="1" i="1" dirty="0">
                <a:solidFill>
                  <a:schemeClr val="tx1"/>
                </a:solidFill>
              </a:rPr>
              <a:t>float</a:t>
            </a:r>
            <a:r>
              <a:rPr lang="en-US" sz="1400" dirty="0"/>
              <a:t> specifies a single-precision value that uses 32 bits of storage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Here are some example float variable declarations:</a:t>
            </a:r>
          </a:p>
          <a:p>
            <a:pPr marL="0" indent="0">
              <a:buNone/>
            </a:pPr>
            <a:r>
              <a:rPr lang="en-US" sz="1400" dirty="0"/>
              <a:t>      float </a:t>
            </a:r>
            <a:r>
              <a:rPr lang="en-US" sz="1400" dirty="0" err="1"/>
              <a:t>hightemp</a:t>
            </a:r>
            <a:r>
              <a:rPr lang="en-US" sz="1400" dirty="0"/>
              <a:t>, </a:t>
            </a:r>
            <a:r>
              <a:rPr lang="en-US" sz="1400" dirty="0" err="1"/>
              <a:t>lowtemp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235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double</a:t>
            </a:r>
            <a:r>
              <a:rPr lang="en-US" sz="1400" dirty="0"/>
              <a:t> precision, as denoted by the </a:t>
            </a:r>
            <a:r>
              <a:rPr lang="en-US" sz="1400" b="1" i="1" dirty="0">
                <a:solidFill>
                  <a:schemeClr val="tx1"/>
                </a:solidFill>
              </a:rPr>
              <a:t>double</a:t>
            </a:r>
            <a:r>
              <a:rPr lang="en-US" sz="1400" dirty="0"/>
              <a:t> keyword, uses 64 bits to store a value</a:t>
            </a:r>
          </a:p>
          <a:p>
            <a:pPr marL="0" indent="0">
              <a:buNone/>
            </a:pPr>
            <a:r>
              <a:rPr lang="en-US" sz="1400" dirty="0"/>
              <a:t>It is used for high-speed mathematical calculations such as </a:t>
            </a:r>
          </a:p>
          <a:p>
            <a:pPr marL="0" indent="0">
              <a:buNone/>
            </a:pPr>
            <a:r>
              <a:rPr lang="en-US" sz="1400" dirty="0"/>
              <a:t>sin( ), cos( ), and sqrt( 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713A1-75A0-4E84-8856-9BA1E08A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36" y="3622498"/>
            <a:ext cx="439163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1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 Java, the data type used to store characters is </a:t>
            </a:r>
            <a:r>
              <a:rPr lang="en-US" sz="1400" b="1" i="1" dirty="0">
                <a:solidFill>
                  <a:schemeClr val="tx1"/>
                </a:solidFill>
              </a:rPr>
              <a:t>char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char</a:t>
            </a:r>
            <a:r>
              <a:rPr lang="en-US" sz="1400" dirty="0"/>
              <a:t> is a 16-bit type.</a:t>
            </a:r>
          </a:p>
          <a:p>
            <a:pPr marL="0" indent="0">
              <a:buNone/>
            </a:pPr>
            <a:r>
              <a:rPr lang="en-US" sz="1400" dirty="0"/>
              <a:t>The range of a </a:t>
            </a:r>
            <a:r>
              <a:rPr lang="en-US" sz="1400" b="1" i="1" dirty="0">
                <a:solidFill>
                  <a:schemeClr val="tx1"/>
                </a:solidFill>
              </a:rPr>
              <a:t>char</a:t>
            </a:r>
            <a:r>
              <a:rPr lang="en-US" sz="1400" dirty="0"/>
              <a:t> is 0 to 65,536	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8D74-0C29-4CDD-9855-7F4CF2E3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23" y="3676738"/>
            <a:ext cx="430590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8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char</a:t>
            </a:r>
            <a:r>
              <a:rPr lang="en-US" sz="1400" dirty="0"/>
              <a:t> variables behave like </a:t>
            </a:r>
            <a:r>
              <a:rPr lang="en-US" sz="1400" b="1" i="1" dirty="0">
                <a:solidFill>
                  <a:schemeClr val="tx1"/>
                </a:solidFill>
              </a:rPr>
              <a:t>integers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0A3EF-08EB-4200-B238-B34B84FE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51" y="3088122"/>
            <a:ext cx="386769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4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6FC-F228-4EBC-B628-CF577F6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627400" cy="3581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History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JDK and JRE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JDK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Byte Code and JVM (Java Virtual Machine)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Java Application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Java has a primitive type, called </a:t>
            </a:r>
            <a:r>
              <a:rPr lang="en-US" sz="1400" b="1" i="1" dirty="0" err="1">
                <a:solidFill>
                  <a:schemeClr val="tx1"/>
                </a:solidFill>
              </a:rPr>
              <a:t>boolean</a:t>
            </a:r>
            <a:r>
              <a:rPr lang="en-US" sz="1400" dirty="0"/>
              <a:t>, for logical values</a:t>
            </a:r>
          </a:p>
          <a:p>
            <a:pPr marL="0" indent="0">
              <a:buNone/>
            </a:pPr>
            <a:r>
              <a:rPr lang="en-US" sz="1400" dirty="0"/>
              <a:t>It can have only one of two possible values, </a:t>
            </a:r>
            <a:r>
              <a:rPr lang="en-US" sz="1400" b="1" i="1" dirty="0">
                <a:solidFill>
                  <a:schemeClr val="tx1"/>
                </a:solidFill>
              </a:rPr>
              <a:t>true</a:t>
            </a:r>
            <a:r>
              <a:rPr lang="en-US" sz="1400" dirty="0"/>
              <a:t> or </a:t>
            </a:r>
            <a:r>
              <a:rPr lang="en-US" sz="1400" b="1" i="1" dirty="0">
                <a:solidFill>
                  <a:schemeClr val="tx1"/>
                </a:solidFill>
              </a:rPr>
              <a:t>false</a:t>
            </a: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C8C78-A3B3-4455-B228-DD8981D0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3198915"/>
            <a:ext cx="471553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6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Integer Literals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Floating-Point Literals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Boolean Literals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Character Literals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343809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Integer Literals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int x = 0b1010;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int x = 123_456_789;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int x = 123___456___789;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int x = 0b1101_0101_0001_1010;</a:t>
            </a:r>
          </a:p>
        </p:txBody>
      </p:sp>
    </p:spTree>
    <p:extLst>
      <p:ext uri="{BB962C8B-B14F-4D97-AF65-F5344CB8AC3E}">
        <p14:creationId xmlns:p14="http://schemas.microsoft.com/office/powerpoint/2010/main" val="294087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Floating-Point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double num = 9_423_497_862.0;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double num = 9_423_497.1_0_9; </a:t>
            </a:r>
          </a:p>
        </p:txBody>
      </p:sp>
    </p:spTree>
    <p:extLst>
      <p:ext uri="{BB962C8B-B14F-4D97-AF65-F5344CB8AC3E}">
        <p14:creationId xmlns:p14="http://schemas.microsoft.com/office/powerpoint/2010/main" val="2458980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Boolean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There are only two logical values that a </a:t>
            </a:r>
            <a:r>
              <a:rPr lang="en-US" sz="1400" b="1" i="1" dirty="0" err="1">
                <a:solidFill>
                  <a:schemeClr val="tx1"/>
                </a:solidFill>
              </a:rPr>
              <a:t>boolean</a:t>
            </a:r>
            <a:r>
              <a:rPr lang="en-US" sz="1400" dirty="0"/>
              <a:t> value can have, </a:t>
            </a:r>
            <a:r>
              <a:rPr lang="en-US" sz="1400" b="1" i="1" dirty="0">
                <a:solidFill>
                  <a:schemeClr val="tx1"/>
                </a:solidFill>
              </a:rPr>
              <a:t>true</a:t>
            </a:r>
            <a:r>
              <a:rPr lang="en-US" sz="1400" dirty="0"/>
              <a:t> and </a:t>
            </a:r>
            <a:r>
              <a:rPr lang="en-US" sz="1400" b="1" i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1589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Character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char a = ‘a’;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char b = ‘b’;</a:t>
            </a:r>
          </a:p>
        </p:txBody>
      </p:sp>
    </p:spTree>
    <p:extLst>
      <p:ext uri="{BB962C8B-B14F-4D97-AF65-F5344CB8AC3E}">
        <p14:creationId xmlns:p14="http://schemas.microsoft.com/office/powerpoint/2010/main" val="426051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40"/>
            <a:ext cx="10702211" cy="3612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String greeting = </a:t>
            </a:r>
            <a:r>
              <a:rPr lang="en-US" sz="1400" b="1" dirty="0">
                <a:solidFill>
                  <a:schemeClr val="tx1"/>
                </a:solidFill>
              </a:rPr>
              <a:t>"Hello World"</a:t>
            </a:r>
            <a:endParaRPr lang="en-US" sz="1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7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Operators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39"/>
            <a:ext cx="10702211" cy="4053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Arithmetic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Unary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Assignment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Relational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Logical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Ternary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Bitwise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Shift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instance of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Precedence and Associativity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i="1" dirty="0">
                <a:solidFill>
                  <a:schemeClr val="tx1"/>
                </a:solidFill>
              </a:rPr>
              <a:t>Interesting Questions</a:t>
            </a:r>
          </a:p>
          <a:p>
            <a:pPr marL="0" indent="0">
              <a:buNone/>
            </a:pP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7F222-3114-4BC5-9D98-4F544EE9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973" y="6374403"/>
            <a:ext cx="3867912" cy="310896"/>
          </a:xfrm>
        </p:spPr>
        <p:txBody>
          <a:bodyPr/>
          <a:lstStyle/>
          <a:p>
            <a:r>
              <a:rPr lang="en-US" dirty="0"/>
              <a:t>https://www.geeksforgeeks.org/operators-in-java/</a:t>
            </a:r>
          </a:p>
        </p:txBody>
      </p:sp>
    </p:spTree>
    <p:extLst>
      <p:ext uri="{BB962C8B-B14F-4D97-AF65-F5344CB8AC3E}">
        <p14:creationId xmlns:p14="http://schemas.microsoft.com/office/powerpoint/2010/main" val="535740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Arithmetic Operators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EC318-85DD-4004-99E2-61353F85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1" y="2225615"/>
            <a:ext cx="11136701" cy="447711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Arithmetic Operators: </a:t>
            </a:r>
            <a:r>
              <a:rPr lang="en-US" sz="1400" dirty="0">
                <a:solidFill>
                  <a:schemeClr val="tx1"/>
                </a:solidFill>
              </a:rPr>
              <a:t>They are used to perform simple arithmetic operations on primitive data types.</a:t>
            </a:r>
          </a:p>
          <a:p>
            <a:pPr marL="400050" lvl="1" indent="0">
              <a:buNone/>
            </a:pPr>
            <a:r>
              <a:rPr lang="en-US" sz="1400" dirty="0"/>
              <a:t>* : Multiplication</a:t>
            </a:r>
          </a:p>
          <a:p>
            <a:pPr marL="400050" lvl="1" indent="0">
              <a:buNone/>
            </a:pPr>
            <a:r>
              <a:rPr lang="en-US" sz="1400" dirty="0"/>
              <a:t>/ : Division                          </a:t>
            </a:r>
          </a:p>
          <a:p>
            <a:pPr marL="400050" lvl="1" indent="0">
              <a:buNone/>
            </a:pPr>
            <a:r>
              <a:rPr lang="en-US" sz="1400" dirty="0"/>
              <a:t>% : Modulo</a:t>
            </a:r>
          </a:p>
          <a:p>
            <a:pPr marL="400050" lvl="1" indent="0">
              <a:buNone/>
            </a:pPr>
            <a:r>
              <a:rPr lang="en-US" sz="1400" dirty="0"/>
              <a:t>+ : Addition</a:t>
            </a:r>
          </a:p>
          <a:p>
            <a:pPr marL="400050" lvl="1" indent="0">
              <a:buNone/>
            </a:pPr>
            <a:r>
              <a:rPr lang="en-US" sz="1400" dirty="0"/>
              <a:t>– : Subtraction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92C2D-7283-439A-B522-5C259D4E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55" y="2662546"/>
            <a:ext cx="4313298" cy="39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6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B0C7-0B34-4462-A6AC-1C3F6BD8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8" y="2407639"/>
            <a:ext cx="10702211" cy="4053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Unary Operators: </a:t>
            </a:r>
            <a:r>
              <a:rPr lang="en-US" sz="1400" dirty="0">
                <a:solidFill>
                  <a:schemeClr val="tx1"/>
                </a:solidFill>
              </a:rPr>
              <a:t>Unary operators needs only one operand. They are used to increment, decrement or negate a value.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–</a:t>
            </a:r>
            <a:r>
              <a:rPr lang="en-US" sz="1200" dirty="0">
                <a:solidFill>
                  <a:schemeClr val="tx1"/>
                </a:solidFill>
              </a:rPr>
              <a:t> :Unary minus, used for negating the values.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+</a:t>
            </a:r>
            <a:r>
              <a:rPr lang="en-US" sz="1200" dirty="0">
                <a:solidFill>
                  <a:schemeClr val="tx1"/>
                </a:solidFill>
              </a:rPr>
              <a:t> :Unary plus, used for giving positive values. Only used when deliberately converting a negative value to positive.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++</a:t>
            </a:r>
            <a:r>
              <a:rPr lang="en-US" sz="1200" dirty="0">
                <a:solidFill>
                  <a:schemeClr val="tx1"/>
                </a:solidFill>
              </a:rPr>
              <a:t> :Increment operator, used for incrementing the value by 1. There are two varieties of increment operator.</a:t>
            </a:r>
          </a:p>
          <a:p>
            <a:pPr marL="800100" lvl="2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Post-Increment : Value is first used for computing the result and then incremented.</a:t>
            </a:r>
          </a:p>
          <a:p>
            <a:pPr marL="800100" lvl="2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Pre-Increment : Value is incremented first and then result is computed.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— </a:t>
            </a:r>
            <a:r>
              <a:rPr lang="en-US" sz="1200" dirty="0">
                <a:solidFill>
                  <a:schemeClr val="tx1"/>
                </a:solidFill>
              </a:rPr>
              <a:t>: Decrement operator, used for decrementing the value by 1. There are two varieties of decrement operator.</a:t>
            </a:r>
          </a:p>
          <a:p>
            <a:pPr marL="800100" lvl="2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Post-decrement : Value is first used for computing the result and then decremented.</a:t>
            </a:r>
          </a:p>
          <a:p>
            <a:pPr marL="800100" lvl="2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Pre-Decrement : Value is decremented first and then result is computed.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!</a:t>
            </a:r>
            <a:r>
              <a:rPr lang="en-US" sz="1200" dirty="0">
                <a:solidFill>
                  <a:schemeClr val="tx1"/>
                </a:solidFill>
              </a:rPr>
              <a:t> : Logical not operator, used for inverting a Boolean value.</a:t>
            </a:r>
          </a:p>
        </p:txBody>
      </p:sp>
    </p:spTree>
    <p:extLst>
      <p:ext uri="{BB962C8B-B14F-4D97-AF65-F5344CB8AC3E}">
        <p14:creationId xmlns:p14="http://schemas.microsoft.com/office/powerpoint/2010/main" val="37001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6FC-F228-4EBC-B628-CF577F6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627400" cy="3581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is a General Purpose, Object Oriented Programming Language developed by Sun Microsystems of USA I 1991.</a:t>
            </a:r>
          </a:p>
          <a:p>
            <a:pPr marL="0" indent="0">
              <a:buNone/>
            </a:pPr>
            <a:r>
              <a:rPr lang="en-US" dirty="0"/>
              <a:t>Created By team leading by Games Gosling.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70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Unary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DDF7C-7A64-4DAC-8790-2421EB5E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59" y="2313348"/>
            <a:ext cx="3938721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36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C16F2-C99D-4416-A960-075DB6A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Assignment Operator : ‘=’</a:t>
            </a:r>
            <a:r>
              <a:rPr lang="en-US" sz="1400" dirty="0"/>
              <a:t> Assignment operator is used to assign a value to any variable</a:t>
            </a:r>
            <a:r>
              <a:rPr lang="en-US" sz="1400" b="1" dirty="0"/>
              <a:t>.</a:t>
            </a:r>
          </a:p>
          <a:p>
            <a:pPr marL="400050" lvl="1" indent="0">
              <a:buNone/>
            </a:pPr>
            <a:r>
              <a:rPr lang="en-US" sz="1200" b="1" dirty="0"/>
              <a:t>+=</a:t>
            </a:r>
            <a:r>
              <a:rPr lang="en-US" sz="1200" dirty="0"/>
              <a:t>, for adding left operand with right operand and then assigning it to variable on the left.</a:t>
            </a:r>
          </a:p>
          <a:p>
            <a:pPr marL="400050" lvl="1" indent="0">
              <a:buNone/>
            </a:pPr>
            <a:r>
              <a:rPr lang="en-US" sz="1200" b="1" dirty="0"/>
              <a:t>-=</a:t>
            </a:r>
            <a:r>
              <a:rPr lang="en-US" sz="1200" dirty="0"/>
              <a:t>, for subtracting left operand with right operand and then assigning it to variable on the left.</a:t>
            </a:r>
          </a:p>
          <a:p>
            <a:pPr marL="400050" lvl="1" indent="0">
              <a:buNone/>
            </a:pPr>
            <a:r>
              <a:rPr lang="en-US" sz="1200" b="1" dirty="0"/>
              <a:t>*=</a:t>
            </a:r>
            <a:r>
              <a:rPr lang="en-US" sz="1200" dirty="0"/>
              <a:t>, for multiplying left operand with right operand and then assigning it to variable on the left.</a:t>
            </a:r>
          </a:p>
          <a:p>
            <a:pPr marL="400050" lvl="1" indent="0">
              <a:buNone/>
            </a:pPr>
            <a:r>
              <a:rPr lang="en-US" sz="1200" b="1" dirty="0"/>
              <a:t>/=</a:t>
            </a:r>
            <a:r>
              <a:rPr lang="en-US" sz="1200" dirty="0"/>
              <a:t>, for dividing left operand with right operand and then assigning it to variable on the left.</a:t>
            </a:r>
          </a:p>
          <a:p>
            <a:pPr marL="400050" lvl="1" indent="0">
              <a:buNone/>
            </a:pPr>
            <a:r>
              <a:rPr lang="en-US" sz="1200" b="1" dirty="0"/>
              <a:t>%=</a:t>
            </a:r>
            <a:r>
              <a:rPr lang="en-US" sz="1200" dirty="0"/>
              <a:t>, for assigning modulo of left operand with right operand and then assigning it to variable on the left.</a:t>
            </a:r>
          </a:p>
        </p:txBody>
      </p:sp>
    </p:spTree>
    <p:extLst>
      <p:ext uri="{BB962C8B-B14F-4D97-AF65-F5344CB8AC3E}">
        <p14:creationId xmlns:p14="http://schemas.microsoft.com/office/powerpoint/2010/main" val="2292477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Assignment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E0E31-926F-4D8A-B3C3-82647D9AC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80" y="2459404"/>
            <a:ext cx="4183796" cy="39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Relational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45509-B27F-46B1-A106-ED9C8EDC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8" y="2534343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Relational Operators : </a:t>
            </a:r>
            <a:r>
              <a:rPr lang="en-US" sz="1400" dirty="0"/>
              <a:t>These operators are used to check for relations like equality, greater than, less than.</a:t>
            </a:r>
          </a:p>
          <a:p>
            <a:pPr marL="400050" lvl="1" indent="0">
              <a:buNone/>
            </a:pPr>
            <a:r>
              <a:rPr lang="en-US" sz="1200" b="1" dirty="0"/>
              <a:t>!=</a:t>
            </a:r>
            <a:r>
              <a:rPr lang="en-US" sz="1200" dirty="0"/>
              <a:t>, Not Equal to : returns true of left hand side is not equal to right hand side.</a:t>
            </a:r>
          </a:p>
          <a:p>
            <a:pPr marL="400050" lvl="1" indent="0">
              <a:buNone/>
            </a:pPr>
            <a:r>
              <a:rPr lang="en-US" sz="1200" b="1" dirty="0"/>
              <a:t>&lt;</a:t>
            </a:r>
            <a:r>
              <a:rPr lang="en-US" sz="1200" dirty="0"/>
              <a:t>, less than : returns true of left hand side is less than right hand side.</a:t>
            </a:r>
          </a:p>
          <a:p>
            <a:pPr marL="400050" lvl="1" indent="0">
              <a:buNone/>
            </a:pPr>
            <a:r>
              <a:rPr lang="en-US" sz="1200" b="1" dirty="0"/>
              <a:t>&lt;=</a:t>
            </a:r>
            <a:r>
              <a:rPr lang="en-US" sz="1200" dirty="0"/>
              <a:t>, less than or equal to : returns true of left hand side is less than or equal to right hand side.</a:t>
            </a:r>
          </a:p>
          <a:p>
            <a:pPr marL="400050" lvl="1" indent="0">
              <a:buNone/>
            </a:pPr>
            <a:r>
              <a:rPr lang="en-US" sz="1200" b="1" dirty="0"/>
              <a:t>&gt;</a:t>
            </a:r>
            <a:r>
              <a:rPr lang="en-US" sz="1200" dirty="0"/>
              <a:t>, Greater than : returns true of left hand side is greater than right hand side</a:t>
            </a:r>
            <a:r>
              <a:rPr lang="en-US" sz="1200" b="1" dirty="0"/>
              <a:t>.</a:t>
            </a:r>
          </a:p>
          <a:p>
            <a:pPr marL="400050" lvl="1" indent="0">
              <a:buNone/>
            </a:pPr>
            <a:r>
              <a:rPr lang="en-US" sz="1200" b="1" dirty="0"/>
              <a:t>&gt;=</a:t>
            </a:r>
            <a:r>
              <a:rPr lang="en-US" sz="1200" dirty="0"/>
              <a:t>, Greater than or equal to: returns true of left hand side is greater than or equal to right hand side.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9115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Relational Operators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02D474-9F37-482D-A649-85587EC74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95" y="2603500"/>
            <a:ext cx="355805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92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Statements, Using Relational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619F6-9C64-468E-BF8C-508CA01D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  <a:p>
            <a:r>
              <a:rPr lang="en-US" dirty="0" err="1"/>
              <a:t>if..else</a:t>
            </a:r>
            <a:r>
              <a:rPr lang="en-US" dirty="0"/>
              <a:t> statements</a:t>
            </a:r>
          </a:p>
          <a:p>
            <a:r>
              <a:rPr lang="en-US" dirty="0"/>
              <a:t>nested if statements</a:t>
            </a:r>
          </a:p>
          <a:p>
            <a:r>
              <a:rPr lang="en-US" dirty="0"/>
              <a:t>if-else-if ladder</a:t>
            </a:r>
          </a:p>
          <a:p>
            <a:r>
              <a:rPr lang="en-US" dirty="0"/>
              <a:t>switch statements</a:t>
            </a:r>
          </a:p>
        </p:txBody>
      </p:sp>
    </p:spTree>
    <p:extLst>
      <p:ext uri="{BB962C8B-B14F-4D97-AF65-F5344CB8AC3E}">
        <p14:creationId xmlns:p14="http://schemas.microsoft.com/office/powerpoint/2010/main" val="4007320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if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40C54-18B4-4DA1-974D-90C57067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0" y="2549712"/>
            <a:ext cx="4295775" cy="245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34ECE-B479-4409-BFA9-58589E88A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71" y="2634783"/>
            <a:ext cx="24669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40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 err="1"/>
              <a:t>If..else</a:t>
            </a:r>
            <a:r>
              <a:rPr lang="en-US" dirty="0"/>
              <a:t>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B69D5-B2DE-468B-823C-227E879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02" y="2558303"/>
            <a:ext cx="4648200" cy="217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696068-6A8B-425E-8524-D5962B29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555" y="2639745"/>
            <a:ext cx="3086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5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Nested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EF00-CA03-4C6D-A8DC-7646E883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" y="2639745"/>
            <a:ext cx="4072245" cy="2920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15B03-142B-41DD-A152-5B927067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9" y="2562609"/>
            <a:ext cx="4365170" cy="2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79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If - else if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88D17-29C5-4F37-8809-940E3E2C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11" y="2639745"/>
            <a:ext cx="3664604" cy="3122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8AD414-28E8-43B2-A5B0-21610449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79" y="2639745"/>
            <a:ext cx="3957089" cy="27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5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JDK,JRE,JVM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9F9CC-94DD-44B3-B5F6-4CF7FCA1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73172"/>
            <a:ext cx="7150849" cy="27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8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Switch-case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0AB8F-DDFF-4CF0-9543-221A474A578E}"/>
              </a:ext>
            </a:extLst>
          </p:cNvPr>
          <p:cNvSpPr/>
          <p:nvPr/>
        </p:nvSpPr>
        <p:spPr>
          <a:xfrm>
            <a:off x="489217" y="2387895"/>
            <a:ext cx="112366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Expression can be of type </a:t>
            </a:r>
            <a:r>
              <a:rPr lang="en-US" sz="1400" b="1" dirty="0"/>
              <a:t>byte, short, int char or an enumeration</a:t>
            </a:r>
            <a:r>
              <a:rPr lang="en-US" sz="1400" dirty="0"/>
              <a:t>. Beginning with JDK7, expression can also be of type </a:t>
            </a:r>
            <a:r>
              <a:rPr lang="en-US" sz="1400" b="1" dirty="0"/>
              <a:t>String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Duplicate case values are not allowed.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default statement is optional.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break statement is used inside the switch to terminate a statement sequence.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break statement is optional. If omitted, execution will continue on into the next case.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33D42-CA2F-4434-9AB7-6C984A58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56" y="3611496"/>
            <a:ext cx="2395537" cy="304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F9D2-BC72-457F-817B-CBF6BA7F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9" y="3611496"/>
            <a:ext cx="3885711" cy="29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Jump – break, continue, return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BC700-1F0A-49C0-B62C-B3121769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8" y="2717466"/>
            <a:ext cx="3771900" cy="2790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A1A5D4-2B55-4E37-9A66-3D8E350F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15" y="2669840"/>
            <a:ext cx="3676650" cy="288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7C867-E063-4285-A7F0-FF9D404D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542" y="2669840"/>
            <a:ext cx="398249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8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Logical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4D279-F3CF-4EA3-BFE6-B8A6FB64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2603500"/>
            <a:ext cx="11280162" cy="4196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Logical Operators : </a:t>
            </a:r>
            <a:r>
              <a:rPr lang="en-US" sz="1400" dirty="0"/>
              <a:t>These operators are used to perform “logical AND” and “logical OR” operation, i.e. the function similar to AND gate and OR gate in digital electronics.</a:t>
            </a:r>
          </a:p>
          <a:p>
            <a:pPr marL="400050" lvl="1" indent="0">
              <a:buNone/>
            </a:pPr>
            <a:r>
              <a:rPr lang="en-US" sz="1200" b="1" dirty="0"/>
              <a:t>&amp;&amp;</a:t>
            </a:r>
            <a:r>
              <a:rPr lang="en-US" sz="1200" dirty="0"/>
              <a:t>, Logical AND : returns true when both conditions are true.</a:t>
            </a:r>
          </a:p>
          <a:p>
            <a:pPr marL="400050" lvl="1" indent="0">
              <a:buNone/>
            </a:pPr>
            <a:r>
              <a:rPr lang="en-US" sz="1200" b="1" dirty="0"/>
              <a:t>||</a:t>
            </a:r>
            <a:r>
              <a:rPr lang="en-US" sz="1200" dirty="0"/>
              <a:t>, Logical OR : returns true if at least one condition is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BE36D-47E1-4367-B6CC-9E5A36EE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94" y="3825685"/>
            <a:ext cx="3949194" cy="27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44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Loops – for, while, do-</a:t>
            </a:r>
            <a:r>
              <a:rPr lang="en-US" dirty="0" err="1"/>
              <a:t>whil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23816-D5E7-49AB-B6C6-0BF0F80D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02156" cy="3416300"/>
          </a:xfrm>
        </p:spPr>
        <p:txBody>
          <a:bodyPr>
            <a:normAutofit/>
          </a:bodyPr>
          <a:lstStyle/>
          <a:p>
            <a:r>
              <a:rPr lang="en-US" sz="1400" dirty="0"/>
              <a:t>While</a:t>
            </a:r>
          </a:p>
          <a:p>
            <a:r>
              <a:rPr lang="en-US" sz="1400" dirty="0"/>
              <a:t>Do – While</a:t>
            </a:r>
          </a:p>
          <a:p>
            <a:r>
              <a:rPr lang="en-US" sz="14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109009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DF5E5-6AAE-4C36-8FBB-78E8C903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979" y="2843613"/>
            <a:ext cx="4974655" cy="2273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0EC55-B998-4DC3-8944-98291BE95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1" y="2843613"/>
            <a:ext cx="3838895" cy="24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2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Do-While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CEBBA-D451-442A-AD2C-0C1E646E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19" y="3250757"/>
            <a:ext cx="4546186" cy="2504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B2E12-354A-4677-9445-658F2835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9" y="3250757"/>
            <a:ext cx="4200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2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07A21-BB2A-4C1F-B3E9-84D7A1DF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86" y="3304133"/>
            <a:ext cx="5047589" cy="209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FC588-644C-4C99-A50C-D4033254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02" y="3304133"/>
            <a:ext cx="4143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Arrays 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7E7A6-2711-49C2-A345-C90DC2716161}"/>
              </a:ext>
            </a:extLst>
          </p:cNvPr>
          <p:cNvSpPr/>
          <p:nvPr/>
        </p:nvSpPr>
        <p:spPr>
          <a:xfrm>
            <a:off x="425569" y="2333685"/>
            <a:ext cx="113494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Java all arrays are dynamically allocated.(discussed below)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arrays are objects in Java, we can find their length using member length. This is different from C/C++ where we find length using </a:t>
            </a:r>
            <a:r>
              <a:rPr lang="en-US" sz="1400" dirty="0" err="1"/>
              <a:t>sizeof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Java array variable can also be declared like other variables with [] after the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variables in the array are ordered and each have an index beginning from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 array can be also be used as a static field, a local variable or a method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size of an array must be specified by an int value and not long or short.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direct superclass of an array type is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array type implements the interfaces Cloneable and </a:t>
            </a:r>
            <a:r>
              <a:rPr lang="en-US" sz="1400" dirty="0" err="1"/>
              <a:t>java.io.Serializable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7ADC2-F9C5-47FE-B918-74F9366A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40" y="4365010"/>
            <a:ext cx="5695950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7D1F8-EE94-4FD1-B2CA-AC3AE694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4365010"/>
            <a:ext cx="4928813" cy="10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6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D91-9D5B-4585-98EB-77F3D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409" cy="911115"/>
          </a:xfrm>
        </p:spPr>
        <p:txBody>
          <a:bodyPr/>
          <a:lstStyle/>
          <a:p>
            <a:pPr fontAlgn="base"/>
            <a:r>
              <a:rPr lang="en-US" dirty="0"/>
              <a:t>Arrays in 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6CE5A-70C7-4582-A22E-6B86D93E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4" y="2513161"/>
            <a:ext cx="5674466" cy="2999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D5C32-01EC-4466-AA93-8F44DD07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5" y="5744832"/>
            <a:ext cx="3524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6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7B1-77BD-4C44-8138-F2E10210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a user-defined data type with the template that serves to define its properties. </a:t>
            </a:r>
          </a:p>
          <a:p>
            <a:r>
              <a:rPr lang="en-US" dirty="0"/>
              <a:t>A class defines new data type. Once defined, this new data type can be used to create objects of that type. </a:t>
            </a:r>
          </a:p>
          <a:p>
            <a:r>
              <a:rPr lang="en-US" dirty="0"/>
              <a:t>Class is a template for an object and object is the instance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91554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JDK,JRE,JVM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6FC-F228-4EBC-B628-CF577F6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435290" cy="3545373"/>
          </a:xfrm>
        </p:spPr>
        <p:txBody>
          <a:bodyPr>
            <a:normAutofit/>
          </a:bodyPr>
          <a:lstStyle/>
          <a:p>
            <a:r>
              <a:rPr lang="en-US" sz="1600" dirty="0"/>
              <a:t>Platform Independent</a:t>
            </a:r>
            <a:br>
              <a:rPr lang="en-US" dirty="0"/>
            </a:br>
            <a:br>
              <a:rPr lang="en-US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EE13A-910B-4DB3-92A6-99CE1436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3145872"/>
            <a:ext cx="6090408" cy="28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9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7B1-77BD-4C44-8138-F2E10210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5996"/>
            <a:ext cx="7804487" cy="4476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class-name {    </a:t>
            </a:r>
          </a:p>
          <a:p>
            <a:pPr marL="0" indent="0">
              <a:buNone/>
            </a:pPr>
            <a:r>
              <a:rPr lang="en-US" sz="1600" dirty="0"/>
              <a:t>		data-type instance-variable1;    </a:t>
            </a:r>
          </a:p>
          <a:p>
            <a:pPr marL="0" indent="0">
              <a:buNone/>
            </a:pPr>
            <a:r>
              <a:rPr lang="en-US" sz="1600" dirty="0"/>
              <a:t>		- - - - -;   </a:t>
            </a:r>
          </a:p>
          <a:p>
            <a:pPr marL="0" indent="0">
              <a:buNone/>
            </a:pPr>
            <a:r>
              <a:rPr lang="en-US" sz="1600" dirty="0"/>
              <a:t>		data-type instance-</a:t>
            </a:r>
            <a:r>
              <a:rPr lang="en-US" sz="1600" dirty="0" err="1"/>
              <a:t>variableN</a:t>
            </a:r>
            <a:r>
              <a:rPr lang="en-US" sz="1600" dirty="0"/>
              <a:t>;   </a:t>
            </a:r>
          </a:p>
          <a:p>
            <a:pPr marL="0" indent="0">
              <a:buNone/>
            </a:pPr>
            <a:r>
              <a:rPr lang="en-US" sz="1600" dirty="0"/>
              <a:t> 		data-type method-name1(parameter-list)    {         </a:t>
            </a:r>
          </a:p>
          <a:p>
            <a:pPr marL="0" indent="0">
              <a:buNone/>
            </a:pPr>
            <a:r>
              <a:rPr lang="en-US" sz="1600" dirty="0"/>
              <a:t>		//body of the method1    </a:t>
            </a:r>
          </a:p>
          <a:p>
            <a:pPr marL="0" indent="0">
              <a:buNone/>
            </a:pPr>
            <a:r>
              <a:rPr lang="en-US" sz="1600" dirty="0"/>
              <a:t>		}          </a:t>
            </a:r>
          </a:p>
          <a:p>
            <a:pPr marL="0" indent="0">
              <a:buNone/>
            </a:pPr>
            <a:r>
              <a:rPr lang="en-US" sz="1600" dirty="0"/>
              <a:t> 		- - - - -;        </a:t>
            </a:r>
          </a:p>
          <a:p>
            <a:pPr marL="0" indent="0">
              <a:buNone/>
            </a:pPr>
            <a:r>
              <a:rPr lang="en-US" sz="1600" dirty="0"/>
              <a:t>		data-type method-</a:t>
            </a:r>
            <a:r>
              <a:rPr lang="en-US" sz="1600" dirty="0" err="1"/>
              <a:t>nameN</a:t>
            </a:r>
            <a:r>
              <a:rPr lang="en-US" sz="1600" dirty="0"/>
              <a:t>(parameter-list)    {  </a:t>
            </a:r>
          </a:p>
          <a:p>
            <a:pPr marL="0" indent="0">
              <a:buNone/>
            </a:pPr>
            <a:r>
              <a:rPr lang="en-US" sz="1600" dirty="0"/>
              <a:t>		//body of the </a:t>
            </a:r>
            <a:r>
              <a:rPr lang="en-US" sz="1600" dirty="0" err="1"/>
              <a:t>methodN</a:t>
            </a: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		} </a:t>
            </a:r>
          </a:p>
          <a:p>
            <a:pPr marL="0" indent="0">
              <a:buNone/>
            </a:pPr>
            <a:r>
              <a:rPr lang="en-US" sz="1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64885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variables to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7B1-77BD-4C44-8138-F2E10210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53" y="2225996"/>
            <a:ext cx="7804487" cy="4183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class Country {    </a:t>
            </a:r>
          </a:p>
          <a:p>
            <a:pPr marL="0" indent="0">
              <a:buNone/>
            </a:pPr>
            <a:r>
              <a:rPr lang="en-US" dirty="0"/>
              <a:t>	long population;    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currencyRate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noOfStates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254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7B1-77BD-4C44-8138-F2E10210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53" y="2225996"/>
            <a:ext cx="10069516" cy="4183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Creating the objects of the class is also called as instantiating an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Example: </a:t>
            </a:r>
          </a:p>
          <a:p>
            <a:pPr marL="400050" lvl="1" indent="0">
              <a:buNone/>
            </a:pPr>
            <a:r>
              <a:rPr lang="en-US" sz="1800" dirty="0"/>
              <a:t>Country japan; // declaration </a:t>
            </a:r>
          </a:p>
          <a:p>
            <a:pPr marL="400050" lvl="1" indent="0">
              <a:buNone/>
            </a:pPr>
            <a:r>
              <a:rPr lang="en-US" sz="1800" dirty="0"/>
              <a:t>japan = new Country(); // instantiation or </a:t>
            </a:r>
          </a:p>
          <a:p>
            <a:pPr marL="400050" lvl="1" indent="0">
              <a:buNone/>
            </a:pPr>
            <a:r>
              <a:rPr lang="en-US" sz="1800" dirty="0"/>
              <a:t>Country japan = new Country();</a:t>
            </a:r>
          </a:p>
        </p:txBody>
      </p:sp>
    </p:spTree>
    <p:extLst>
      <p:ext uri="{BB962C8B-B14F-4D97-AF65-F5344CB8AC3E}">
        <p14:creationId xmlns:p14="http://schemas.microsoft.com/office/powerpoint/2010/main" val="2348245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7B1-77BD-4C44-8138-F2E10210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53" y="2225996"/>
            <a:ext cx="10069516" cy="4183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 access follows the following syntax:</a:t>
            </a:r>
          </a:p>
          <a:p>
            <a:pPr marL="0" indent="0">
              <a:buNone/>
            </a:pPr>
            <a:r>
              <a:rPr lang="en-US" b="1" dirty="0" err="1"/>
              <a:t>objectname.variablename</a:t>
            </a:r>
            <a:br>
              <a:rPr lang="en-US" b="1" dirty="0"/>
            </a:br>
            <a:br>
              <a:rPr lang="en-US" b="1" dirty="0"/>
            </a:br>
            <a:r>
              <a:rPr lang="en-US" b="1" i="1" dirty="0"/>
              <a:t>Example: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	</a:t>
            </a:r>
            <a:r>
              <a:rPr lang="en-US" i="1" dirty="0" err="1"/>
              <a:t>japan.population</a:t>
            </a:r>
            <a:r>
              <a:rPr lang="en-US" i="1" dirty="0"/>
              <a:t> = 58612453;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japan.noOfSates</a:t>
            </a:r>
            <a:r>
              <a:rPr lang="en-US" i="1" dirty="0"/>
              <a:t> = 5;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778390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7B1-77BD-4C44-8138-F2E10210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53" y="2225996"/>
            <a:ext cx="10069516" cy="4183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general form of the declaration of the method is,</a:t>
            </a:r>
          </a:p>
          <a:p>
            <a:pPr marL="0" indent="0">
              <a:buNone/>
            </a:pPr>
            <a:r>
              <a:rPr lang="en-US" i="1" dirty="0"/>
              <a:t>data-type method-name (parameter-list) {      </a:t>
            </a:r>
          </a:p>
          <a:p>
            <a:pPr marL="0" indent="0">
              <a:buNone/>
            </a:pPr>
            <a:r>
              <a:rPr lang="en-US" i="1" dirty="0"/>
              <a:t>	Body of the method;  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dirty="0"/>
              <a:t>The method declaration contains four different parts: </a:t>
            </a:r>
          </a:p>
          <a:p>
            <a:pPr marL="0" indent="0">
              <a:buNone/>
            </a:pPr>
            <a:r>
              <a:rPr lang="en-US" dirty="0"/>
              <a:t>● Name of the method (method-name) </a:t>
            </a:r>
          </a:p>
          <a:p>
            <a:pPr marL="0" indent="0">
              <a:buNone/>
            </a:pPr>
            <a:r>
              <a:rPr lang="en-US" dirty="0"/>
              <a:t>● Data type of the values returned by method (data-type) </a:t>
            </a:r>
          </a:p>
          <a:p>
            <a:pPr marL="0" indent="0">
              <a:buNone/>
            </a:pPr>
            <a:r>
              <a:rPr lang="en-US" dirty="0"/>
              <a:t>● The list of parameters (parameter-list) </a:t>
            </a:r>
          </a:p>
          <a:p>
            <a:pPr marL="0" indent="0">
              <a:buNone/>
            </a:pPr>
            <a:r>
              <a:rPr lang="en-US" dirty="0"/>
              <a:t>● Body of the method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453556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7B1-77BD-4C44-8138-F2E10210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53" y="2225996"/>
            <a:ext cx="10069516" cy="2807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float area(int radius) {  </a:t>
            </a:r>
          </a:p>
          <a:p>
            <a:pPr marL="400050" lvl="1" indent="0">
              <a:buNone/>
            </a:pPr>
            <a:r>
              <a:rPr lang="en-US" sz="1800" i="1" dirty="0"/>
              <a:t>final float pi = 3.14f;  </a:t>
            </a:r>
          </a:p>
          <a:p>
            <a:pPr marL="400050" lvl="1" indent="0">
              <a:buNone/>
            </a:pPr>
            <a:r>
              <a:rPr lang="en-US" sz="1800" i="1" dirty="0"/>
              <a:t>float </a:t>
            </a:r>
            <a:r>
              <a:rPr lang="en-US" sz="1800" i="1" dirty="0" err="1"/>
              <a:t>val</a:t>
            </a:r>
            <a:r>
              <a:rPr lang="en-US" sz="1800" i="1" dirty="0"/>
              <a:t>;  </a:t>
            </a:r>
          </a:p>
          <a:p>
            <a:pPr marL="400050" lvl="1" indent="0">
              <a:buNone/>
            </a:pPr>
            <a:r>
              <a:rPr lang="en-US" sz="1800" i="1" dirty="0" err="1"/>
              <a:t>val</a:t>
            </a:r>
            <a:r>
              <a:rPr lang="en-US" sz="1800" i="1" dirty="0"/>
              <a:t> = pi * (float) (radius * radius);  </a:t>
            </a:r>
          </a:p>
          <a:p>
            <a:pPr marL="400050" lvl="1" indent="0">
              <a:buNone/>
            </a:pPr>
            <a:r>
              <a:rPr lang="en-US" sz="1800" i="1" dirty="0"/>
              <a:t>return(</a:t>
            </a:r>
            <a:r>
              <a:rPr lang="en-US" sz="1800" i="1" dirty="0" err="1"/>
              <a:t>val</a:t>
            </a:r>
            <a:r>
              <a:rPr lang="en-US" sz="1800" i="1" dirty="0"/>
              <a:t>); </a:t>
            </a:r>
          </a:p>
          <a:p>
            <a:pPr marL="0" indent="0">
              <a:buNone/>
            </a:pPr>
            <a:r>
              <a:rPr lang="en-US" i="1" dirty="0"/>
              <a:t>}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83525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17B1-77BD-4C44-8138-F2E10210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2225995"/>
            <a:ext cx="11241248" cy="4317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● A constructor initializes an object immediately upon creation. </a:t>
            </a:r>
          </a:p>
          <a:p>
            <a:pPr marL="0" indent="0">
              <a:buNone/>
            </a:pPr>
            <a:r>
              <a:rPr lang="en-US" i="1" dirty="0"/>
              <a:t>● It has the same name as the class in which it resides and it is syntactically similar to a method. </a:t>
            </a:r>
          </a:p>
          <a:p>
            <a:pPr marL="0" indent="0">
              <a:buNone/>
            </a:pPr>
            <a:r>
              <a:rPr lang="en-US" i="1" dirty="0"/>
              <a:t>● Once defined, the constructor is automatically called immediately after the object is created, before the new operator completes. </a:t>
            </a:r>
          </a:p>
          <a:p>
            <a:pPr marL="0" indent="0">
              <a:buNone/>
            </a:pPr>
            <a:r>
              <a:rPr lang="en-US" i="1" dirty="0"/>
              <a:t>● Constructors look a little strange because they have no return type, not even void.</a:t>
            </a: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Type of constructors: 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	● Default constructor </a:t>
            </a:r>
          </a:p>
          <a:p>
            <a:pPr marL="0" indent="0">
              <a:buNone/>
            </a:pPr>
            <a:r>
              <a:rPr lang="en-US" i="1" dirty="0"/>
              <a:t>       ● Parameterized constructor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10526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9618-E8E5-4FA8-A7D1-DEE7102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5529A-0D59-46CF-B5F0-9F9B9592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3" y="2147581"/>
            <a:ext cx="9878868" cy="46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JDK,JRE,JVM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6FC-F228-4EBC-B628-CF577F6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435290" cy="3545373"/>
          </a:xfrm>
        </p:spPr>
        <p:txBody>
          <a:bodyPr>
            <a:normAutofit/>
          </a:bodyPr>
          <a:lstStyle/>
          <a:p>
            <a:r>
              <a:rPr lang="en-US" sz="1600" dirty="0"/>
              <a:t>JRE - What it is          setup JRE_HOME environment variable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Some main packages in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java.lang.*  </a:t>
            </a:r>
            <a:r>
              <a:rPr lang="en-US" sz="1400" b="1" i="1" dirty="0"/>
              <a:t>ex. </a:t>
            </a:r>
            <a:r>
              <a:rPr lang="en-US" sz="1400" b="1" i="1" dirty="0" err="1"/>
              <a:t>java.lang.String</a:t>
            </a:r>
            <a:r>
              <a:rPr lang="en-US" sz="1400" b="1" i="1" dirty="0"/>
              <a:t>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java.util.* </a:t>
            </a:r>
            <a:r>
              <a:rPr lang="en-US" sz="1400" b="1" i="1" dirty="0"/>
              <a:t>ex. </a:t>
            </a:r>
            <a:r>
              <a:rPr lang="en-US" sz="1400" b="1" i="1" dirty="0" err="1"/>
              <a:t>java.util.Scanner</a:t>
            </a:r>
            <a:r>
              <a:rPr lang="en-US" sz="1400" b="1" i="1" dirty="0"/>
              <a:t>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java.io.* </a:t>
            </a:r>
            <a:r>
              <a:rPr lang="en-US" sz="1400" b="1" i="1" dirty="0"/>
              <a:t>ex. </a:t>
            </a:r>
            <a:r>
              <a:rPr lang="en-US" sz="1400" b="1" i="1" dirty="0" err="1"/>
              <a:t>java.io.InputStream</a:t>
            </a:r>
            <a:r>
              <a:rPr lang="en-US" sz="1400" b="1" i="1" dirty="0"/>
              <a:t>  etc.</a:t>
            </a:r>
            <a:endParaRPr lang="en-US" sz="1400" dirty="0"/>
          </a:p>
          <a:p>
            <a:pPr marL="0" indent="0">
              <a:buNone/>
            </a:pPr>
            <a:r>
              <a:rPr lang="en-US" b="1" i="1" dirty="0"/>
              <a:t>       </a:t>
            </a:r>
          </a:p>
          <a:p>
            <a:r>
              <a:rPr lang="en-US" sz="1600" dirty="0"/>
              <a:t>How to use </a:t>
            </a:r>
            <a:r>
              <a:rPr lang="en-US" sz="1600" b="1" i="1" dirty="0"/>
              <a:t>import </a:t>
            </a:r>
            <a:r>
              <a:rPr lang="en-US" sz="1600" dirty="0"/>
              <a:t>keyword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F0E526-8359-4F6D-B68D-F725B8B95B4B}"/>
              </a:ext>
            </a:extLst>
          </p:cNvPr>
          <p:cNvSpPr/>
          <p:nvPr/>
        </p:nvSpPr>
        <p:spPr>
          <a:xfrm>
            <a:off x="3135965" y="2727850"/>
            <a:ext cx="301925" cy="13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9DD655-9527-4C51-8D70-BD49B63D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59" y="3008967"/>
            <a:ext cx="3482845" cy="3012246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619D774-F491-4871-88AA-54E9A72F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783" y="6391656"/>
            <a:ext cx="4984601" cy="31089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https://www.geeksforgeeks.org/differences-jdk-jre-jvm/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https://docs.oracle.com/cd/E19455-01/806-3461/6jck06gqd/index.html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5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4D3-9528-46C6-AFA1-9A5F5247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JDK,JRE,JVM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F289-9641-4510-87D3-BCC7BB41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JVM – Java Virtual Machine – What it is </a:t>
            </a:r>
            <a:r>
              <a:rPr lang="en-US" sz="1600" dirty="0" err="1"/>
              <a:t>HotSpot</a:t>
            </a:r>
            <a:r>
              <a:rPr lang="en-US" sz="1600" dirty="0"/>
              <a:t>(Open source implementation of Oracle)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63CFE-A035-4706-AC00-0B9741E0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49" y="3242731"/>
            <a:ext cx="4604282" cy="256524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7D5EAA-73D5-49A8-B948-86E4EA90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6410" y="6254151"/>
            <a:ext cx="5529590" cy="38557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https://docs.oracle.com/javase/specs/jvms/se7/html/jvms-1.html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https://en.wikipedia.org/wiki/List_of_Java_virtual_machines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https://www.geeksforgeeks.org/jvm-works-jvm-architecture/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4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6D59-7016-4201-91EE-BDA8E626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JDK,JRE,JVM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F677-E1D4-438F-8F11-9419CA950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Create first simple “Hello World” project using </a:t>
            </a:r>
            <a:r>
              <a:rPr lang="en-US" sz="1600" dirty="0" err="1"/>
              <a:t>nodepad</a:t>
            </a:r>
            <a:r>
              <a:rPr lang="en-US" sz="1600" dirty="0"/>
              <a:t> ++ (</a:t>
            </a:r>
            <a:r>
              <a:rPr lang="en-US" sz="1600" dirty="0" err="1"/>
              <a:t>nodepad</a:t>
            </a:r>
            <a:r>
              <a:rPr lang="en-US" sz="1600" dirty="0"/>
              <a:t>) and JDK tools.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Compile FileName.java file using </a:t>
            </a:r>
            <a:r>
              <a:rPr lang="en-US" sz="1600" dirty="0" err="1"/>
              <a:t>javac</a:t>
            </a:r>
            <a:r>
              <a:rPr lang="en-US" sz="1600" dirty="0"/>
              <a:t> FileName.java</a:t>
            </a:r>
            <a:br>
              <a:rPr lang="en-US" sz="1600" dirty="0"/>
            </a:br>
            <a:r>
              <a:rPr lang="en-US" sz="1600" dirty="0"/>
              <a:t>Run project using java </a:t>
            </a:r>
            <a:r>
              <a:rPr lang="en-US" sz="1600" dirty="0" err="1"/>
              <a:t>FileName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629-068A-41A8-A9A8-8AE7C90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Types, Variables,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6FC-F228-4EBC-B628-CF577F6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627400" cy="3581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Java Is a Strongly Typed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Primitive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Reference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Integers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Floating-point numbers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Boolean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653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</TotalTime>
  <Words>1539</Words>
  <Application>Microsoft Office PowerPoint</Application>
  <PresentationFormat>Widescreen</PresentationFormat>
  <Paragraphs>255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Wingdings</vt:lpstr>
      <vt:lpstr>Wingdings 3</vt:lpstr>
      <vt:lpstr>Ion Boardroom</vt:lpstr>
      <vt:lpstr>Java Core Training</vt:lpstr>
      <vt:lpstr>Java Fundamentals</vt:lpstr>
      <vt:lpstr>History</vt:lpstr>
      <vt:lpstr>JDK,JRE,JVM</vt:lpstr>
      <vt:lpstr>JDK,JRE,JVM</vt:lpstr>
      <vt:lpstr>JDK,JRE,JVM</vt:lpstr>
      <vt:lpstr>JDK,JRE,JVM</vt:lpstr>
      <vt:lpstr>JDK,JRE,JVM</vt:lpstr>
      <vt:lpstr>Data Types, Variables, and Arrays</vt:lpstr>
      <vt:lpstr>Integers</vt:lpstr>
      <vt:lpstr>byte</vt:lpstr>
      <vt:lpstr>short</vt:lpstr>
      <vt:lpstr>int</vt:lpstr>
      <vt:lpstr>long</vt:lpstr>
      <vt:lpstr>Floating-Point Types</vt:lpstr>
      <vt:lpstr>float</vt:lpstr>
      <vt:lpstr>double</vt:lpstr>
      <vt:lpstr>Characters</vt:lpstr>
      <vt:lpstr>Characters</vt:lpstr>
      <vt:lpstr>Booleans</vt:lpstr>
      <vt:lpstr>Literals</vt:lpstr>
      <vt:lpstr>Integer Literals </vt:lpstr>
      <vt:lpstr>Floating-Point Literals</vt:lpstr>
      <vt:lpstr>Boolean Literals</vt:lpstr>
      <vt:lpstr>Character Literals</vt:lpstr>
      <vt:lpstr>String Literals</vt:lpstr>
      <vt:lpstr>Operators in Java</vt:lpstr>
      <vt:lpstr>Arithmetic Operators</vt:lpstr>
      <vt:lpstr>Unary Operators</vt:lpstr>
      <vt:lpstr>Unary Operators</vt:lpstr>
      <vt:lpstr>Assignment Operator</vt:lpstr>
      <vt:lpstr>Assignment Operator</vt:lpstr>
      <vt:lpstr>Relational Operators</vt:lpstr>
      <vt:lpstr>Relational Operators</vt:lpstr>
      <vt:lpstr>Statements, Using Relational Operators</vt:lpstr>
      <vt:lpstr>if statement</vt:lpstr>
      <vt:lpstr>If..else statement</vt:lpstr>
      <vt:lpstr>Nested if statement</vt:lpstr>
      <vt:lpstr>If - else if statement</vt:lpstr>
      <vt:lpstr>Switch-case statement</vt:lpstr>
      <vt:lpstr>Jump – break, continue, return</vt:lpstr>
      <vt:lpstr>Logical Operators</vt:lpstr>
      <vt:lpstr>Loops – for, while, do-whil</vt:lpstr>
      <vt:lpstr>While</vt:lpstr>
      <vt:lpstr>Do-While</vt:lpstr>
      <vt:lpstr>For</vt:lpstr>
      <vt:lpstr>Arrays in java</vt:lpstr>
      <vt:lpstr>Arrays in Java</vt:lpstr>
      <vt:lpstr>Class and Object</vt:lpstr>
      <vt:lpstr>Class definition</vt:lpstr>
      <vt:lpstr>Adding variables to class </vt:lpstr>
      <vt:lpstr>Creating objects</vt:lpstr>
      <vt:lpstr>Accessing members</vt:lpstr>
      <vt:lpstr>Adding methods</vt:lpstr>
      <vt:lpstr>What is a method? </vt:lpstr>
      <vt:lpstr>Constructor </vt:lpstr>
      <vt:lpstr>Constructor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Core Plannings</dc:title>
  <dc:creator>Manuk Gharslyan</dc:creator>
  <cp:lastModifiedBy>Manuk Gharslyan</cp:lastModifiedBy>
  <cp:revision>28</cp:revision>
  <dcterms:created xsi:type="dcterms:W3CDTF">2019-04-22T06:41:45Z</dcterms:created>
  <dcterms:modified xsi:type="dcterms:W3CDTF">2019-07-08T13:53:42Z</dcterms:modified>
</cp:coreProperties>
</file>