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57" r:id="rId3"/>
    <p:sldId id="258" r:id="rId4"/>
    <p:sldId id="264" r:id="rId5"/>
    <p:sldId id="259"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82"/>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12/12/23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5516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138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4561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230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0553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07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4341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297728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589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34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642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28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50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411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054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258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801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12/12/23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9489204"/>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F1AC-9F5B-3F40-0ABD-C737DA647477}"/>
              </a:ext>
            </a:extLst>
          </p:cNvPr>
          <p:cNvSpPr>
            <a:spLocks noGrp="1"/>
          </p:cNvSpPr>
          <p:nvPr>
            <p:ph type="ctrTitle"/>
          </p:nvPr>
        </p:nvSpPr>
        <p:spPr>
          <a:xfrm>
            <a:off x="4448536" y="1107740"/>
            <a:ext cx="2577297" cy="2421464"/>
          </a:xfrm>
        </p:spPr>
        <p:txBody>
          <a:bodyPr>
            <a:normAutofit fontScale="90000"/>
          </a:bodyPr>
          <a:lstStyle/>
          <a:p>
            <a:r>
              <a:rPr lang="en-US" sz="8000" dirty="0"/>
              <a:t>Task</a:t>
            </a:r>
            <a:br>
              <a:rPr lang="en-US" sz="8000" dirty="0"/>
            </a:br>
            <a:endParaRPr lang="en-US" sz="8000" dirty="0"/>
          </a:p>
        </p:txBody>
      </p:sp>
    </p:spTree>
    <p:extLst>
      <p:ext uri="{BB962C8B-B14F-4D97-AF65-F5344CB8AC3E}">
        <p14:creationId xmlns:p14="http://schemas.microsoft.com/office/powerpoint/2010/main" val="397469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6E68A-7B90-B7A8-A039-1F1D3472E1E5}"/>
              </a:ext>
            </a:extLst>
          </p:cNvPr>
          <p:cNvSpPr>
            <a:spLocks noGrp="1"/>
          </p:cNvSpPr>
          <p:nvPr>
            <p:ph idx="1"/>
          </p:nvPr>
        </p:nvSpPr>
        <p:spPr>
          <a:xfrm>
            <a:off x="233423" y="351239"/>
            <a:ext cx="11725154" cy="1280791"/>
          </a:xfrm>
        </p:spPr>
        <p:txBody>
          <a:bodyPr>
            <a:normAutofit/>
          </a:bodyPr>
          <a:lstStyle/>
          <a:p>
            <a:pPr>
              <a:spcBef>
                <a:spcPts val="1500"/>
              </a:spcBef>
              <a:spcAft>
                <a:spcPts val="1500"/>
              </a:spcAft>
            </a:pPr>
            <a:r>
              <a:rPr lang="en-IN" sz="2200" b="1" dirty="0">
                <a:effectLst/>
                <a:latin typeface="Segoe UI" panose="020B0502040204020203" pitchFamily="34" charset="0"/>
                <a:ea typeface="Times New Roman" panose="02020603050405020304" pitchFamily="18" charset="0"/>
              </a:rPr>
              <a:t>Problem Statement: We can assume that we may have few proble</a:t>
            </a:r>
            <a:r>
              <a:rPr lang="en-IN" sz="2200" b="1" dirty="0">
                <a:latin typeface="Segoe UI" panose="020B0502040204020203" pitchFamily="34" charset="0"/>
                <a:ea typeface="Times New Roman" panose="02020603050405020304" pitchFamily="18" charset="0"/>
              </a:rPr>
              <a:t>ms at the beginning. </a:t>
            </a:r>
            <a:endParaRPr lang="en-IN" sz="2200" b="1" dirty="0">
              <a:effectLst/>
              <a:latin typeface="Segoe UI" panose="020B0502040204020203" pitchFamily="34" charset="0"/>
              <a:ea typeface="Times New Roman" panose="02020603050405020304" pitchFamily="18" charset="0"/>
            </a:endParaRPr>
          </a:p>
          <a:p>
            <a:pPr>
              <a:spcBef>
                <a:spcPts val="1500"/>
              </a:spcBef>
              <a:spcAft>
                <a:spcPts val="15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31AA105-5B75-E944-F712-E6ADB4444A25}"/>
              </a:ext>
            </a:extLst>
          </p:cNvPr>
          <p:cNvSpPr txBox="1"/>
          <p:nvPr/>
        </p:nvSpPr>
        <p:spPr>
          <a:xfrm>
            <a:off x="233423" y="891251"/>
            <a:ext cx="11725153" cy="3970318"/>
          </a:xfrm>
          <a:prstGeom prst="rect">
            <a:avLst/>
          </a:prstGeom>
          <a:noFill/>
        </p:spPr>
        <p:txBody>
          <a:bodyPr wrap="square" rtlCol="0">
            <a:spAutoFit/>
          </a:bodyPr>
          <a:lstStyle/>
          <a:p>
            <a:pPr algn="l"/>
            <a:r>
              <a:rPr lang="en-IN" b="0" i="0" dirty="0">
                <a:solidFill>
                  <a:srgbClr val="00B050"/>
                </a:solidFill>
                <a:effectLst/>
                <a:latin typeface="Söhne"/>
              </a:rPr>
              <a:t>Lets assume that we have a situation where the current manual methods used in the software development process are leading to several issues like </a:t>
            </a:r>
          </a:p>
          <a:p>
            <a:pPr algn="l">
              <a:buFont typeface="Arial" panose="020B0604020202020204" pitchFamily="34" charset="0"/>
              <a:buChar char="•"/>
            </a:pPr>
            <a:r>
              <a:rPr lang="en-IN" b="1" i="0" dirty="0">
                <a:solidFill>
                  <a:srgbClr val="00B050"/>
                </a:solidFill>
                <a:effectLst/>
                <a:latin typeface="Söhne"/>
              </a:rPr>
              <a:t> Inefficiency and Time-consuming</a:t>
            </a:r>
            <a:r>
              <a:rPr lang="en-IN" b="0" i="0" dirty="0">
                <a:solidFill>
                  <a:srgbClr val="00B050"/>
                </a:solidFill>
                <a:effectLst/>
                <a:latin typeface="Söhne"/>
              </a:rPr>
              <a:t>: The existing processes are not optimal, likely requiring more time and effort than necessary, which could be due to outdated methods or unnecessary steps in the workflow.</a:t>
            </a:r>
          </a:p>
          <a:p>
            <a:pPr algn="l">
              <a:buFont typeface="Arial" panose="020B0604020202020204" pitchFamily="34" charset="0"/>
              <a:buChar char="•"/>
            </a:pPr>
            <a:r>
              <a:rPr lang="en-IN" b="1" i="0" dirty="0">
                <a:solidFill>
                  <a:srgbClr val="00B050"/>
                </a:solidFill>
                <a:effectLst/>
                <a:latin typeface="Söhne"/>
              </a:rPr>
              <a:t> Frequent Human Errors</a:t>
            </a:r>
            <a:r>
              <a:rPr lang="en-IN" b="0" i="0" dirty="0">
                <a:solidFill>
                  <a:srgbClr val="00B050"/>
                </a:solidFill>
                <a:effectLst/>
                <a:latin typeface="Söhne"/>
              </a:rPr>
              <a:t>: Manual processes are prone to mistakes because they rely on individuals who can overlook or mishandle aspects of the development cycle.</a:t>
            </a:r>
          </a:p>
          <a:p>
            <a:pPr algn="l">
              <a:buFont typeface="Arial" panose="020B0604020202020204" pitchFamily="34" charset="0"/>
              <a:buChar char="•"/>
            </a:pPr>
            <a:r>
              <a:rPr lang="en-IN" b="1" i="0" dirty="0">
                <a:solidFill>
                  <a:srgbClr val="00B050"/>
                </a:solidFill>
                <a:effectLst/>
                <a:latin typeface="Söhne"/>
              </a:rPr>
              <a:t> Delays</a:t>
            </a:r>
            <a:r>
              <a:rPr lang="en-IN" b="0" i="0" dirty="0">
                <a:solidFill>
                  <a:srgbClr val="00B050"/>
                </a:solidFill>
                <a:effectLst/>
                <a:latin typeface="Söhne"/>
              </a:rPr>
              <a:t>: The workflow is probably slow, causing projects to take longer than expected, which could be due to the aforementioned inefficiencies and errors.</a:t>
            </a:r>
          </a:p>
          <a:p>
            <a:pPr algn="l">
              <a:buFont typeface="Arial" panose="020B0604020202020204" pitchFamily="34" charset="0"/>
              <a:buChar char="•"/>
            </a:pPr>
            <a:r>
              <a:rPr lang="en-IN" b="1" i="0" dirty="0">
                <a:solidFill>
                  <a:srgbClr val="00B050"/>
                </a:solidFill>
                <a:effectLst/>
                <a:latin typeface="Söhne"/>
              </a:rPr>
              <a:t> Inconsistencies</a:t>
            </a:r>
            <a:r>
              <a:rPr lang="en-IN" b="0" i="0" dirty="0">
                <a:solidFill>
                  <a:srgbClr val="00B050"/>
                </a:solidFill>
                <a:effectLst/>
                <a:latin typeface="Söhne"/>
              </a:rPr>
              <a:t>: The lack of standardization could be resulting in different outcomes even when the same procedures are supposedly followed. This could affect the quality and predictability of the deliverables.</a:t>
            </a:r>
          </a:p>
          <a:p>
            <a:pPr algn="l">
              <a:buFont typeface="Arial" panose="020B0604020202020204" pitchFamily="34" charset="0"/>
              <a:buChar char="•"/>
            </a:pPr>
            <a:r>
              <a:rPr lang="en-IN" b="1" i="0" dirty="0">
                <a:solidFill>
                  <a:srgbClr val="00B050"/>
                </a:solidFill>
                <a:effectLst/>
                <a:latin typeface="Söhne"/>
              </a:rPr>
              <a:t> Impact on Delivery Timelines</a:t>
            </a:r>
            <a:r>
              <a:rPr lang="en-IN" b="0" i="0" dirty="0">
                <a:solidFill>
                  <a:srgbClr val="00B050"/>
                </a:solidFill>
                <a:effectLst/>
                <a:latin typeface="Söhne"/>
              </a:rPr>
              <a:t>: The culmination of the above problems is causing the team to miss deadlines and extend the time required to deliver software products.</a:t>
            </a:r>
          </a:p>
          <a:p>
            <a:pPr algn="l">
              <a:buFont typeface="Arial" panose="020B0604020202020204" pitchFamily="34" charset="0"/>
              <a:buChar char="•"/>
            </a:pPr>
            <a:r>
              <a:rPr lang="en-IN" b="1" i="0" dirty="0">
                <a:solidFill>
                  <a:srgbClr val="00B050"/>
                </a:solidFill>
                <a:effectLst/>
                <a:latin typeface="Söhne"/>
              </a:rPr>
              <a:t> Overall Productivity</a:t>
            </a:r>
            <a:r>
              <a:rPr lang="en-IN" b="0" i="0" dirty="0">
                <a:solidFill>
                  <a:srgbClr val="00B050"/>
                </a:solidFill>
                <a:effectLst/>
                <a:latin typeface="Söhne"/>
              </a:rPr>
              <a:t>: The collective impact of these issues is negatively affecting the productivity of the development team, meaning they are producing less work than they could be if the process were more streamlined.</a:t>
            </a:r>
          </a:p>
        </p:txBody>
      </p:sp>
    </p:spTree>
    <p:extLst>
      <p:ext uri="{BB962C8B-B14F-4D97-AF65-F5344CB8AC3E}">
        <p14:creationId xmlns:p14="http://schemas.microsoft.com/office/powerpoint/2010/main" val="401612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6E68A-7B90-B7A8-A039-1F1D3472E1E5}"/>
              </a:ext>
            </a:extLst>
          </p:cNvPr>
          <p:cNvSpPr>
            <a:spLocks noGrp="1"/>
          </p:cNvSpPr>
          <p:nvPr>
            <p:ph idx="1"/>
          </p:nvPr>
        </p:nvSpPr>
        <p:spPr>
          <a:xfrm>
            <a:off x="127322" y="115747"/>
            <a:ext cx="11725154" cy="532435"/>
          </a:xfrm>
        </p:spPr>
        <p:txBody>
          <a:bodyPr>
            <a:normAutofit/>
          </a:bodyPr>
          <a:lstStyle/>
          <a:p>
            <a:pPr>
              <a:spcBef>
                <a:spcPts val="1500"/>
              </a:spcBef>
              <a:spcAft>
                <a:spcPts val="1500"/>
              </a:spcAft>
            </a:pPr>
            <a:r>
              <a:rPr lang="en-IN" sz="2000" b="1" dirty="0">
                <a:effectLst/>
                <a:latin typeface="Segoe UI" panose="020B0502040204020203" pitchFamily="34" charset="0"/>
                <a:ea typeface="Times New Roman" panose="02020603050405020304" pitchFamily="18" charset="0"/>
              </a:rPr>
              <a:t>Methodology:</a:t>
            </a: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F191BD8-F1F3-E24B-598E-D497EC19F8B1}"/>
              </a:ext>
            </a:extLst>
          </p:cNvPr>
          <p:cNvSpPr txBox="1"/>
          <p:nvPr/>
        </p:nvSpPr>
        <p:spPr>
          <a:xfrm>
            <a:off x="127322" y="988608"/>
            <a:ext cx="11574684" cy="5016758"/>
          </a:xfrm>
          <a:prstGeom prst="rect">
            <a:avLst/>
          </a:prstGeom>
          <a:noFill/>
        </p:spPr>
        <p:txBody>
          <a:bodyPr wrap="square" rtlCol="0">
            <a:spAutoFit/>
          </a:bodyPr>
          <a:lstStyle/>
          <a:p>
            <a:r>
              <a:rPr lang="en-IN" sz="2000" dirty="0">
                <a:solidFill>
                  <a:srgbClr val="00B050"/>
                </a:solidFill>
                <a:latin typeface="Söhne"/>
              </a:rPr>
              <a:t>We will try to implement the Agile methodology to achieve the above problem. </a:t>
            </a:r>
          </a:p>
          <a:p>
            <a:endParaRPr lang="en-IN" sz="2000" b="0" i="0" dirty="0">
              <a:solidFill>
                <a:srgbClr val="00B050"/>
              </a:solidFill>
              <a:effectLst/>
              <a:latin typeface="Söhne"/>
            </a:endParaRPr>
          </a:p>
          <a:p>
            <a:r>
              <a:rPr lang="en-IN" sz="2000" b="0" i="0" dirty="0">
                <a:solidFill>
                  <a:srgbClr val="00B050"/>
                </a:solidFill>
                <a:effectLst/>
                <a:latin typeface="Söhne"/>
              </a:rPr>
              <a:t>1. Client </a:t>
            </a:r>
            <a:r>
              <a:rPr lang="en-IN" sz="2000" b="0" i="0" dirty="0" err="1">
                <a:solidFill>
                  <a:srgbClr val="00B050"/>
                </a:solidFill>
                <a:effectLst/>
                <a:latin typeface="Söhne"/>
              </a:rPr>
              <a:t>Interatcion</a:t>
            </a:r>
            <a:endParaRPr lang="en-IN" sz="2000" b="0" i="0" dirty="0">
              <a:solidFill>
                <a:srgbClr val="00B050"/>
              </a:solidFill>
              <a:effectLst/>
              <a:latin typeface="Söhne"/>
            </a:endParaRPr>
          </a:p>
          <a:p>
            <a:r>
              <a:rPr lang="en-IN" sz="2000" b="0" i="0" dirty="0">
                <a:solidFill>
                  <a:srgbClr val="00B050"/>
                </a:solidFill>
                <a:effectLst/>
                <a:latin typeface="Söhne"/>
              </a:rPr>
              <a:t>2. Development and Prototyping</a:t>
            </a:r>
          </a:p>
          <a:p>
            <a:r>
              <a:rPr lang="en-IN" sz="2000" b="0" i="0" dirty="0">
                <a:solidFill>
                  <a:srgbClr val="00B050"/>
                </a:solidFill>
                <a:effectLst/>
                <a:latin typeface="Söhne"/>
              </a:rPr>
              <a:t>3. Rigorous Testing</a:t>
            </a:r>
          </a:p>
          <a:p>
            <a:r>
              <a:rPr lang="en-IN" sz="2000" b="0" i="0" dirty="0">
                <a:solidFill>
                  <a:srgbClr val="00B050"/>
                </a:solidFill>
                <a:effectLst/>
                <a:latin typeface="Söhne"/>
              </a:rPr>
              <a:t>4. Workflow Integration</a:t>
            </a:r>
          </a:p>
          <a:p>
            <a:r>
              <a:rPr lang="en-IN" sz="2000" b="0" i="0" dirty="0">
                <a:solidFill>
                  <a:srgbClr val="00B050"/>
                </a:solidFill>
                <a:effectLst/>
                <a:latin typeface="Söhne"/>
              </a:rPr>
              <a:t>5. Staging and Validation</a:t>
            </a:r>
          </a:p>
          <a:p>
            <a:r>
              <a:rPr lang="en-IN" sz="2000" b="0" i="0" dirty="0">
                <a:solidFill>
                  <a:srgbClr val="00B050"/>
                </a:solidFill>
                <a:effectLst/>
                <a:latin typeface="Söhne"/>
              </a:rPr>
              <a:t>6. Release Management</a:t>
            </a:r>
          </a:p>
          <a:p>
            <a:r>
              <a:rPr lang="en-IN" sz="2000" b="0" i="0" dirty="0">
                <a:solidFill>
                  <a:srgbClr val="00B050"/>
                </a:solidFill>
                <a:effectLst/>
                <a:latin typeface="Söhne"/>
              </a:rPr>
              <a:t>7. Monitoring and Feedback Loop</a:t>
            </a:r>
          </a:p>
          <a:p>
            <a:r>
              <a:rPr lang="en-IN" sz="2000" b="0" i="0" dirty="0">
                <a:solidFill>
                  <a:srgbClr val="00B050"/>
                </a:solidFill>
                <a:effectLst/>
                <a:latin typeface="Söhne"/>
              </a:rPr>
              <a:t>8. Rollback Strategy</a:t>
            </a:r>
          </a:p>
          <a:p>
            <a:r>
              <a:rPr lang="en-IN" sz="2000" b="0" i="0" dirty="0">
                <a:solidFill>
                  <a:srgbClr val="00B050"/>
                </a:solidFill>
                <a:effectLst/>
                <a:latin typeface="Söhne"/>
              </a:rPr>
              <a:t>9. Documentation and Training</a:t>
            </a:r>
          </a:p>
          <a:p>
            <a:r>
              <a:rPr lang="en-IN" sz="2000" b="0" i="0" dirty="0">
                <a:solidFill>
                  <a:srgbClr val="00B050"/>
                </a:solidFill>
                <a:effectLst/>
                <a:latin typeface="Söhne"/>
              </a:rPr>
              <a:t>10. Evaluation and Continuous Improvement</a:t>
            </a:r>
          </a:p>
          <a:p>
            <a:endParaRPr lang="en-IN" sz="2000" b="0" i="0" dirty="0">
              <a:solidFill>
                <a:srgbClr val="00B050"/>
              </a:solidFill>
              <a:effectLst/>
              <a:latin typeface="Söhne"/>
            </a:endParaRPr>
          </a:p>
          <a:p>
            <a:r>
              <a:rPr lang="en-IN" sz="2000" b="0" i="0" dirty="0">
                <a:solidFill>
                  <a:srgbClr val="00B050"/>
                </a:solidFill>
                <a:effectLst/>
                <a:latin typeface="Söhne"/>
              </a:rPr>
              <a:t>By following this methodology, We will be able to create an automated and efficient CI/CD pipeline that aligns with the client's requirements, improves productivity, reduces errors, and ensures a reliable and faster software delivery process. In next slide we will see the High Level of architecture.</a:t>
            </a:r>
            <a:endParaRPr lang="en-IN" sz="2000" dirty="0">
              <a:solidFill>
                <a:srgbClr val="00B050"/>
              </a:solidFill>
              <a:latin typeface="Söhne"/>
            </a:endParaRPr>
          </a:p>
        </p:txBody>
      </p:sp>
    </p:spTree>
    <p:extLst>
      <p:ext uri="{BB962C8B-B14F-4D97-AF65-F5344CB8AC3E}">
        <p14:creationId xmlns:p14="http://schemas.microsoft.com/office/powerpoint/2010/main" val="184139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F13C-93AA-6D97-D43A-B24CE35C43F2}"/>
              </a:ext>
            </a:extLst>
          </p:cNvPr>
          <p:cNvSpPr>
            <a:spLocks noGrp="1"/>
          </p:cNvSpPr>
          <p:nvPr>
            <p:ph type="title"/>
          </p:nvPr>
        </p:nvSpPr>
        <p:spPr/>
        <p:txBody>
          <a:bodyPr/>
          <a:lstStyle/>
          <a:p>
            <a:r>
              <a:rPr lang="en-US" dirty="0"/>
              <a:t>Tools </a:t>
            </a:r>
          </a:p>
        </p:txBody>
      </p:sp>
      <p:sp>
        <p:nvSpPr>
          <p:cNvPr id="3" name="Content Placeholder 2">
            <a:extLst>
              <a:ext uri="{FF2B5EF4-FFF2-40B4-BE49-F238E27FC236}">
                <a16:creationId xmlns:a16="http://schemas.microsoft.com/office/drawing/2014/main" id="{1D34F059-51F4-B1CF-7734-B0D47390D560}"/>
              </a:ext>
            </a:extLst>
          </p:cNvPr>
          <p:cNvSpPr>
            <a:spLocks noGrp="1"/>
          </p:cNvSpPr>
          <p:nvPr>
            <p:ph idx="1"/>
          </p:nvPr>
        </p:nvSpPr>
        <p:spPr/>
        <p:txBody>
          <a:bodyPr/>
          <a:lstStyle/>
          <a:p>
            <a:pPr marL="285750" indent="-285750">
              <a:buFont typeface="Arial" panose="020B0604020202020204" pitchFamily="34" charset="0"/>
              <a:buChar char="•"/>
            </a:pPr>
            <a:r>
              <a:rPr lang="en-US" sz="1800" dirty="0" err="1">
                <a:solidFill>
                  <a:srgbClr val="00B050"/>
                </a:solidFill>
              </a:rPr>
              <a:t>GitOps</a:t>
            </a:r>
            <a:r>
              <a:rPr lang="en-US" sz="1800" dirty="0">
                <a:solidFill>
                  <a:srgbClr val="00B050"/>
                </a:solidFill>
              </a:rPr>
              <a:t> </a:t>
            </a:r>
            <a:r>
              <a:rPr lang="en-US" sz="1800" dirty="0" err="1">
                <a:solidFill>
                  <a:srgbClr val="00B050"/>
                </a:solidFill>
              </a:rPr>
              <a:t>apporach</a:t>
            </a:r>
            <a:endParaRPr lang="en-US" sz="1800" dirty="0">
              <a:solidFill>
                <a:srgbClr val="00B050"/>
              </a:solidFill>
            </a:endParaRPr>
          </a:p>
          <a:p>
            <a:pPr marL="285750" indent="-285750">
              <a:buFont typeface="Arial" panose="020B0604020202020204" pitchFamily="34" charset="0"/>
              <a:buChar char="•"/>
            </a:pPr>
            <a:r>
              <a:rPr lang="en-US" sz="1800" dirty="0" err="1">
                <a:solidFill>
                  <a:srgbClr val="00B050"/>
                </a:solidFill>
              </a:rPr>
              <a:t>Github</a:t>
            </a:r>
            <a:r>
              <a:rPr lang="en-US" sz="1800" dirty="0">
                <a:solidFill>
                  <a:srgbClr val="00B050"/>
                </a:solidFill>
              </a:rPr>
              <a:t> for Source code</a:t>
            </a:r>
          </a:p>
          <a:p>
            <a:pPr marL="285750" indent="-285750">
              <a:buFont typeface="Arial" panose="020B0604020202020204" pitchFamily="34" charset="0"/>
              <a:buChar char="•"/>
            </a:pPr>
            <a:r>
              <a:rPr lang="en-US" sz="1800" dirty="0" err="1">
                <a:solidFill>
                  <a:srgbClr val="00B050"/>
                </a:solidFill>
              </a:rPr>
              <a:t>Sonarqube</a:t>
            </a:r>
            <a:r>
              <a:rPr lang="en-US" sz="1800" dirty="0">
                <a:solidFill>
                  <a:srgbClr val="00B050"/>
                </a:solidFill>
              </a:rPr>
              <a:t> for static code test</a:t>
            </a:r>
          </a:p>
          <a:p>
            <a:pPr marL="285750" indent="-285750">
              <a:buFont typeface="Arial" panose="020B0604020202020204" pitchFamily="34" charset="0"/>
              <a:buChar char="•"/>
            </a:pPr>
            <a:r>
              <a:rPr lang="en-US" sz="1800" dirty="0" err="1">
                <a:solidFill>
                  <a:srgbClr val="00B050"/>
                </a:solidFill>
              </a:rPr>
              <a:t>Trivy</a:t>
            </a:r>
            <a:r>
              <a:rPr lang="en-US" sz="1800" dirty="0">
                <a:solidFill>
                  <a:srgbClr val="00B050"/>
                </a:solidFill>
              </a:rPr>
              <a:t> for Docker image scan</a:t>
            </a:r>
          </a:p>
          <a:p>
            <a:pPr marL="285750" indent="-285750">
              <a:buFont typeface="Arial" panose="020B0604020202020204" pitchFamily="34" charset="0"/>
              <a:buChar char="•"/>
            </a:pPr>
            <a:r>
              <a:rPr lang="en-US" sz="1800" dirty="0" err="1">
                <a:solidFill>
                  <a:srgbClr val="00B050"/>
                </a:solidFill>
              </a:rPr>
              <a:t>Github</a:t>
            </a:r>
            <a:r>
              <a:rPr lang="en-US" sz="1800" dirty="0">
                <a:solidFill>
                  <a:srgbClr val="00B050"/>
                </a:solidFill>
              </a:rPr>
              <a:t> action for CICD pipeline</a:t>
            </a:r>
          </a:p>
          <a:p>
            <a:pPr marL="285750" indent="-285750">
              <a:buFont typeface="Arial" panose="020B0604020202020204" pitchFamily="34" charset="0"/>
              <a:buChar char="•"/>
            </a:pPr>
            <a:r>
              <a:rPr lang="en-US" sz="1800" dirty="0" err="1">
                <a:solidFill>
                  <a:srgbClr val="00B050"/>
                </a:solidFill>
              </a:rPr>
              <a:t>ArgoCD</a:t>
            </a:r>
            <a:r>
              <a:rPr lang="en-US" sz="1800" dirty="0">
                <a:solidFill>
                  <a:srgbClr val="00B050"/>
                </a:solidFill>
              </a:rPr>
              <a:t> for deployment of application</a:t>
            </a:r>
          </a:p>
          <a:p>
            <a:pPr marL="285750" indent="-285750">
              <a:buFont typeface="Arial" panose="020B0604020202020204" pitchFamily="34" charset="0"/>
              <a:buChar char="•"/>
            </a:pPr>
            <a:r>
              <a:rPr lang="en-US" sz="1800" dirty="0">
                <a:solidFill>
                  <a:srgbClr val="00B050"/>
                </a:solidFill>
              </a:rPr>
              <a:t>Helm chart for easy to manage application as charts.</a:t>
            </a:r>
          </a:p>
          <a:p>
            <a:pPr marL="285750" indent="-285750">
              <a:buFont typeface="Arial" panose="020B0604020202020204" pitchFamily="34" charset="0"/>
              <a:buChar char="•"/>
            </a:pPr>
            <a:r>
              <a:rPr lang="en-US" sz="1800" dirty="0" err="1">
                <a:solidFill>
                  <a:srgbClr val="00B050"/>
                </a:solidFill>
              </a:rPr>
              <a:t>Dockerized</a:t>
            </a:r>
            <a:r>
              <a:rPr lang="en-US" sz="1800" dirty="0">
                <a:solidFill>
                  <a:srgbClr val="00B050"/>
                </a:solidFill>
              </a:rPr>
              <a:t> applications</a:t>
            </a:r>
          </a:p>
          <a:p>
            <a:endParaRPr lang="en-US" dirty="0"/>
          </a:p>
        </p:txBody>
      </p:sp>
    </p:spTree>
    <p:extLst>
      <p:ext uri="{BB962C8B-B14F-4D97-AF65-F5344CB8AC3E}">
        <p14:creationId xmlns:p14="http://schemas.microsoft.com/office/powerpoint/2010/main" val="410567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6E68A-7B90-B7A8-A039-1F1D3472E1E5}"/>
              </a:ext>
            </a:extLst>
          </p:cNvPr>
          <p:cNvSpPr>
            <a:spLocks noGrp="1"/>
          </p:cNvSpPr>
          <p:nvPr>
            <p:ph idx="1"/>
          </p:nvPr>
        </p:nvSpPr>
        <p:spPr>
          <a:xfrm>
            <a:off x="185196" y="166044"/>
            <a:ext cx="11725154" cy="1118746"/>
          </a:xfrm>
        </p:spPr>
        <p:txBody>
          <a:bodyPr>
            <a:normAutofit/>
          </a:bodyPr>
          <a:lstStyle/>
          <a:p>
            <a:pPr>
              <a:spcBef>
                <a:spcPts val="1500"/>
              </a:spcBef>
              <a:spcAft>
                <a:spcPts val="1500"/>
              </a:spcAft>
            </a:pPr>
            <a:r>
              <a:rPr lang="en-IN" sz="1600" dirty="0">
                <a:effectLst/>
                <a:latin typeface="Segoe UI" panose="020B0502040204020203" pitchFamily="34" charset="0"/>
                <a:ea typeface="Times New Roman" panose="02020603050405020304" pitchFamily="18" charset="0"/>
              </a:rPr>
              <a:t>We</a:t>
            </a:r>
            <a:r>
              <a:rPr lang="en-IN" sz="1600" dirty="0">
                <a:latin typeface="Segoe UI" panose="020B0502040204020203" pitchFamily="34" charset="0"/>
                <a:ea typeface="Times New Roman" panose="02020603050405020304" pitchFamily="18" charset="0"/>
              </a:rPr>
              <a:t> assume that we have hybrid cloud and we want active/passive environment. </a:t>
            </a:r>
            <a:endParaRPr lang="en-US" dirty="0"/>
          </a:p>
        </p:txBody>
      </p:sp>
      <p:pic>
        <p:nvPicPr>
          <p:cNvPr id="5" name="Picture 4">
            <a:extLst>
              <a:ext uri="{FF2B5EF4-FFF2-40B4-BE49-F238E27FC236}">
                <a16:creationId xmlns:a16="http://schemas.microsoft.com/office/drawing/2014/main" id="{1D52C6F6-2094-B5EB-FEBD-55C598E872E6}"/>
              </a:ext>
            </a:extLst>
          </p:cNvPr>
          <p:cNvPicPr>
            <a:picLocks noChangeAspect="1"/>
          </p:cNvPicPr>
          <p:nvPr/>
        </p:nvPicPr>
        <p:blipFill>
          <a:blip r:embed="rId2"/>
          <a:stretch>
            <a:fillRect/>
          </a:stretch>
        </p:blipFill>
        <p:spPr>
          <a:xfrm>
            <a:off x="381964" y="994894"/>
            <a:ext cx="11331617" cy="5697062"/>
          </a:xfrm>
          <a:prstGeom prst="rect">
            <a:avLst/>
          </a:prstGeom>
        </p:spPr>
      </p:pic>
    </p:spTree>
    <p:extLst>
      <p:ext uri="{BB962C8B-B14F-4D97-AF65-F5344CB8AC3E}">
        <p14:creationId xmlns:p14="http://schemas.microsoft.com/office/powerpoint/2010/main" val="94100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9B48-F0C4-B9D5-E977-47F715AED8A3}"/>
              </a:ext>
            </a:extLst>
          </p:cNvPr>
          <p:cNvSpPr>
            <a:spLocks noGrp="1"/>
          </p:cNvSpPr>
          <p:nvPr>
            <p:ph type="title"/>
          </p:nvPr>
        </p:nvSpPr>
        <p:spPr>
          <a:xfrm>
            <a:off x="697376" y="481100"/>
            <a:ext cx="10131425" cy="457200"/>
          </a:xfrm>
        </p:spPr>
        <p:txBody>
          <a:bodyPr>
            <a:normAutofit fontScale="90000"/>
          </a:bodyPr>
          <a:lstStyle/>
          <a:p>
            <a:r>
              <a:rPr lang="en-IN" b="1" i="0" dirty="0">
                <a:solidFill>
                  <a:srgbClr val="E6EDF3"/>
                </a:solidFill>
                <a:effectLst/>
                <a:latin typeface="-apple-system"/>
              </a:rPr>
              <a:t>Pseudocode of Pipeline and </a:t>
            </a:r>
            <a:r>
              <a:rPr lang="en-IN" b="1" i="0" dirty="0" err="1">
                <a:solidFill>
                  <a:srgbClr val="E6EDF3"/>
                </a:solidFill>
                <a:effectLst/>
                <a:latin typeface="-apple-system"/>
              </a:rPr>
              <a:t>ArgoCD</a:t>
            </a:r>
            <a:br>
              <a:rPr lang="en-IN" b="1" i="0" dirty="0">
                <a:solidFill>
                  <a:srgbClr val="E6EDF3"/>
                </a:solidFill>
                <a:effectLst/>
                <a:latin typeface="-apple-system"/>
              </a:rPr>
            </a:br>
            <a:endParaRPr lang="en-US" dirty="0"/>
          </a:p>
        </p:txBody>
      </p:sp>
      <p:sp>
        <p:nvSpPr>
          <p:cNvPr id="3" name="Content Placeholder 2">
            <a:extLst>
              <a:ext uri="{FF2B5EF4-FFF2-40B4-BE49-F238E27FC236}">
                <a16:creationId xmlns:a16="http://schemas.microsoft.com/office/drawing/2014/main" id="{AA22DC6E-A087-0298-D627-E5EB4A05983C}"/>
              </a:ext>
            </a:extLst>
          </p:cNvPr>
          <p:cNvSpPr>
            <a:spLocks noGrp="1"/>
          </p:cNvSpPr>
          <p:nvPr>
            <p:ph idx="1"/>
          </p:nvPr>
        </p:nvSpPr>
        <p:spPr>
          <a:xfrm>
            <a:off x="303837" y="938300"/>
            <a:ext cx="11548639" cy="5427776"/>
          </a:xfrm>
        </p:spPr>
        <p:txBody>
          <a:bodyPr>
            <a:normAutofit fontScale="85000" lnSpcReduction="20000"/>
          </a:bodyPr>
          <a:lstStyle/>
          <a:p>
            <a:pPr marL="0" indent="0" algn="l">
              <a:buNone/>
            </a:pPr>
            <a:endParaRPr lang="en-IN" b="1" i="0" dirty="0">
              <a:solidFill>
                <a:srgbClr val="00B050"/>
              </a:solidFill>
              <a:effectLst/>
              <a:latin typeface="-apple-system"/>
            </a:endParaRPr>
          </a:p>
          <a:p>
            <a:pPr algn="l">
              <a:buFont typeface="+mj-lt"/>
              <a:buAutoNum type="arabicPeriod"/>
            </a:pPr>
            <a:r>
              <a:rPr lang="en-IN" b="0" i="0" dirty="0">
                <a:solidFill>
                  <a:srgbClr val="00B050"/>
                </a:solidFill>
                <a:effectLst/>
                <a:latin typeface="-apple-system"/>
              </a:rPr>
              <a:t>Here User will check-in the code or create PR which will trigger the GITHUB ACTION WORKFLOW 1 (CI Pipeline) by the modification of event on repo. </a:t>
            </a:r>
            <a:r>
              <a:rPr lang="en-IN" b="1" i="0" dirty="0">
                <a:solidFill>
                  <a:srgbClr val="00B050"/>
                </a:solidFill>
                <a:effectLst/>
                <a:latin typeface="-apple-system"/>
              </a:rPr>
              <a:t>Assumption</a:t>
            </a:r>
            <a:r>
              <a:rPr lang="en-IN" b="0" i="0" dirty="0">
                <a:solidFill>
                  <a:srgbClr val="00B050"/>
                </a:solidFill>
                <a:effectLst/>
                <a:latin typeface="-apple-system"/>
              </a:rPr>
              <a:t> 1</a:t>
            </a:r>
          </a:p>
          <a:p>
            <a:pPr algn="l">
              <a:buFont typeface="+mj-lt"/>
              <a:buAutoNum type="arabicPeriod"/>
            </a:pPr>
            <a:r>
              <a:rPr lang="en-IN" b="0" i="0" dirty="0">
                <a:solidFill>
                  <a:srgbClr val="00B050"/>
                </a:solidFill>
                <a:effectLst/>
                <a:latin typeface="-apple-system"/>
              </a:rPr>
              <a:t>The GITHUB ACTION WORKFLOW 1 will run steps mentioned in pipeline i.e. build, compile, and test your application and then package it in a Docker container and publish it to a container repository.</a:t>
            </a:r>
          </a:p>
          <a:p>
            <a:pPr algn="l">
              <a:buFont typeface="+mj-lt"/>
              <a:buAutoNum type="arabicPeriod"/>
            </a:pPr>
            <a:r>
              <a:rPr lang="en-IN" b="0" i="0" dirty="0">
                <a:solidFill>
                  <a:srgbClr val="00B050"/>
                </a:solidFill>
                <a:effectLst/>
                <a:latin typeface="-apple-system"/>
              </a:rPr>
              <a:t>The GITHUB ACTION WORKFLOW 1 passes the Docker image name and tag as input and triggers the GITHUB ACTION WORKFLOW 2, which will update the helm chart's dev or prod wrapper manifest file and commit and push the changes to the Application/K8s Configuration repository.</a:t>
            </a:r>
          </a:p>
          <a:p>
            <a:pPr algn="l">
              <a:buFont typeface="+mj-lt"/>
              <a:buAutoNum type="arabicPeriod"/>
            </a:pPr>
            <a:r>
              <a:rPr lang="en-IN" b="0" i="0" dirty="0">
                <a:solidFill>
                  <a:srgbClr val="00B050"/>
                </a:solidFill>
                <a:effectLst/>
                <a:latin typeface="-apple-system"/>
              </a:rPr>
              <a:t>Argo CD will be pulling this change and update the application on the K8s cluster.</a:t>
            </a:r>
          </a:p>
          <a:p>
            <a:pPr algn="l">
              <a:buFont typeface="+mj-lt"/>
              <a:buAutoNum type="arabicPeriod"/>
            </a:pPr>
            <a:r>
              <a:rPr lang="en-IN" b="0" i="0" dirty="0">
                <a:solidFill>
                  <a:srgbClr val="00B050"/>
                </a:solidFill>
                <a:effectLst/>
                <a:latin typeface="-apple-system"/>
              </a:rPr>
              <a:t>We will be using "sync app" as manual for production and automatic for development. </a:t>
            </a:r>
            <a:r>
              <a:rPr lang="en-IN" b="1" i="0" dirty="0">
                <a:solidFill>
                  <a:srgbClr val="00B050"/>
                </a:solidFill>
                <a:effectLst/>
                <a:latin typeface="-apple-system"/>
              </a:rPr>
              <a:t>Assumption</a:t>
            </a:r>
            <a:r>
              <a:rPr lang="en-IN" b="0" i="0" dirty="0">
                <a:solidFill>
                  <a:srgbClr val="00B050"/>
                </a:solidFill>
                <a:effectLst/>
                <a:latin typeface="-apple-system"/>
              </a:rPr>
              <a:t> 2</a:t>
            </a:r>
          </a:p>
          <a:p>
            <a:pPr algn="l">
              <a:buFont typeface="+mj-lt"/>
              <a:buAutoNum type="arabicPeriod"/>
            </a:pPr>
            <a:r>
              <a:rPr lang="en-IN" b="0" i="0" dirty="0">
                <a:solidFill>
                  <a:srgbClr val="00B050"/>
                </a:solidFill>
                <a:effectLst/>
                <a:latin typeface="-apple-system"/>
              </a:rPr>
              <a:t>For Dev Env, </a:t>
            </a:r>
            <a:r>
              <a:rPr lang="en-IN" b="0" i="0" dirty="0" err="1">
                <a:solidFill>
                  <a:srgbClr val="00B050"/>
                </a:solidFill>
                <a:effectLst/>
                <a:latin typeface="-apple-system"/>
              </a:rPr>
              <a:t>ArgoCD</a:t>
            </a:r>
            <a:r>
              <a:rPr lang="en-IN" b="0" i="0" dirty="0">
                <a:solidFill>
                  <a:srgbClr val="00B050"/>
                </a:solidFill>
                <a:effectLst/>
                <a:latin typeface="-apple-system"/>
              </a:rPr>
              <a:t> will pick up the values from helm's dev-</a:t>
            </a:r>
            <a:r>
              <a:rPr lang="en-IN" b="0" i="0" dirty="0" err="1">
                <a:solidFill>
                  <a:srgbClr val="00B050"/>
                </a:solidFill>
                <a:effectLst/>
                <a:latin typeface="-apple-system"/>
              </a:rPr>
              <a:t>value.yaml</a:t>
            </a:r>
            <a:r>
              <a:rPr lang="en-IN" b="0" i="0" dirty="0">
                <a:solidFill>
                  <a:srgbClr val="00B050"/>
                </a:solidFill>
                <a:effectLst/>
                <a:latin typeface="-apple-system"/>
              </a:rPr>
              <a:t> manifest and apply the changes to Dev Cluster. (</a:t>
            </a:r>
            <a:r>
              <a:rPr lang="en-IN" b="0" i="0" dirty="0" err="1">
                <a:solidFill>
                  <a:srgbClr val="00B050"/>
                </a:solidFill>
                <a:effectLst/>
                <a:latin typeface="-apple-system"/>
              </a:rPr>
              <a:t>ArgoCD</a:t>
            </a:r>
            <a:r>
              <a:rPr lang="en-IN" b="0" i="0" dirty="0">
                <a:solidFill>
                  <a:srgbClr val="00B050"/>
                </a:solidFill>
                <a:effectLst/>
                <a:latin typeface="-apple-system"/>
              </a:rPr>
              <a:t> runs Helm in backend to generate the helm templates and then apply it on cluster).</a:t>
            </a:r>
          </a:p>
          <a:p>
            <a:pPr algn="l">
              <a:buFont typeface="+mj-lt"/>
              <a:buAutoNum type="arabicPeriod"/>
            </a:pPr>
            <a:r>
              <a:rPr lang="en-IN" b="0" i="0" dirty="0">
                <a:solidFill>
                  <a:srgbClr val="00B050"/>
                </a:solidFill>
                <a:effectLst/>
                <a:latin typeface="-apple-system"/>
              </a:rPr>
              <a:t>Once we have verified the application is working as expected in Dev, UAT, Staging env then we will go to </a:t>
            </a:r>
            <a:r>
              <a:rPr lang="en-IN" b="0" i="0" dirty="0" err="1">
                <a:solidFill>
                  <a:srgbClr val="00B050"/>
                </a:solidFill>
                <a:effectLst/>
                <a:latin typeface="-apple-system"/>
              </a:rPr>
              <a:t>ArgoCD</a:t>
            </a:r>
            <a:r>
              <a:rPr lang="en-IN" b="0" i="0" dirty="0">
                <a:solidFill>
                  <a:srgbClr val="00B050"/>
                </a:solidFill>
                <a:effectLst/>
                <a:latin typeface="-apple-system"/>
              </a:rPr>
              <a:t> UI and manually sync the application for Production environment.</a:t>
            </a:r>
          </a:p>
          <a:p>
            <a:pPr algn="l">
              <a:buFont typeface="+mj-lt"/>
              <a:buAutoNum type="arabicPeriod"/>
            </a:pPr>
            <a:r>
              <a:rPr lang="en-IN" b="0" i="0" dirty="0">
                <a:solidFill>
                  <a:srgbClr val="00B050"/>
                </a:solidFill>
                <a:effectLst/>
                <a:latin typeface="-apple-system"/>
              </a:rPr>
              <a:t>For Prod Env, </a:t>
            </a:r>
            <a:r>
              <a:rPr lang="en-IN" b="0" i="0" dirty="0" err="1">
                <a:solidFill>
                  <a:srgbClr val="00B050"/>
                </a:solidFill>
                <a:effectLst/>
                <a:latin typeface="-apple-system"/>
              </a:rPr>
              <a:t>ArgoCD</a:t>
            </a:r>
            <a:r>
              <a:rPr lang="en-IN" b="0" i="0" dirty="0">
                <a:solidFill>
                  <a:srgbClr val="00B050"/>
                </a:solidFill>
                <a:effectLst/>
                <a:latin typeface="-apple-system"/>
              </a:rPr>
              <a:t> will pick up the values from helm prod-</a:t>
            </a:r>
            <a:r>
              <a:rPr lang="en-IN" b="0" i="0" dirty="0" err="1">
                <a:solidFill>
                  <a:srgbClr val="00B050"/>
                </a:solidFill>
                <a:effectLst/>
                <a:latin typeface="-apple-system"/>
              </a:rPr>
              <a:t>value.yaml</a:t>
            </a:r>
            <a:r>
              <a:rPr lang="en-IN" b="0" i="0" dirty="0">
                <a:solidFill>
                  <a:srgbClr val="00B050"/>
                </a:solidFill>
                <a:effectLst/>
                <a:latin typeface="-apple-system"/>
              </a:rPr>
              <a:t> manifest and apply for changes to prod cluster. . This time </a:t>
            </a:r>
            <a:r>
              <a:rPr lang="en-IN" b="0" i="0" dirty="0" err="1">
                <a:solidFill>
                  <a:srgbClr val="00B050"/>
                </a:solidFill>
                <a:effectLst/>
                <a:latin typeface="-apple-system"/>
              </a:rPr>
              <a:t>ArgoCD</a:t>
            </a:r>
            <a:r>
              <a:rPr lang="en-IN" b="0" i="0" dirty="0">
                <a:solidFill>
                  <a:srgbClr val="00B050"/>
                </a:solidFill>
                <a:effectLst/>
                <a:latin typeface="-apple-system"/>
              </a:rPr>
              <a:t> will deploy the changes to On-Prem and Cloud K8 cluster </a:t>
            </a:r>
            <a:r>
              <a:rPr lang="en-IN" b="0" i="0" dirty="0" err="1">
                <a:solidFill>
                  <a:srgbClr val="00B050"/>
                </a:solidFill>
                <a:effectLst/>
                <a:latin typeface="-apple-system"/>
              </a:rPr>
              <a:t>simulatenously</a:t>
            </a:r>
            <a:r>
              <a:rPr lang="en-IN" b="0" i="0" dirty="0">
                <a:solidFill>
                  <a:srgbClr val="00B050"/>
                </a:solidFill>
                <a:effectLst/>
                <a:latin typeface="-apple-system"/>
              </a:rPr>
              <a:t>.</a:t>
            </a:r>
          </a:p>
          <a:p>
            <a:pPr algn="l">
              <a:buFont typeface="+mj-lt"/>
              <a:buAutoNum type="arabicPeriod"/>
            </a:pPr>
            <a:r>
              <a:rPr lang="en-IN" b="0" i="0" dirty="0">
                <a:solidFill>
                  <a:srgbClr val="00B050"/>
                </a:solidFill>
                <a:effectLst/>
                <a:latin typeface="-apple-system"/>
              </a:rPr>
              <a:t>The default rolling update will take place, and which we can see in the Argo CD UI that the new version being deployed first and then the containers running the old version being terminated after. </a:t>
            </a:r>
            <a:r>
              <a:rPr lang="en-IN" b="0" i="1" dirty="0">
                <a:solidFill>
                  <a:srgbClr val="00B050"/>
                </a:solidFill>
                <a:effectLst/>
                <a:latin typeface="-apple-system"/>
              </a:rPr>
              <a:t>Rollback</a:t>
            </a:r>
            <a:endParaRPr lang="en-IN" b="0" i="0" dirty="0">
              <a:solidFill>
                <a:srgbClr val="00B050"/>
              </a:solidFill>
              <a:effectLst/>
              <a:latin typeface="-apple-system"/>
            </a:endParaRPr>
          </a:p>
          <a:p>
            <a:pPr algn="l">
              <a:buFont typeface="+mj-lt"/>
              <a:buAutoNum type="arabicPeriod"/>
            </a:pPr>
            <a:r>
              <a:rPr lang="en-IN" b="0" i="0" dirty="0">
                <a:solidFill>
                  <a:srgbClr val="00B050"/>
                </a:solidFill>
                <a:effectLst/>
                <a:latin typeface="-apple-system"/>
              </a:rPr>
              <a:t>We will navigate to the </a:t>
            </a:r>
            <a:r>
              <a:rPr lang="en-IN" b="0" i="0" dirty="0" err="1">
                <a:solidFill>
                  <a:srgbClr val="00B050"/>
                </a:solidFill>
                <a:effectLst/>
                <a:latin typeface="-apple-system"/>
              </a:rPr>
              <a:t>ArgoCD</a:t>
            </a:r>
            <a:r>
              <a:rPr lang="en-IN" b="0" i="0" dirty="0">
                <a:solidFill>
                  <a:srgbClr val="00B050"/>
                </a:solidFill>
                <a:effectLst/>
                <a:latin typeface="-apple-system"/>
              </a:rPr>
              <a:t> web UI and select the application you want to rollback. Check the "REVISION HISTORY" section. Find the revision you want to rollback to and click on the "ROLLBACK" button next to it. In the confirmation dialog box, click "ROLLBACK" to confirm the rollback.</a:t>
            </a:r>
          </a:p>
          <a:p>
            <a:endParaRPr lang="en-US" dirty="0"/>
          </a:p>
        </p:txBody>
      </p:sp>
    </p:spTree>
    <p:extLst>
      <p:ext uri="{BB962C8B-B14F-4D97-AF65-F5344CB8AC3E}">
        <p14:creationId xmlns:p14="http://schemas.microsoft.com/office/powerpoint/2010/main" val="401823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6E68A-7B90-B7A8-A039-1F1D3472E1E5}"/>
              </a:ext>
            </a:extLst>
          </p:cNvPr>
          <p:cNvSpPr>
            <a:spLocks noGrp="1"/>
          </p:cNvSpPr>
          <p:nvPr>
            <p:ph idx="1"/>
          </p:nvPr>
        </p:nvSpPr>
        <p:spPr>
          <a:xfrm>
            <a:off x="233423" y="166044"/>
            <a:ext cx="11725154" cy="586310"/>
          </a:xfrm>
        </p:spPr>
        <p:txBody>
          <a:bodyPr>
            <a:normAutofit/>
          </a:bodyPr>
          <a:lstStyle/>
          <a:p>
            <a:pPr>
              <a:spcBef>
                <a:spcPts val="1500"/>
              </a:spcBef>
              <a:spcAft>
                <a:spcPts val="1500"/>
              </a:spcAft>
            </a:pPr>
            <a:r>
              <a:rPr lang="en-IN" sz="1400" b="1" dirty="0">
                <a:effectLst/>
                <a:latin typeface="Segoe UI" panose="020B0502040204020203" pitchFamily="34" charset="0"/>
                <a:ea typeface="Times New Roman" panose="02020603050405020304" pitchFamily="18" charset="0"/>
              </a:rPr>
              <a:t>Value and Benefits:</a:t>
            </a:r>
            <a:endParaRPr lang="en-US" dirty="0"/>
          </a:p>
        </p:txBody>
      </p:sp>
      <p:sp>
        <p:nvSpPr>
          <p:cNvPr id="2" name="TextBox 1">
            <a:extLst>
              <a:ext uri="{FF2B5EF4-FFF2-40B4-BE49-F238E27FC236}">
                <a16:creationId xmlns:a16="http://schemas.microsoft.com/office/drawing/2014/main" id="{A787814E-F05D-2626-C23D-0D1323ADEAC9}"/>
              </a:ext>
            </a:extLst>
          </p:cNvPr>
          <p:cNvSpPr txBox="1"/>
          <p:nvPr/>
        </p:nvSpPr>
        <p:spPr>
          <a:xfrm>
            <a:off x="233423" y="1284790"/>
            <a:ext cx="11584329" cy="5355312"/>
          </a:xfrm>
          <a:prstGeom prst="rect">
            <a:avLst/>
          </a:prstGeom>
          <a:noFill/>
        </p:spPr>
        <p:txBody>
          <a:bodyPr wrap="square" rtlCol="0">
            <a:spAutoFit/>
          </a:bodyPr>
          <a:lstStyle/>
          <a:p>
            <a:pPr marL="285750" indent="-285750" algn="l">
              <a:buFont typeface="Arial" panose="020B0604020202020204" pitchFamily="34" charset="0"/>
              <a:buChar char="•"/>
            </a:pPr>
            <a:r>
              <a:rPr lang="en-IN" b="1" i="0" dirty="0">
                <a:solidFill>
                  <a:srgbClr val="00B050"/>
                </a:solidFill>
                <a:effectLst/>
                <a:latin typeface="-apple-system"/>
              </a:rPr>
              <a:t>Rollback Mechanism</a:t>
            </a:r>
            <a:r>
              <a:rPr lang="en-IN" b="0" i="0" dirty="0">
                <a:solidFill>
                  <a:srgbClr val="00B050"/>
                </a:solidFill>
                <a:effectLst/>
                <a:latin typeface="-apple-system"/>
              </a:rPr>
              <a:t> - Argo CD Rollbacks can be easily triggered from the UI or CLI, but the idea of </a:t>
            </a:r>
            <a:r>
              <a:rPr lang="en-IN" b="0" i="0" dirty="0" err="1">
                <a:solidFill>
                  <a:srgbClr val="00B050"/>
                </a:solidFill>
                <a:effectLst/>
                <a:latin typeface="-apple-system"/>
              </a:rPr>
              <a:t>GitOps</a:t>
            </a:r>
            <a:r>
              <a:rPr lang="en-IN" b="0" i="0" dirty="0">
                <a:solidFill>
                  <a:srgbClr val="00B050"/>
                </a:solidFill>
                <a:effectLst/>
                <a:latin typeface="-apple-system"/>
              </a:rPr>
              <a:t> is to rely on Git and revert your changes and let the CI/Argo CD do its magic. Argo CD deployment strategies aka Rollouts include blue-green and canary among others.</a:t>
            </a:r>
          </a:p>
          <a:p>
            <a:pPr marL="285750" indent="-285750" algn="l">
              <a:buFont typeface="Arial" panose="020B0604020202020204" pitchFamily="34" charset="0"/>
              <a:buChar char="•"/>
            </a:pPr>
            <a:endParaRPr lang="en-IN" b="0" i="0" dirty="0">
              <a:solidFill>
                <a:srgbClr val="00B050"/>
              </a:solidFill>
              <a:effectLst/>
              <a:latin typeface="-apple-system"/>
            </a:endParaRPr>
          </a:p>
          <a:p>
            <a:pPr marL="285750" indent="-285750" algn="l">
              <a:buFont typeface="Arial" panose="020B0604020202020204" pitchFamily="34" charset="0"/>
              <a:buChar char="•"/>
            </a:pPr>
            <a:r>
              <a:rPr lang="en-IN" b="1" i="0" dirty="0">
                <a:solidFill>
                  <a:srgbClr val="00B050"/>
                </a:solidFill>
                <a:effectLst/>
                <a:latin typeface="-apple-system"/>
              </a:rPr>
              <a:t>Logging and Monitoring</a:t>
            </a:r>
            <a:r>
              <a:rPr lang="en-IN" b="0" i="0" dirty="0">
                <a:solidFill>
                  <a:srgbClr val="00B050"/>
                </a:solidFill>
                <a:effectLst/>
                <a:latin typeface="-apple-system"/>
              </a:rPr>
              <a:t> - Set up logging and monitoring for all clusters and applications. Tools like Prometheus and Grafana can be used for this purpose.</a:t>
            </a:r>
          </a:p>
          <a:p>
            <a:pPr marL="285750" indent="-285750" algn="l">
              <a:buFont typeface="Arial" panose="020B0604020202020204" pitchFamily="34" charset="0"/>
              <a:buChar char="•"/>
            </a:pPr>
            <a:endParaRPr lang="en-IN" b="0" i="0" dirty="0">
              <a:solidFill>
                <a:srgbClr val="00B050"/>
              </a:solidFill>
              <a:effectLst/>
              <a:latin typeface="-apple-system"/>
            </a:endParaRPr>
          </a:p>
          <a:p>
            <a:pPr marL="285750" indent="-285750" algn="l">
              <a:buFont typeface="Arial" panose="020B0604020202020204" pitchFamily="34" charset="0"/>
              <a:buChar char="•"/>
            </a:pPr>
            <a:r>
              <a:rPr lang="en-IN" b="1" i="0" dirty="0">
                <a:solidFill>
                  <a:srgbClr val="00B050"/>
                </a:solidFill>
                <a:effectLst/>
                <a:latin typeface="-apple-system"/>
              </a:rPr>
              <a:t>Security Consideration</a:t>
            </a:r>
            <a:r>
              <a:rPr lang="en-IN" b="0" i="0" dirty="0">
                <a:solidFill>
                  <a:srgbClr val="00B050"/>
                </a:solidFill>
                <a:effectLst/>
                <a:latin typeface="-apple-system"/>
              </a:rPr>
              <a:t> We also can limit in </a:t>
            </a:r>
            <a:r>
              <a:rPr lang="en-IN" b="0" i="0" dirty="0" err="1">
                <a:solidFill>
                  <a:srgbClr val="00B050"/>
                </a:solidFill>
                <a:effectLst/>
                <a:latin typeface="-apple-system"/>
              </a:rPr>
              <a:t>GutHub</a:t>
            </a:r>
            <a:r>
              <a:rPr lang="en-IN" b="0" i="0" dirty="0">
                <a:solidFill>
                  <a:srgbClr val="00B050"/>
                </a:solidFill>
                <a:effectLst/>
                <a:latin typeface="-apple-system"/>
              </a:rPr>
              <a:t> who can commit to the repo (application and K8s config repos), who can review and merge pull requests, etc.</a:t>
            </a:r>
          </a:p>
          <a:p>
            <a:pPr marL="285750" indent="-285750" algn="l">
              <a:buFont typeface="Arial" panose="020B0604020202020204" pitchFamily="34" charset="0"/>
              <a:buChar char="•"/>
            </a:pPr>
            <a:endParaRPr lang="en-IN" b="0" i="0" dirty="0">
              <a:solidFill>
                <a:srgbClr val="00B050"/>
              </a:solidFill>
              <a:effectLst/>
              <a:latin typeface="-apple-system"/>
            </a:endParaRPr>
          </a:p>
          <a:p>
            <a:pPr marL="285750" indent="-285750" algn="l">
              <a:buFont typeface="Arial" panose="020B0604020202020204" pitchFamily="34" charset="0"/>
              <a:buChar char="•"/>
            </a:pPr>
            <a:r>
              <a:rPr lang="en-IN" b="1" i="0" dirty="0">
                <a:solidFill>
                  <a:srgbClr val="00B050"/>
                </a:solidFill>
                <a:effectLst/>
                <a:latin typeface="-apple-system"/>
              </a:rPr>
              <a:t>Secret Management</a:t>
            </a:r>
            <a:r>
              <a:rPr lang="en-IN" b="0" i="0" dirty="0">
                <a:solidFill>
                  <a:srgbClr val="00B050"/>
                </a:solidFill>
                <a:effectLst/>
                <a:latin typeface="-apple-system"/>
              </a:rPr>
              <a:t>: Implement a secure method for managing secrets and sensitive configurations. Tools like </a:t>
            </a:r>
            <a:r>
              <a:rPr lang="en-IN" b="0" i="0" dirty="0" err="1">
                <a:solidFill>
                  <a:srgbClr val="00B050"/>
                </a:solidFill>
                <a:effectLst/>
                <a:latin typeface="-apple-system"/>
              </a:rPr>
              <a:t>HashiCorp</a:t>
            </a:r>
            <a:r>
              <a:rPr lang="en-IN" b="0" i="0" dirty="0">
                <a:solidFill>
                  <a:srgbClr val="00B050"/>
                </a:solidFill>
                <a:effectLst/>
                <a:latin typeface="-apple-system"/>
              </a:rPr>
              <a:t> Vault or Kubernetes Secrets can be integrated into your pipeline.</a:t>
            </a:r>
          </a:p>
          <a:p>
            <a:pPr marL="285750" indent="-285750" algn="l">
              <a:buFont typeface="Arial" panose="020B0604020202020204" pitchFamily="34" charset="0"/>
              <a:buChar char="•"/>
            </a:pPr>
            <a:endParaRPr lang="en-IN" b="0" i="0" dirty="0">
              <a:solidFill>
                <a:srgbClr val="00B050"/>
              </a:solidFill>
              <a:effectLst/>
              <a:latin typeface="-apple-system"/>
            </a:endParaRPr>
          </a:p>
          <a:p>
            <a:pPr marL="285750" indent="-285750" algn="l">
              <a:buFont typeface="Arial" panose="020B0604020202020204" pitchFamily="34" charset="0"/>
              <a:buChar char="•"/>
            </a:pPr>
            <a:r>
              <a:rPr lang="en-IN" b="1" i="0" dirty="0">
                <a:solidFill>
                  <a:srgbClr val="00B050"/>
                </a:solidFill>
                <a:effectLst/>
                <a:latin typeface="-apple-system"/>
              </a:rPr>
              <a:t>Documentation and Runbooks</a:t>
            </a:r>
            <a:r>
              <a:rPr lang="en-IN" b="0" i="0" dirty="0">
                <a:solidFill>
                  <a:srgbClr val="00B050"/>
                </a:solidFill>
                <a:effectLst/>
                <a:latin typeface="-apple-system"/>
              </a:rPr>
              <a:t>: Maintain comprehensive documentation and runbooks for the pipeline, covering deployment procedures, environment-specific configurations, and troubleshooting steps.</a:t>
            </a:r>
          </a:p>
          <a:p>
            <a:pPr marL="285750" indent="-285750" algn="l">
              <a:buFont typeface="Arial" panose="020B0604020202020204" pitchFamily="34" charset="0"/>
              <a:buChar char="•"/>
            </a:pPr>
            <a:endParaRPr lang="en-IN" b="0" i="0" dirty="0">
              <a:solidFill>
                <a:srgbClr val="00B050"/>
              </a:solidFill>
              <a:effectLst/>
              <a:latin typeface="-apple-system"/>
            </a:endParaRPr>
          </a:p>
          <a:p>
            <a:pPr marL="285750" indent="-285750" algn="l">
              <a:buFont typeface="Arial" panose="020B0604020202020204" pitchFamily="34" charset="0"/>
              <a:buChar char="•"/>
            </a:pPr>
            <a:r>
              <a:rPr lang="en-IN" b="1" i="0" dirty="0">
                <a:solidFill>
                  <a:srgbClr val="00B050"/>
                </a:solidFill>
                <a:effectLst/>
                <a:latin typeface="-apple-system"/>
              </a:rPr>
              <a:t>Audit and Compliance</a:t>
            </a:r>
            <a:r>
              <a:rPr lang="en-IN" b="0" i="0" dirty="0">
                <a:solidFill>
                  <a:srgbClr val="00B050"/>
                </a:solidFill>
                <a:effectLst/>
                <a:latin typeface="-apple-system"/>
              </a:rPr>
              <a:t>: Ensure compliance with security and audit requirements in your pipeline. Implement measures for auditing and tracking changes to the infrastructure.</a:t>
            </a:r>
          </a:p>
          <a:p>
            <a:endParaRPr lang="en-US" dirty="0"/>
          </a:p>
        </p:txBody>
      </p:sp>
    </p:spTree>
    <p:extLst>
      <p:ext uri="{BB962C8B-B14F-4D97-AF65-F5344CB8AC3E}">
        <p14:creationId xmlns:p14="http://schemas.microsoft.com/office/powerpoint/2010/main" val="15064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6E68A-7B90-B7A8-A039-1F1D3472E1E5}"/>
              </a:ext>
            </a:extLst>
          </p:cNvPr>
          <p:cNvSpPr>
            <a:spLocks noGrp="1"/>
          </p:cNvSpPr>
          <p:nvPr>
            <p:ph idx="1"/>
          </p:nvPr>
        </p:nvSpPr>
        <p:spPr>
          <a:xfrm>
            <a:off x="185196" y="166043"/>
            <a:ext cx="11725154" cy="3262957"/>
          </a:xfrm>
        </p:spPr>
        <p:txBody>
          <a:bodyPr>
            <a:normAutofit/>
          </a:bodyPr>
          <a:lstStyle/>
          <a:p>
            <a:pPr>
              <a:spcBef>
                <a:spcPts val="1500"/>
              </a:spcBef>
              <a:spcAft>
                <a:spcPts val="1500"/>
              </a:spcAft>
            </a:pPr>
            <a:r>
              <a:rPr lang="en-IN" sz="2200" b="1" dirty="0">
                <a:effectLst/>
                <a:latin typeface="Segoe UI" panose="020B0502040204020203" pitchFamily="34" charset="0"/>
                <a:ea typeface="Times New Roman" panose="02020603050405020304" pitchFamily="18" charset="0"/>
              </a:rPr>
              <a:t>Lessons We Learned</a:t>
            </a:r>
          </a:p>
          <a:p>
            <a:pPr>
              <a:spcBef>
                <a:spcPts val="1500"/>
              </a:spcBef>
              <a:spcAft>
                <a:spcPts val="1500"/>
              </a:spcAft>
            </a:pPr>
            <a:r>
              <a:rPr lang="en-IN" sz="2200" dirty="0">
                <a:solidFill>
                  <a:srgbClr val="00B050"/>
                </a:solidFill>
                <a:effectLst/>
                <a:latin typeface="Segoe UI" panose="020B0502040204020203" pitchFamily="34" charset="0"/>
                <a:ea typeface="Times New Roman" panose="02020603050405020304" pitchFamily="18" charset="0"/>
              </a:rPr>
              <a:t>With this experience highlighted the importance of collaboration and communication. Involving stakeholders from the beginning ensures that the automation solution aligns closely with the actual needs and expectations. Additionally, the iterative nature of software development was reinforced—being open to feedback and making adjustments as needed is key to success.</a:t>
            </a:r>
            <a:endParaRPr lang="en-IN" sz="2200" dirty="0">
              <a:solidFill>
                <a:srgbClr val="00B05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833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{660AC64B-E597-9249-AA2D-6DF27CC9B772}tf10001058</Template>
  <TotalTime>34</TotalTime>
  <Words>1026</Words>
  <Application>Microsoft Macintosh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Calibri Light</vt:lpstr>
      <vt:lpstr>Segoe UI</vt:lpstr>
      <vt:lpstr>Söhne</vt:lpstr>
      <vt:lpstr>Times New Roman</vt:lpstr>
      <vt:lpstr>Celestial</vt:lpstr>
      <vt:lpstr>Task </vt:lpstr>
      <vt:lpstr>PowerPoint Presentation</vt:lpstr>
      <vt:lpstr>PowerPoint Presentation</vt:lpstr>
      <vt:lpstr>Tools </vt:lpstr>
      <vt:lpstr>PowerPoint Presentation</vt:lpstr>
      <vt:lpstr>Pseudocode of Pipeline and ArgoCD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dc:title>
  <dc:creator>mayankkoli</dc:creator>
  <cp:lastModifiedBy>mayankkoli</cp:lastModifiedBy>
  <cp:revision>4</cp:revision>
  <dcterms:created xsi:type="dcterms:W3CDTF">2023-12-12T17:26:26Z</dcterms:created>
  <dcterms:modified xsi:type="dcterms:W3CDTF">2023-12-12T18:01:06Z</dcterms:modified>
</cp:coreProperties>
</file>