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2" r:id="rId6"/>
    <p:sldId id="261" r:id="rId7"/>
    <p:sldId id="263" r:id="rId8"/>
    <p:sldId id="264" r:id="rId9"/>
    <p:sldId id="265"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5C27-0C6D-434F-8CE5-382981843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F251C-3E49-4DA7-B95F-88BD97C89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371993-AAEF-4153-BFDE-691ACF346DE5}"/>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5" name="Footer Placeholder 4">
            <a:extLst>
              <a:ext uri="{FF2B5EF4-FFF2-40B4-BE49-F238E27FC236}">
                <a16:creationId xmlns:a16="http://schemas.microsoft.com/office/drawing/2014/main" id="{CEB99BE8-E349-494A-96DD-1655FDF67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0FE1D-A8AD-4967-8367-575781BDD292}"/>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398872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C0E3-C610-4B58-9085-5A889E912A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8068ED-98E5-43B5-8E92-E29E6E4D15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E67A1-D3C1-46D0-8A05-2EDEF6432479}"/>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5" name="Footer Placeholder 4">
            <a:extLst>
              <a:ext uri="{FF2B5EF4-FFF2-40B4-BE49-F238E27FC236}">
                <a16:creationId xmlns:a16="http://schemas.microsoft.com/office/drawing/2014/main" id="{09BF5B5E-2185-479B-B7C7-C40422CC6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B8277-A81E-42ED-98EB-12368147F2D2}"/>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325584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B62E1E-C009-4721-B7EB-0A6ADAF63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05647E-2206-4335-8648-C2A5F9951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01D0E-E576-4AEE-A1A5-86489DFB2A81}"/>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5" name="Footer Placeholder 4">
            <a:extLst>
              <a:ext uri="{FF2B5EF4-FFF2-40B4-BE49-F238E27FC236}">
                <a16:creationId xmlns:a16="http://schemas.microsoft.com/office/drawing/2014/main" id="{63CBDF84-5979-41E5-9E4C-EE7E10AFC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A23D-E1B6-4EB0-AAAB-F8E82883E426}"/>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69359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2C81-71D6-49C8-A739-D4BE7BB1A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DB69FD-AE83-43DD-9A54-0923F3CE6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417224-5468-4C9E-9892-E47F3D44B49F}"/>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5" name="Footer Placeholder 4">
            <a:extLst>
              <a:ext uri="{FF2B5EF4-FFF2-40B4-BE49-F238E27FC236}">
                <a16:creationId xmlns:a16="http://schemas.microsoft.com/office/drawing/2014/main" id="{408AB486-6F36-4880-97E3-A3BB6415C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F6E1F-B72C-487A-AF99-0F89E3713A39}"/>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68884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C14D-C563-4D32-8115-C12BCCA2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E09778-E6F9-4BEE-8B06-4DC460B1FF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74FBB-2EF0-4685-9E05-DD7592830874}"/>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5" name="Footer Placeholder 4">
            <a:extLst>
              <a:ext uri="{FF2B5EF4-FFF2-40B4-BE49-F238E27FC236}">
                <a16:creationId xmlns:a16="http://schemas.microsoft.com/office/drawing/2014/main" id="{E0C1C152-63D9-4369-897D-EEE10BC5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61915-DEEB-458B-8500-452660AC97BF}"/>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74345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CF1A-65BD-482F-9F89-D62AAC965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6B41E4-4569-471C-B06A-D5BCBF6C5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0DDA1D-C24D-4B7C-A855-CA1C1A8A3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A3300D-A7AF-4B3C-AB0A-2E3A5447449A}"/>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6" name="Footer Placeholder 5">
            <a:extLst>
              <a:ext uri="{FF2B5EF4-FFF2-40B4-BE49-F238E27FC236}">
                <a16:creationId xmlns:a16="http://schemas.microsoft.com/office/drawing/2014/main" id="{99432C62-8DEC-44D6-A60D-608F79D3A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39C6C-649F-4552-9261-25AA726BC970}"/>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85017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50A9-1DEB-4EFD-914B-7F4FC979B5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240B0B-E95A-46E5-ABEE-A55B8D09C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04ACE-ABC8-4DCB-866B-16E73FB21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E0D69-2BD5-46F8-9580-17034D2226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8D140-1E40-465D-887A-86E8BE59E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D3E3B9-A3EB-43D9-8FE9-AD9FC8297786}"/>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8" name="Footer Placeholder 7">
            <a:extLst>
              <a:ext uri="{FF2B5EF4-FFF2-40B4-BE49-F238E27FC236}">
                <a16:creationId xmlns:a16="http://schemas.microsoft.com/office/drawing/2014/main" id="{4BCFA04A-F95B-44F6-8FB3-1EEB316E1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AD043A-9542-4D88-9A74-DE6AB22B0F5A}"/>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304017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A5A7-4E92-434C-9385-1F55DCB01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135B71-F9C9-48A5-B937-2230ADD5763B}"/>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4" name="Footer Placeholder 3">
            <a:extLst>
              <a:ext uri="{FF2B5EF4-FFF2-40B4-BE49-F238E27FC236}">
                <a16:creationId xmlns:a16="http://schemas.microsoft.com/office/drawing/2014/main" id="{B9B3FC55-CA3A-445E-848F-DA1A1B5B2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A86D6-EAF0-4660-AC06-9F1BD58417D5}"/>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359306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6E69B-9F10-4512-B52C-2B2240227380}"/>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3" name="Footer Placeholder 2">
            <a:extLst>
              <a:ext uri="{FF2B5EF4-FFF2-40B4-BE49-F238E27FC236}">
                <a16:creationId xmlns:a16="http://schemas.microsoft.com/office/drawing/2014/main" id="{48B8A31C-EB45-4215-A255-60126FF3E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271128-9DB4-4712-806B-22139E126028}"/>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3335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6FA2F-536F-49CB-846F-0F4F7729E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F7F6A3-6C03-411E-A6EE-CB9FDBE5B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08850C-97FE-4A8E-B43B-2D10E3AC6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E67BB-57A9-4469-8127-52E9E28E0A52}"/>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6" name="Footer Placeholder 5">
            <a:extLst>
              <a:ext uri="{FF2B5EF4-FFF2-40B4-BE49-F238E27FC236}">
                <a16:creationId xmlns:a16="http://schemas.microsoft.com/office/drawing/2014/main" id="{BDEA667A-7490-4936-A48E-D68DCB60E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62DF3-3BE6-4973-A8FF-320F0760B096}"/>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227744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12B0-39D7-4BAC-8B69-1C2865E5C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AA9B04-1CB4-452A-8A2E-BD5B5C613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3925A8-EB27-4944-AC83-6C29108FF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7FF35-7CB0-4947-AF3B-53EAC368AFED}"/>
              </a:ext>
            </a:extLst>
          </p:cNvPr>
          <p:cNvSpPr>
            <a:spLocks noGrp="1"/>
          </p:cNvSpPr>
          <p:nvPr>
            <p:ph type="dt" sz="half" idx="10"/>
          </p:nvPr>
        </p:nvSpPr>
        <p:spPr/>
        <p:txBody>
          <a:bodyPr/>
          <a:lstStyle/>
          <a:p>
            <a:fld id="{99B12B14-C49E-4942-8D90-3A6A8225385D}" type="datetimeFigureOut">
              <a:rPr lang="en-US" smtClean="0"/>
              <a:t>07/11/2019</a:t>
            </a:fld>
            <a:endParaRPr lang="en-US"/>
          </a:p>
        </p:txBody>
      </p:sp>
      <p:sp>
        <p:nvSpPr>
          <p:cNvPr id="6" name="Footer Placeholder 5">
            <a:extLst>
              <a:ext uri="{FF2B5EF4-FFF2-40B4-BE49-F238E27FC236}">
                <a16:creationId xmlns:a16="http://schemas.microsoft.com/office/drawing/2014/main" id="{4FAC4769-7131-4A29-B365-02882010C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8116-B8E5-43B5-B57C-7442A50C5278}"/>
              </a:ext>
            </a:extLst>
          </p:cNvPr>
          <p:cNvSpPr>
            <a:spLocks noGrp="1"/>
          </p:cNvSpPr>
          <p:nvPr>
            <p:ph type="sldNum" sz="quarter" idx="12"/>
          </p:nvPr>
        </p:nvSpPr>
        <p:spPr/>
        <p:txBody>
          <a:bodyPr/>
          <a:lstStyle/>
          <a:p>
            <a:fld id="{0C71EF5D-F6A6-42E3-A431-C71B19148372}" type="slidenum">
              <a:rPr lang="en-US" smtClean="0"/>
              <a:t>‹#›</a:t>
            </a:fld>
            <a:endParaRPr lang="en-US"/>
          </a:p>
        </p:txBody>
      </p:sp>
    </p:spTree>
    <p:extLst>
      <p:ext uri="{BB962C8B-B14F-4D97-AF65-F5344CB8AC3E}">
        <p14:creationId xmlns:p14="http://schemas.microsoft.com/office/powerpoint/2010/main" val="174652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F2A76A-38BD-4172-BE67-3EAFB02F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712CE-00AD-45B0-A1A0-2C3DD17A50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7D800-C862-4F22-BA51-A2957507C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12B14-C49E-4942-8D90-3A6A8225385D}" type="datetimeFigureOut">
              <a:rPr lang="en-US" smtClean="0"/>
              <a:t>07/11/2019</a:t>
            </a:fld>
            <a:endParaRPr lang="en-US"/>
          </a:p>
        </p:txBody>
      </p:sp>
      <p:sp>
        <p:nvSpPr>
          <p:cNvPr id="5" name="Footer Placeholder 4">
            <a:extLst>
              <a:ext uri="{FF2B5EF4-FFF2-40B4-BE49-F238E27FC236}">
                <a16:creationId xmlns:a16="http://schemas.microsoft.com/office/drawing/2014/main" id="{24B5E54A-CABD-45F1-BCA9-8EDCA2A92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5033BA-3D9B-44C0-ACDF-CECCCC428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1EF5D-F6A6-42E3-A431-C71B19148372}" type="slidenum">
              <a:rPr lang="en-US" smtClean="0"/>
              <a:t>‹#›</a:t>
            </a:fld>
            <a:endParaRPr lang="en-US"/>
          </a:p>
        </p:txBody>
      </p:sp>
    </p:spTree>
    <p:extLst>
      <p:ext uri="{BB962C8B-B14F-4D97-AF65-F5344CB8AC3E}">
        <p14:creationId xmlns:p14="http://schemas.microsoft.com/office/powerpoint/2010/main" val="64309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generics-in-java/" TargetMode="External"/><Relationship Id="rId2" Type="http://schemas.openxmlformats.org/officeDocument/2006/relationships/hyperlink" Target="https://docs.oracle.com/javase/tutorial/java/generics/index.html" TargetMode="External"/><Relationship Id="rId1" Type="http://schemas.openxmlformats.org/officeDocument/2006/relationships/slideLayout" Target="../slideLayouts/slideLayout2.xml"/><Relationship Id="rId5" Type="http://schemas.openxmlformats.org/officeDocument/2006/relationships/hyperlink" Target="https://www.baeldung.com/java-generics" TargetMode="External"/><Relationship Id="rId4" Type="http://schemas.openxmlformats.org/officeDocument/2006/relationships/hyperlink" Target="https://www.javatpoint.com/generics-in-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49D4-5A3F-432F-9921-5DF3C96F3F1D}"/>
              </a:ext>
            </a:extLst>
          </p:cNvPr>
          <p:cNvSpPr>
            <a:spLocks noGrp="1"/>
          </p:cNvSpPr>
          <p:nvPr>
            <p:ph type="ctrTitle"/>
          </p:nvPr>
        </p:nvSpPr>
        <p:spPr/>
        <p:txBody>
          <a:bodyPr/>
          <a:lstStyle/>
          <a:p>
            <a:r>
              <a:rPr lang="en-US" dirty="0"/>
              <a:t>Generics in JAVA</a:t>
            </a:r>
          </a:p>
        </p:txBody>
      </p:sp>
    </p:spTree>
    <p:extLst>
      <p:ext uri="{BB962C8B-B14F-4D97-AF65-F5344CB8AC3E}">
        <p14:creationId xmlns:p14="http://schemas.microsoft.com/office/powerpoint/2010/main" val="268936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FF405-E407-4224-804C-587D9B5F7EB7}"/>
              </a:ext>
            </a:extLst>
          </p:cNvPr>
          <p:cNvSpPr>
            <a:spLocks noGrp="1"/>
          </p:cNvSpPr>
          <p:nvPr>
            <p:ph idx="1"/>
          </p:nvPr>
        </p:nvSpPr>
        <p:spPr>
          <a:xfrm>
            <a:off x="838200" y="745958"/>
            <a:ext cx="10515600" cy="5431005"/>
          </a:xfrm>
        </p:spPr>
        <p:txBody>
          <a:bodyPr/>
          <a:lstStyle/>
          <a:p>
            <a:r>
              <a:rPr lang="en-US" dirty="0">
                <a:hlinkClick r:id="rId2"/>
              </a:rPr>
              <a:t>https://docs.oracle.com/javase/tutorial/java/generics/index.html</a:t>
            </a:r>
            <a:endParaRPr lang="en-US" dirty="0"/>
          </a:p>
          <a:p>
            <a:r>
              <a:rPr lang="en-US" dirty="0">
                <a:hlinkClick r:id="rId3"/>
              </a:rPr>
              <a:t>https://www.geeksforgeeks.org/generics-in-java/</a:t>
            </a:r>
            <a:endParaRPr lang="en-US" dirty="0"/>
          </a:p>
          <a:p>
            <a:r>
              <a:rPr lang="en-US" dirty="0">
                <a:hlinkClick r:id="rId4"/>
              </a:rPr>
              <a:t>https://www.javatpoint.com/generics-in-java</a:t>
            </a:r>
            <a:endParaRPr lang="en-US" dirty="0"/>
          </a:p>
          <a:p>
            <a:r>
              <a:rPr lang="en-US" dirty="0">
                <a:hlinkClick r:id="rId5"/>
              </a:rPr>
              <a:t>https://www.baeldung.com/java-generics</a:t>
            </a:r>
            <a:endParaRPr lang="en-US" dirty="0"/>
          </a:p>
        </p:txBody>
      </p:sp>
    </p:spTree>
    <p:extLst>
      <p:ext uri="{BB962C8B-B14F-4D97-AF65-F5344CB8AC3E}">
        <p14:creationId xmlns:p14="http://schemas.microsoft.com/office/powerpoint/2010/main" val="174102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Generics</a:t>
            </a:r>
            <a:endParaRPr lang="en-US" dirty="0"/>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a:xfrm>
            <a:off x="838200" y="1825625"/>
            <a:ext cx="10515600" cy="2024480"/>
          </a:xfrm>
        </p:spPr>
        <p:txBody>
          <a:bodyPr>
            <a:normAutofit/>
          </a:bodyPr>
          <a:lstStyle/>
          <a:p>
            <a:pPr marL="0" indent="0">
              <a:buNone/>
            </a:pPr>
            <a:r>
              <a:rPr lang="en-US" dirty="0"/>
              <a:t>The idea is to allow type </a:t>
            </a:r>
            <a:r>
              <a:rPr lang="nb-NO" dirty="0"/>
              <a:t> (Integer, String, … etc and user defined types) </a:t>
            </a:r>
            <a:r>
              <a:rPr lang="en-US" dirty="0"/>
              <a:t>to be a parameter to methods, classes and interfaces.</a:t>
            </a:r>
          </a:p>
          <a:p>
            <a:r>
              <a:rPr lang="en-US" b="1" dirty="0"/>
              <a:t>Generic Class</a:t>
            </a:r>
          </a:p>
          <a:p>
            <a:r>
              <a:rPr lang="en-US" b="1" dirty="0"/>
              <a:t>Generic Functions</a:t>
            </a:r>
            <a:endParaRPr lang="en-US" dirty="0"/>
          </a:p>
        </p:txBody>
      </p:sp>
      <p:sp>
        <p:nvSpPr>
          <p:cNvPr id="4" name="Content Placeholder 2">
            <a:extLst>
              <a:ext uri="{FF2B5EF4-FFF2-40B4-BE49-F238E27FC236}">
                <a16:creationId xmlns:a16="http://schemas.microsoft.com/office/drawing/2014/main" id="{7203CF5B-9651-4E82-8FC7-35D8EFDC8C33}"/>
              </a:ext>
            </a:extLst>
          </p:cNvPr>
          <p:cNvSpPr txBox="1">
            <a:spLocks/>
          </p:cNvSpPr>
          <p:nvPr/>
        </p:nvSpPr>
        <p:spPr>
          <a:xfrm>
            <a:off x="838200" y="5459162"/>
            <a:ext cx="10515600" cy="532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Generics in Java is similar to templates in C++</a:t>
            </a:r>
            <a:endParaRPr lang="en-US" dirty="0"/>
          </a:p>
        </p:txBody>
      </p:sp>
    </p:spTree>
    <p:extLst>
      <p:ext uri="{BB962C8B-B14F-4D97-AF65-F5344CB8AC3E}">
        <p14:creationId xmlns:p14="http://schemas.microsoft.com/office/powerpoint/2010/main" val="305706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Why Use Generics?</a:t>
            </a:r>
            <a:endParaRPr lang="en-US" dirty="0"/>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p:txBody>
          <a:bodyPr/>
          <a:lstStyle/>
          <a:p>
            <a:r>
              <a:rPr lang="en-US" dirty="0"/>
              <a:t>Stronger type checks at compile time.</a:t>
            </a:r>
          </a:p>
          <a:p>
            <a:r>
              <a:rPr lang="en-US" dirty="0"/>
              <a:t>Elimination of casts.</a:t>
            </a:r>
          </a:p>
          <a:p>
            <a:r>
              <a:rPr lang="en-US" dirty="0"/>
              <a:t>Enabling programmers to implement generic algorithms.</a:t>
            </a:r>
          </a:p>
        </p:txBody>
      </p:sp>
    </p:spTree>
    <p:extLst>
      <p:ext uri="{BB962C8B-B14F-4D97-AF65-F5344CB8AC3E}">
        <p14:creationId xmlns:p14="http://schemas.microsoft.com/office/powerpoint/2010/main" val="336970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Type Parameter Naming Conventions</a:t>
            </a:r>
            <a:endParaRPr lang="en-US" dirty="0"/>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p:txBody>
          <a:bodyPr/>
          <a:lstStyle/>
          <a:p>
            <a:pPr marL="0" indent="0">
              <a:buNone/>
            </a:pPr>
            <a:r>
              <a:rPr lang="en-US" b="1" dirty="0"/>
              <a:t>The most commonly used type parameter names are:</a:t>
            </a:r>
          </a:p>
          <a:p>
            <a:r>
              <a:rPr lang="en-US" sz="2400" dirty="0"/>
              <a:t>E - Element (used extensively by the Java Collections Framework)</a:t>
            </a:r>
          </a:p>
          <a:p>
            <a:r>
              <a:rPr lang="en-US" sz="2400" dirty="0"/>
              <a:t>K - Key</a:t>
            </a:r>
          </a:p>
          <a:p>
            <a:r>
              <a:rPr lang="en-US" sz="2400" dirty="0"/>
              <a:t>N - Number</a:t>
            </a:r>
          </a:p>
          <a:p>
            <a:r>
              <a:rPr lang="en-US" sz="2400" dirty="0"/>
              <a:t>T - Type</a:t>
            </a:r>
          </a:p>
          <a:p>
            <a:r>
              <a:rPr lang="en-US" sz="2400" dirty="0"/>
              <a:t>V - Value</a:t>
            </a:r>
          </a:p>
          <a:p>
            <a:r>
              <a:rPr lang="en-US" sz="2400" dirty="0"/>
              <a:t>S,U,V etc. - 2nd, 3rd, 4th types</a:t>
            </a:r>
          </a:p>
          <a:p>
            <a:pPr marL="0" indent="0">
              <a:buNone/>
            </a:pPr>
            <a:endParaRPr lang="en-US" dirty="0"/>
          </a:p>
        </p:txBody>
      </p:sp>
    </p:spTree>
    <p:extLst>
      <p:ext uri="{BB962C8B-B14F-4D97-AF65-F5344CB8AC3E}">
        <p14:creationId xmlns:p14="http://schemas.microsoft.com/office/powerpoint/2010/main" val="405800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Bounded Type Parameters</a:t>
            </a:r>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a:xfrm>
            <a:off x="838200" y="1416551"/>
            <a:ext cx="10515600" cy="1126122"/>
          </a:xfrm>
        </p:spPr>
        <p:txBody>
          <a:bodyPr>
            <a:normAutofit/>
          </a:bodyPr>
          <a:lstStyle/>
          <a:p>
            <a:pPr marL="0" indent="0">
              <a:buNone/>
            </a:pPr>
            <a:r>
              <a:rPr lang="en-US" sz="1600" dirty="0"/>
              <a:t>To declare a bounded type parameter, list the type parameter's name, followed by the extends keyword, followed by its upper bound, which in this example is Number. Note that, in this context, extends is used in a general sense to mean either "extends" (as in classes) or "implements" (as in interfaces).</a:t>
            </a:r>
          </a:p>
          <a:p>
            <a:pPr marL="0" indent="0">
              <a:buNone/>
            </a:pPr>
            <a:r>
              <a:rPr lang="en-US" sz="1600" i="1" dirty="0"/>
              <a:t>public &lt;U extends Number&gt; void method1(U u)</a:t>
            </a:r>
          </a:p>
        </p:txBody>
      </p:sp>
      <p:sp>
        <p:nvSpPr>
          <p:cNvPr id="7" name="Title 1">
            <a:extLst>
              <a:ext uri="{FF2B5EF4-FFF2-40B4-BE49-F238E27FC236}">
                <a16:creationId xmlns:a16="http://schemas.microsoft.com/office/drawing/2014/main" id="{D89962D4-14AD-4631-8B28-2BD6F65ECDC4}"/>
              </a:ext>
            </a:extLst>
          </p:cNvPr>
          <p:cNvSpPr txBox="1">
            <a:spLocks/>
          </p:cNvSpPr>
          <p:nvPr/>
        </p:nvSpPr>
        <p:spPr>
          <a:xfrm>
            <a:off x="838200" y="2542673"/>
            <a:ext cx="10515600" cy="9743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Multiple Bounds</a:t>
            </a:r>
          </a:p>
        </p:txBody>
      </p:sp>
      <p:sp>
        <p:nvSpPr>
          <p:cNvPr id="8" name="Content Placeholder 2">
            <a:extLst>
              <a:ext uri="{FF2B5EF4-FFF2-40B4-BE49-F238E27FC236}">
                <a16:creationId xmlns:a16="http://schemas.microsoft.com/office/drawing/2014/main" id="{F0C3AEE0-3024-489E-963D-D6631070AF25}"/>
              </a:ext>
            </a:extLst>
          </p:cNvPr>
          <p:cNvSpPr txBox="1">
            <a:spLocks/>
          </p:cNvSpPr>
          <p:nvPr/>
        </p:nvSpPr>
        <p:spPr>
          <a:xfrm>
            <a:off x="838200" y="3752267"/>
            <a:ext cx="10515600" cy="1126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preceding example illustrates the use of a type parameter with a single bound, but a type parameter can have multiple bounds:</a:t>
            </a:r>
          </a:p>
          <a:p>
            <a:pPr marL="0" indent="0">
              <a:buNone/>
            </a:pPr>
            <a:r>
              <a:rPr lang="en-US" sz="1600" i="1" dirty="0"/>
              <a:t>&lt;T extends B1 &amp; B2 &amp; B3&gt;</a:t>
            </a:r>
          </a:p>
        </p:txBody>
      </p:sp>
    </p:spTree>
    <p:extLst>
      <p:ext uri="{BB962C8B-B14F-4D97-AF65-F5344CB8AC3E}">
        <p14:creationId xmlns:p14="http://schemas.microsoft.com/office/powerpoint/2010/main" val="44951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Generics, Inheritance, and Subtypes</a:t>
            </a:r>
          </a:p>
        </p:txBody>
      </p:sp>
      <p:pic>
        <p:nvPicPr>
          <p:cNvPr id="2050" name="Picture 2" descr="diagram showing that Box&lt;Integer&gt; is not a subtype of Box&lt;Number&gt;">
            <a:extLst>
              <a:ext uri="{FF2B5EF4-FFF2-40B4-BE49-F238E27FC236}">
                <a16:creationId xmlns:a16="http://schemas.microsoft.com/office/drawing/2014/main" id="{B27CC621-E005-4233-A518-B2716E43B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014" y="2510590"/>
            <a:ext cx="4170226" cy="2776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showing a sample collections hierarchy: ArrayList&lt;String&gt; is a subtype of List&lt;String&gt;, which is a subtype of Collection&lt;String&gt;.">
            <a:extLst>
              <a:ext uri="{FF2B5EF4-FFF2-40B4-BE49-F238E27FC236}">
                <a16:creationId xmlns:a16="http://schemas.microsoft.com/office/drawing/2014/main" id="{39EA634D-5CB6-426F-B642-DBB7CEA70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474" y="2602105"/>
            <a:ext cx="2095751" cy="16537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agram showing an example PayLoadList hierarchy: PayloadList&lt;String, String&gt; is a subtype of List&lt;String&gt;, which is a subtype of Collection&lt;String&gt;. At the same level of PayloadList&lt;String,String&gt; is PayloadList&lt;String, Integer&gt; and PayloadList&lt;String, Exceptions&gt;.">
            <a:extLst>
              <a:ext uri="{FF2B5EF4-FFF2-40B4-BE49-F238E27FC236}">
                <a16:creationId xmlns:a16="http://schemas.microsoft.com/office/drawing/2014/main" id="{6DDB93C8-D70B-4866-A2ED-0C8D21946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1774" y="4861259"/>
            <a:ext cx="5391150"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7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Wildcards</a:t>
            </a:r>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a:xfrm>
            <a:off x="838200" y="1416551"/>
            <a:ext cx="10515600" cy="388186"/>
          </a:xfrm>
        </p:spPr>
        <p:txBody>
          <a:bodyPr>
            <a:normAutofit/>
          </a:bodyPr>
          <a:lstStyle/>
          <a:p>
            <a:pPr marL="0" indent="0">
              <a:buNone/>
            </a:pPr>
            <a:r>
              <a:rPr lang="en-US" sz="1600" dirty="0"/>
              <a:t>In generic code, the question mark (?), called the wildcard, represents an unknown type.</a:t>
            </a:r>
            <a:endParaRPr lang="en-US" sz="1600" i="1" dirty="0"/>
          </a:p>
        </p:txBody>
      </p:sp>
      <p:pic>
        <p:nvPicPr>
          <p:cNvPr id="3075" name="Picture 3" descr="diagram showing that the common parent of List&lt;Number&gt; and List&lt;Integer&gt; is the list of unknown type">
            <a:extLst>
              <a:ext uri="{FF2B5EF4-FFF2-40B4-BE49-F238E27FC236}">
                <a16:creationId xmlns:a16="http://schemas.microsoft.com/office/drawing/2014/main" id="{2DFC3F0C-3BAD-4A4E-BED2-D4B2118F1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532" y="2457450"/>
            <a:ext cx="3190875" cy="9715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diagram showing that List&lt;Integer&gt; is a subtype of both List&lt;? extends Integer&gt; and List&lt;?super Integer&gt;. List&lt;? extends Integer&gt; is a subtype of List&lt;? extends Number&gt; which is a subtype of List&lt;?&gt;. List&lt;Number&gt; is a subtype of List&lt;? super Number&gt; and List&gt;? extends Number&gt;. List&lt;? super Number&gt; is a subtype of List&lt;? super Integer&gt; which is a subtype of List&lt;?&gt;.">
            <a:extLst>
              <a:ext uri="{FF2B5EF4-FFF2-40B4-BE49-F238E27FC236}">
                <a16:creationId xmlns:a16="http://schemas.microsoft.com/office/drawing/2014/main" id="{13467C89-CB12-426A-A649-CE7624ED9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647" y="2396039"/>
            <a:ext cx="3190875" cy="185737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C638AF6E-F5DF-4A0C-9B49-8CCF8AAF7DB1}"/>
              </a:ext>
            </a:extLst>
          </p:cNvPr>
          <p:cNvSpPr txBox="1">
            <a:spLocks/>
          </p:cNvSpPr>
          <p:nvPr/>
        </p:nvSpPr>
        <p:spPr>
          <a:xfrm>
            <a:off x="838200" y="4697161"/>
            <a:ext cx="10515600" cy="13025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Upper Bounded Wildcards (extends)</a:t>
            </a:r>
          </a:p>
          <a:p>
            <a:r>
              <a:rPr lang="en-US" sz="1800" b="1" dirty="0"/>
              <a:t>Lower Bounded Wildcards (super)</a:t>
            </a:r>
          </a:p>
          <a:p>
            <a:endParaRPr lang="en-US" sz="1600" b="1" dirty="0"/>
          </a:p>
        </p:txBody>
      </p:sp>
    </p:spTree>
    <p:extLst>
      <p:ext uri="{BB962C8B-B14F-4D97-AF65-F5344CB8AC3E}">
        <p14:creationId xmlns:p14="http://schemas.microsoft.com/office/powerpoint/2010/main" val="282469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b="1" dirty="0"/>
              <a:t>Type Erasure</a:t>
            </a:r>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a:xfrm>
            <a:off x="838200" y="1416550"/>
            <a:ext cx="10515600" cy="4711533"/>
          </a:xfrm>
        </p:spPr>
        <p:txBody>
          <a:bodyPr>
            <a:normAutofit/>
          </a:bodyPr>
          <a:lstStyle/>
          <a:p>
            <a:pPr marL="0" indent="0">
              <a:buNone/>
            </a:pPr>
            <a:r>
              <a:rPr lang="en-US" sz="1600" dirty="0"/>
              <a:t>Generics were introduced to the Java language to provide tighter type checks at compile time and to support generic programming. To implement generics, the Java compiler applies type erasure to:</a:t>
            </a:r>
          </a:p>
          <a:p>
            <a:pPr marL="0" indent="0">
              <a:buNone/>
            </a:pPr>
            <a:endParaRPr lang="en-US" sz="1600" dirty="0"/>
          </a:p>
          <a:p>
            <a:r>
              <a:rPr lang="en-US" sz="1600" dirty="0"/>
              <a:t>Replace all type parameters in generic types with their bounds or Object if the type parameters are unbounded. The produced bytecode, therefore, contains only ordinary classes, interfaces, and methods.</a:t>
            </a:r>
          </a:p>
          <a:p>
            <a:r>
              <a:rPr lang="en-US" sz="1600" dirty="0"/>
              <a:t>Insert type casts if necessary to preserve type safety.</a:t>
            </a:r>
          </a:p>
          <a:p>
            <a:r>
              <a:rPr lang="en-US" sz="1600" dirty="0"/>
              <a:t>Generate bridge methods to preserve polymorphism in extended generic types.</a:t>
            </a:r>
          </a:p>
          <a:p>
            <a:pPr marL="0" indent="0">
              <a:buNone/>
            </a:pPr>
            <a:r>
              <a:rPr lang="en-US" sz="1600" dirty="0"/>
              <a:t>Type erasure ensures that no new classes are created for parameterized types; consequently, generics incur no runtime overhead.</a:t>
            </a:r>
            <a:endParaRPr lang="en-US" sz="1600" i="1" dirty="0"/>
          </a:p>
        </p:txBody>
      </p:sp>
    </p:spTree>
    <p:extLst>
      <p:ext uri="{BB962C8B-B14F-4D97-AF65-F5344CB8AC3E}">
        <p14:creationId xmlns:p14="http://schemas.microsoft.com/office/powerpoint/2010/main" val="267881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3084-2F48-4D31-9625-DDE6D81AB4CE}"/>
              </a:ext>
            </a:extLst>
          </p:cNvPr>
          <p:cNvSpPr>
            <a:spLocks noGrp="1"/>
          </p:cNvSpPr>
          <p:nvPr>
            <p:ph type="title"/>
          </p:nvPr>
        </p:nvSpPr>
        <p:spPr>
          <a:xfrm>
            <a:off x="838200" y="365125"/>
            <a:ext cx="10515600" cy="974391"/>
          </a:xfrm>
        </p:spPr>
        <p:txBody>
          <a:bodyPr/>
          <a:lstStyle/>
          <a:p>
            <a:r>
              <a:rPr lang="en-US" dirty="0"/>
              <a:t>Restrictions on Generics</a:t>
            </a:r>
          </a:p>
        </p:txBody>
      </p:sp>
      <p:sp>
        <p:nvSpPr>
          <p:cNvPr id="3" name="Content Placeholder 2">
            <a:extLst>
              <a:ext uri="{FF2B5EF4-FFF2-40B4-BE49-F238E27FC236}">
                <a16:creationId xmlns:a16="http://schemas.microsoft.com/office/drawing/2014/main" id="{4465A2A5-EF38-4865-82CE-956089DD7B48}"/>
              </a:ext>
            </a:extLst>
          </p:cNvPr>
          <p:cNvSpPr>
            <a:spLocks noGrp="1"/>
          </p:cNvSpPr>
          <p:nvPr>
            <p:ph idx="1"/>
          </p:nvPr>
        </p:nvSpPr>
        <p:spPr>
          <a:xfrm>
            <a:off x="838200" y="1416550"/>
            <a:ext cx="10515600" cy="4711533"/>
          </a:xfrm>
        </p:spPr>
        <p:txBody>
          <a:bodyPr>
            <a:normAutofit/>
          </a:bodyPr>
          <a:lstStyle/>
          <a:p>
            <a:pPr marL="0" indent="0">
              <a:buNone/>
            </a:pPr>
            <a:r>
              <a:rPr lang="en-US" sz="1600" dirty="0"/>
              <a:t>To use Java generics effectively, you must consider the following restrictions:</a:t>
            </a:r>
          </a:p>
          <a:p>
            <a:pPr marL="0" indent="0">
              <a:buNone/>
            </a:pPr>
            <a:endParaRPr lang="en-US" sz="1600" dirty="0"/>
          </a:p>
          <a:p>
            <a:r>
              <a:rPr lang="en-US" sz="1600" dirty="0"/>
              <a:t>Cannot Instantiate Generic Types with Primitive Types</a:t>
            </a:r>
          </a:p>
          <a:p>
            <a:r>
              <a:rPr lang="en-US" sz="1600" dirty="0"/>
              <a:t>Cannot Create Instances of Type Parameters</a:t>
            </a:r>
          </a:p>
          <a:p>
            <a:r>
              <a:rPr lang="en-US" sz="1600" dirty="0"/>
              <a:t>Cannot Declare Static Fields Whose Types are Type Parameters</a:t>
            </a:r>
          </a:p>
          <a:p>
            <a:r>
              <a:rPr lang="en-US" sz="1600" dirty="0"/>
              <a:t>Cannot Use Casts or </a:t>
            </a:r>
            <a:r>
              <a:rPr lang="en-US" sz="1600" dirty="0" err="1"/>
              <a:t>instanceof</a:t>
            </a:r>
            <a:r>
              <a:rPr lang="en-US" sz="1600" dirty="0"/>
              <a:t> With Parameterized Types</a:t>
            </a:r>
          </a:p>
          <a:p>
            <a:r>
              <a:rPr lang="en-US" sz="1600" dirty="0"/>
              <a:t>Cannot Create Arrays of Parameterized Types</a:t>
            </a:r>
          </a:p>
          <a:p>
            <a:r>
              <a:rPr lang="en-US" sz="1600" dirty="0"/>
              <a:t>Cannot Create, Catch, or Throw Objects of Parameterized Types</a:t>
            </a:r>
          </a:p>
          <a:p>
            <a:r>
              <a:rPr lang="en-US" sz="1600" dirty="0"/>
              <a:t>Cannot Overload a Method Where the Formal Parameter Types of Each Overload Erase to the Same Raw Type</a:t>
            </a:r>
            <a:endParaRPr lang="en-US" sz="1600" i="1" dirty="0"/>
          </a:p>
        </p:txBody>
      </p:sp>
    </p:spTree>
    <p:extLst>
      <p:ext uri="{BB962C8B-B14F-4D97-AF65-F5344CB8AC3E}">
        <p14:creationId xmlns:p14="http://schemas.microsoft.com/office/powerpoint/2010/main" val="2789554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481</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Generics in JAVA</vt:lpstr>
      <vt:lpstr>Generics</vt:lpstr>
      <vt:lpstr>Why Use Generics?</vt:lpstr>
      <vt:lpstr>Type Parameter Naming Conventions</vt:lpstr>
      <vt:lpstr>Bounded Type Parameters</vt:lpstr>
      <vt:lpstr>Generics, Inheritance, and Subtypes</vt:lpstr>
      <vt:lpstr>Wildcards</vt:lpstr>
      <vt:lpstr>Type Erasure</vt:lpstr>
      <vt:lpstr>Restrictions on Generics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 in JAVA</dc:title>
  <dc:creator>Artem Sukiasyan</dc:creator>
  <cp:lastModifiedBy>Artem Sukiasyan</cp:lastModifiedBy>
  <cp:revision>9</cp:revision>
  <dcterms:created xsi:type="dcterms:W3CDTF">2019-11-07T13:30:18Z</dcterms:created>
  <dcterms:modified xsi:type="dcterms:W3CDTF">2019-11-07T14:32:35Z</dcterms:modified>
</cp:coreProperties>
</file>