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60" r:id="rId5"/>
    <p:sldId id="261" r:id="rId6"/>
    <p:sldId id="262" r:id="rId7"/>
    <p:sldId id="263" r:id="rId8"/>
    <p:sldId id="27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em Sukiasyan" initials="AS" lastIdx="1" clrIdx="0">
    <p:extLst>
      <p:ext uri="{19B8F6BF-5375-455C-9EA6-DF929625EA0E}">
        <p15:presenceInfo xmlns:p15="http://schemas.microsoft.com/office/powerpoint/2012/main" userId="S::Artem_Sukiasyan@epam.com::1e7b7b46-9c2a-43e4-a0c3-a7a82be06e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92" d="100"/>
          <a:sy n="92" d="100"/>
        </p:scale>
        <p:origin x="498"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1" Type="http://schemas.openxmlformats.org/officeDocument/2006/relationships/hyperlink" Target="https://docs.oracle.com/javase/8/docs/index.html"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E7DD3-9EEF-4D44-9C8F-870F6E57E80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478225F-9273-4371-A4A3-C686DDC136EE}">
      <dgm:prSet/>
      <dgm:spPr/>
      <dgm:t>
        <a:bodyPr/>
        <a:lstStyle/>
        <a:p>
          <a:r>
            <a:rPr lang="en-US"/>
            <a:t>A </a:t>
          </a:r>
          <a:r>
            <a:rPr lang="en-US" i="1"/>
            <a:t>platform</a:t>
          </a:r>
          <a:r>
            <a:rPr lang="en-US"/>
            <a:t> is the hardware or software environment in which a program runs. </a:t>
          </a:r>
        </a:p>
      </dgm:t>
    </dgm:pt>
    <dgm:pt modelId="{C56C0CAD-AFA1-4BAA-B408-4CBA9FB6E00A}" type="parTrans" cxnId="{C767CBDA-3752-4F77-A590-67796D790C60}">
      <dgm:prSet/>
      <dgm:spPr/>
      <dgm:t>
        <a:bodyPr/>
        <a:lstStyle/>
        <a:p>
          <a:endParaRPr lang="en-US"/>
        </a:p>
      </dgm:t>
    </dgm:pt>
    <dgm:pt modelId="{07ABAFC5-63D6-4A40-9B92-469818C5FA88}" type="sibTrans" cxnId="{C767CBDA-3752-4F77-A590-67796D790C60}">
      <dgm:prSet/>
      <dgm:spPr/>
      <dgm:t>
        <a:bodyPr/>
        <a:lstStyle/>
        <a:p>
          <a:endParaRPr lang="en-US"/>
        </a:p>
      </dgm:t>
    </dgm:pt>
    <dgm:pt modelId="{0CDADC75-2DCF-4FB4-80F8-6984F0D8EDBA}">
      <dgm:prSet/>
      <dgm:spPr/>
      <dgm:t>
        <a:bodyPr/>
        <a:lstStyle/>
        <a:p>
          <a:r>
            <a:rPr lang="en-US"/>
            <a:t>We've already mentioned some of the most popular platforms like Microsoft Windows, Linux, Solaris OS, and Mac OS. </a:t>
          </a:r>
        </a:p>
      </dgm:t>
    </dgm:pt>
    <dgm:pt modelId="{9457E6E7-D130-4D49-BB25-3E6B88F54D9D}" type="parTrans" cxnId="{FE88EF32-3850-4ED5-8C21-CD2CF3EA2C2D}">
      <dgm:prSet/>
      <dgm:spPr/>
      <dgm:t>
        <a:bodyPr/>
        <a:lstStyle/>
        <a:p>
          <a:endParaRPr lang="en-US"/>
        </a:p>
      </dgm:t>
    </dgm:pt>
    <dgm:pt modelId="{478FDF0F-3F6F-4B79-A71C-6A121E931D8B}" type="sibTrans" cxnId="{FE88EF32-3850-4ED5-8C21-CD2CF3EA2C2D}">
      <dgm:prSet/>
      <dgm:spPr/>
      <dgm:t>
        <a:bodyPr/>
        <a:lstStyle/>
        <a:p>
          <a:endParaRPr lang="en-US"/>
        </a:p>
      </dgm:t>
    </dgm:pt>
    <dgm:pt modelId="{2455E418-4381-495C-93A7-418AC28E03AA}">
      <dgm:prSet/>
      <dgm:spPr/>
      <dgm:t>
        <a:bodyPr/>
        <a:lstStyle/>
        <a:p>
          <a:r>
            <a:rPr lang="en-US"/>
            <a:t>Most platforms can be described as a combination of the operating system and underlying hardware. </a:t>
          </a:r>
        </a:p>
      </dgm:t>
    </dgm:pt>
    <dgm:pt modelId="{546418CE-800F-4F14-A140-AB040FA748AE}" type="parTrans" cxnId="{96E10349-EFA7-44E9-8451-31D148F8980B}">
      <dgm:prSet/>
      <dgm:spPr/>
      <dgm:t>
        <a:bodyPr/>
        <a:lstStyle/>
        <a:p>
          <a:endParaRPr lang="en-US"/>
        </a:p>
      </dgm:t>
    </dgm:pt>
    <dgm:pt modelId="{096D5949-C892-4EF9-AFA5-97DB4523F7D7}" type="sibTrans" cxnId="{96E10349-EFA7-44E9-8451-31D148F8980B}">
      <dgm:prSet/>
      <dgm:spPr/>
      <dgm:t>
        <a:bodyPr/>
        <a:lstStyle/>
        <a:p>
          <a:endParaRPr lang="en-US"/>
        </a:p>
      </dgm:t>
    </dgm:pt>
    <dgm:pt modelId="{A824A903-31FF-4DB9-BD7E-B8751A169322}">
      <dgm:prSet/>
      <dgm:spPr/>
      <dgm:t>
        <a:bodyPr/>
        <a:lstStyle/>
        <a:p>
          <a:r>
            <a:rPr lang="en-US"/>
            <a:t>The Java platform differs from most other platforms in that it's a software-only platform that runs on top of other hardware-based platforms.</a:t>
          </a:r>
        </a:p>
      </dgm:t>
    </dgm:pt>
    <dgm:pt modelId="{8E9AEC07-1C3B-43A2-AB13-7B97007DE7B1}" type="parTrans" cxnId="{00028CDC-428B-4AA9-9AEB-85AED7C4195B}">
      <dgm:prSet/>
      <dgm:spPr/>
      <dgm:t>
        <a:bodyPr/>
        <a:lstStyle/>
        <a:p>
          <a:endParaRPr lang="en-US"/>
        </a:p>
      </dgm:t>
    </dgm:pt>
    <dgm:pt modelId="{D52D080F-4493-4A0F-A03D-E8639A916E2B}" type="sibTrans" cxnId="{00028CDC-428B-4AA9-9AEB-85AED7C4195B}">
      <dgm:prSet/>
      <dgm:spPr/>
      <dgm:t>
        <a:bodyPr/>
        <a:lstStyle/>
        <a:p>
          <a:endParaRPr lang="en-US"/>
        </a:p>
      </dgm:t>
    </dgm:pt>
    <dgm:pt modelId="{428AAFDA-7F13-41BF-95E7-0652B866F7EA}" type="pres">
      <dgm:prSet presAssocID="{DE1E7DD3-9EEF-4D44-9C8F-870F6E57E80B}" presName="linear" presStyleCnt="0">
        <dgm:presLayoutVars>
          <dgm:animLvl val="lvl"/>
          <dgm:resizeHandles val="exact"/>
        </dgm:presLayoutVars>
      </dgm:prSet>
      <dgm:spPr/>
      <dgm:t>
        <a:bodyPr/>
        <a:lstStyle/>
        <a:p>
          <a:endParaRPr lang="en-US"/>
        </a:p>
      </dgm:t>
    </dgm:pt>
    <dgm:pt modelId="{433BB2CC-296A-4E18-A72D-B25C1783D457}" type="pres">
      <dgm:prSet presAssocID="{A478225F-9273-4371-A4A3-C686DDC136EE}" presName="parentText" presStyleLbl="node1" presStyleIdx="0" presStyleCnt="4">
        <dgm:presLayoutVars>
          <dgm:chMax val="0"/>
          <dgm:bulletEnabled val="1"/>
        </dgm:presLayoutVars>
      </dgm:prSet>
      <dgm:spPr/>
      <dgm:t>
        <a:bodyPr/>
        <a:lstStyle/>
        <a:p>
          <a:endParaRPr lang="en-US"/>
        </a:p>
      </dgm:t>
    </dgm:pt>
    <dgm:pt modelId="{E71400BC-CB19-4C7F-8C61-6EE61F594D5D}" type="pres">
      <dgm:prSet presAssocID="{07ABAFC5-63D6-4A40-9B92-469818C5FA88}" presName="spacer" presStyleCnt="0"/>
      <dgm:spPr/>
    </dgm:pt>
    <dgm:pt modelId="{08C639F6-7ED7-4E33-B7CC-FCC86A0EE8A0}" type="pres">
      <dgm:prSet presAssocID="{0CDADC75-2DCF-4FB4-80F8-6984F0D8EDBA}" presName="parentText" presStyleLbl="node1" presStyleIdx="1" presStyleCnt="4">
        <dgm:presLayoutVars>
          <dgm:chMax val="0"/>
          <dgm:bulletEnabled val="1"/>
        </dgm:presLayoutVars>
      </dgm:prSet>
      <dgm:spPr/>
      <dgm:t>
        <a:bodyPr/>
        <a:lstStyle/>
        <a:p>
          <a:endParaRPr lang="en-US"/>
        </a:p>
      </dgm:t>
    </dgm:pt>
    <dgm:pt modelId="{9C57C7AA-E5D5-4C50-8172-A0540A20E211}" type="pres">
      <dgm:prSet presAssocID="{478FDF0F-3F6F-4B79-A71C-6A121E931D8B}" presName="spacer" presStyleCnt="0"/>
      <dgm:spPr/>
    </dgm:pt>
    <dgm:pt modelId="{EAC16110-F6EB-439F-900E-3E23706D37F5}" type="pres">
      <dgm:prSet presAssocID="{2455E418-4381-495C-93A7-418AC28E03AA}" presName="parentText" presStyleLbl="node1" presStyleIdx="2" presStyleCnt="4">
        <dgm:presLayoutVars>
          <dgm:chMax val="0"/>
          <dgm:bulletEnabled val="1"/>
        </dgm:presLayoutVars>
      </dgm:prSet>
      <dgm:spPr/>
      <dgm:t>
        <a:bodyPr/>
        <a:lstStyle/>
        <a:p>
          <a:endParaRPr lang="en-US"/>
        </a:p>
      </dgm:t>
    </dgm:pt>
    <dgm:pt modelId="{E35BA374-6A66-4915-AB72-02F58A60C13B}" type="pres">
      <dgm:prSet presAssocID="{096D5949-C892-4EF9-AFA5-97DB4523F7D7}" presName="spacer" presStyleCnt="0"/>
      <dgm:spPr/>
    </dgm:pt>
    <dgm:pt modelId="{542FA229-DF97-49CA-A7E6-A7E3978B70AC}" type="pres">
      <dgm:prSet presAssocID="{A824A903-31FF-4DB9-BD7E-B8751A169322}" presName="parentText" presStyleLbl="node1" presStyleIdx="3" presStyleCnt="4">
        <dgm:presLayoutVars>
          <dgm:chMax val="0"/>
          <dgm:bulletEnabled val="1"/>
        </dgm:presLayoutVars>
      </dgm:prSet>
      <dgm:spPr/>
      <dgm:t>
        <a:bodyPr/>
        <a:lstStyle/>
        <a:p>
          <a:endParaRPr lang="en-US"/>
        </a:p>
      </dgm:t>
    </dgm:pt>
  </dgm:ptLst>
  <dgm:cxnLst>
    <dgm:cxn modelId="{00028CDC-428B-4AA9-9AEB-85AED7C4195B}" srcId="{DE1E7DD3-9EEF-4D44-9C8F-870F6E57E80B}" destId="{A824A903-31FF-4DB9-BD7E-B8751A169322}" srcOrd="3" destOrd="0" parTransId="{8E9AEC07-1C3B-43A2-AB13-7B97007DE7B1}" sibTransId="{D52D080F-4493-4A0F-A03D-E8639A916E2B}"/>
    <dgm:cxn modelId="{112A5B04-693A-45F5-AC29-B1942AD6C174}" type="presOf" srcId="{0CDADC75-2DCF-4FB4-80F8-6984F0D8EDBA}" destId="{08C639F6-7ED7-4E33-B7CC-FCC86A0EE8A0}" srcOrd="0" destOrd="0" presId="urn:microsoft.com/office/officeart/2005/8/layout/vList2"/>
    <dgm:cxn modelId="{96E10349-EFA7-44E9-8451-31D148F8980B}" srcId="{DE1E7DD3-9EEF-4D44-9C8F-870F6E57E80B}" destId="{2455E418-4381-495C-93A7-418AC28E03AA}" srcOrd="2" destOrd="0" parTransId="{546418CE-800F-4F14-A140-AB040FA748AE}" sibTransId="{096D5949-C892-4EF9-AFA5-97DB4523F7D7}"/>
    <dgm:cxn modelId="{96EAA824-DB56-4010-AD5B-16C432B5C309}" type="presOf" srcId="{A824A903-31FF-4DB9-BD7E-B8751A169322}" destId="{542FA229-DF97-49CA-A7E6-A7E3978B70AC}" srcOrd="0" destOrd="0" presId="urn:microsoft.com/office/officeart/2005/8/layout/vList2"/>
    <dgm:cxn modelId="{67BDE575-14FE-4962-B0BC-4021FDE08359}" type="presOf" srcId="{DE1E7DD3-9EEF-4D44-9C8F-870F6E57E80B}" destId="{428AAFDA-7F13-41BF-95E7-0652B866F7EA}" srcOrd="0" destOrd="0" presId="urn:microsoft.com/office/officeart/2005/8/layout/vList2"/>
    <dgm:cxn modelId="{C767CBDA-3752-4F77-A590-67796D790C60}" srcId="{DE1E7DD3-9EEF-4D44-9C8F-870F6E57E80B}" destId="{A478225F-9273-4371-A4A3-C686DDC136EE}" srcOrd="0" destOrd="0" parTransId="{C56C0CAD-AFA1-4BAA-B408-4CBA9FB6E00A}" sibTransId="{07ABAFC5-63D6-4A40-9B92-469818C5FA88}"/>
    <dgm:cxn modelId="{CFE480F3-C38A-45BE-A78B-B27A6A9726AD}" type="presOf" srcId="{2455E418-4381-495C-93A7-418AC28E03AA}" destId="{EAC16110-F6EB-439F-900E-3E23706D37F5}" srcOrd="0" destOrd="0" presId="urn:microsoft.com/office/officeart/2005/8/layout/vList2"/>
    <dgm:cxn modelId="{0DFD9CA4-9165-4146-A2E4-6E74BED480B6}" type="presOf" srcId="{A478225F-9273-4371-A4A3-C686DDC136EE}" destId="{433BB2CC-296A-4E18-A72D-B25C1783D457}" srcOrd="0" destOrd="0" presId="urn:microsoft.com/office/officeart/2005/8/layout/vList2"/>
    <dgm:cxn modelId="{FE88EF32-3850-4ED5-8C21-CD2CF3EA2C2D}" srcId="{DE1E7DD3-9EEF-4D44-9C8F-870F6E57E80B}" destId="{0CDADC75-2DCF-4FB4-80F8-6984F0D8EDBA}" srcOrd="1" destOrd="0" parTransId="{9457E6E7-D130-4D49-BB25-3E6B88F54D9D}" sibTransId="{478FDF0F-3F6F-4B79-A71C-6A121E931D8B}"/>
    <dgm:cxn modelId="{7FD0189E-D897-4D45-AB48-1E5AC9C73C59}" type="presParOf" srcId="{428AAFDA-7F13-41BF-95E7-0652B866F7EA}" destId="{433BB2CC-296A-4E18-A72D-B25C1783D457}" srcOrd="0" destOrd="0" presId="urn:microsoft.com/office/officeart/2005/8/layout/vList2"/>
    <dgm:cxn modelId="{BABBF2BB-6F77-43EF-9EA3-4C3207E1B0B8}" type="presParOf" srcId="{428AAFDA-7F13-41BF-95E7-0652B866F7EA}" destId="{E71400BC-CB19-4C7F-8C61-6EE61F594D5D}" srcOrd="1" destOrd="0" presId="urn:microsoft.com/office/officeart/2005/8/layout/vList2"/>
    <dgm:cxn modelId="{68D50F73-4626-4F46-B704-AEB47436ABFF}" type="presParOf" srcId="{428AAFDA-7F13-41BF-95E7-0652B866F7EA}" destId="{08C639F6-7ED7-4E33-B7CC-FCC86A0EE8A0}" srcOrd="2" destOrd="0" presId="urn:microsoft.com/office/officeart/2005/8/layout/vList2"/>
    <dgm:cxn modelId="{C17AC4DC-3999-435B-B9E5-DD2E2DF98F80}" type="presParOf" srcId="{428AAFDA-7F13-41BF-95E7-0652B866F7EA}" destId="{9C57C7AA-E5D5-4C50-8172-A0540A20E211}" srcOrd="3" destOrd="0" presId="urn:microsoft.com/office/officeart/2005/8/layout/vList2"/>
    <dgm:cxn modelId="{4A4C4F22-1627-47F9-8D07-0534C538D163}" type="presParOf" srcId="{428AAFDA-7F13-41BF-95E7-0652B866F7EA}" destId="{EAC16110-F6EB-439F-900E-3E23706D37F5}" srcOrd="4" destOrd="0" presId="urn:microsoft.com/office/officeart/2005/8/layout/vList2"/>
    <dgm:cxn modelId="{E4DC0A33-2932-4426-864F-158EFCC6BBC2}" type="presParOf" srcId="{428AAFDA-7F13-41BF-95E7-0652B866F7EA}" destId="{E35BA374-6A66-4915-AB72-02F58A60C13B}" srcOrd="5" destOrd="0" presId="urn:microsoft.com/office/officeart/2005/8/layout/vList2"/>
    <dgm:cxn modelId="{D2E4B9FE-A898-4A4C-B9C9-80C19E8E21A7}" type="presParOf" srcId="{428AAFDA-7F13-41BF-95E7-0652B866F7EA}" destId="{542FA229-DF97-49CA-A7E6-A7E3978B70A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7B196-D123-4D08-BC63-702D2659EFF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17692F3-8464-499E-A822-66AC6C8AAA10}">
      <dgm:prSet/>
      <dgm:spPr/>
      <dgm:t>
        <a:bodyPr/>
        <a:lstStyle/>
        <a:p>
          <a:r>
            <a:rPr lang="en-US"/>
            <a:t>The general-purpose, high-level Java programming language is a powerful software platform. </a:t>
          </a:r>
        </a:p>
      </dgm:t>
    </dgm:pt>
    <dgm:pt modelId="{EF70AA31-DBA1-436E-BA1C-C90660E0611B}" type="parTrans" cxnId="{EED32504-2E93-4647-92FD-7648C09CE5E8}">
      <dgm:prSet/>
      <dgm:spPr/>
      <dgm:t>
        <a:bodyPr/>
        <a:lstStyle/>
        <a:p>
          <a:endParaRPr lang="en-US"/>
        </a:p>
      </dgm:t>
    </dgm:pt>
    <dgm:pt modelId="{DF5050BB-8F53-4BB4-8D50-BA6F42167258}" type="sibTrans" cxnId="{EED32504-2E93-4647-92FD-7648C09CE5E8}">
      <dgm:prSet/>
      <dgm:spPr/>
      <dgm:t>
        <a:bodyPr/>
        <a:lstStyle/>
        <a:p>
          <a:endParaRPr lang="en-US"/>
        </a:p>
      </dgm:t>
    </dgm:pt>
    <dgm:pt modelId="{76C793DB-2276-4022-967D-BD6FAD388F48}">
      <dgm:prSet/>
      <dgm:spPr/>
      <dgm:t>
        <a:bodyPr/>
        <a:lstStyle/>
        <a:p>
          <a:r>
            <a:rPr lang="en-US"/>
            <a:t>Every full implementation of the Java platform gives you the following features</a:t>
          </a:r>
        </a:p>
      </dgm:t>
    </dgm:pt>
    <dgm:pt modelId="{1B43C427-213C-4B34-A4E4-911FD705D7B4}" type="parTrans" cxnId="{318A41B2-ACB3-48F6-95ED-B0D37FA5512F}">
      <dgm:prSet/>
      <dgm:spPr/>
      <dgm:t>
        <a:bodyPr/>
        <a:lstStyle/>
        <a:p>
          <a:endParaRPr lang="en-US"/>
        </a:p>
      </dgm:t>
    </dgm:pt>
    <dgm:pt modelId="{43A0B58B-0E80-4473-A5E8-C2DC413D01C6}" type="sibTrans" cxnId="{318A41B2-ACB3-48F6-95ED-B0D37FA5512F}">
      <dgm:prSet/>
      <dgm:spPr/>
      <dgm:t>
        <a:bodyPr/>
        <a:lstStyle/>
        <a:p>
          <a:endParaRPr lang="en-US"/>
        </a:p>
      </dgm:t>
    </dgm:pt>
    <dgm:pt modelId="{535F6984-D5EF-4BE9-8A11-14E65C70ABF3}" type="pres">
      <dgm:prSet presAssocID="{EBA7B196-D123-4D08-BC63-702D2659EFF7}" presName="linear" presStyleCnt="0">
        <dgm:presLayoutVars>
          <dgm:animLvl val="lvl"/>
          <dgm:resizeHandles val="exact"/>
        </dgm:presLayoutVars>
      </dgm:prSet>
      <dgm:spPr/>
      <dgm:t>
        <a:bodyPr/>
        <a:lstStyle/>
        <a:p>
          <a:endParaRPr lang="en-US"/>
        </a:p>
      </dgm:t>
    </dgm:pt>
    <dgm:pt modelId="{CD7FD04C-D84C-44CA-BDFE-CFC897612777}" type="pres">
      <dgm:prSet presAssocID="{E17692F3-8464-499E-A822-66AC6C8AAA10}" presName="parentText" presStyleLbl="node1" presStyleIdx="0" presStyleCnt="2">
        <dgm:presLayoutVars>
          <dgm:chMax val="0"/>
          <dgm:bulletEnabled val="1"/>
        </dgm:presLayoutVars>
      </dgm:prSet>
      <dgm:spPr/>
      <dgm:t>
        <a:bodyPr/>
        <a:lstStyle/>
        <a:p>
          <a:endParaRPr lang="en-US"/>
        </a:p>
      </dgm:t>
    </dgm:pt>
    <dgm:pt modelId="{EC43B4B8-D704-4633-AD59-AF2540C12CBD}" type="pres">
      <dgm:prSet presAssocID="{DF5050BB-8F53-4BB4-8D50-BA6F42167258}" presName="spacer" presStyleCnt="0"/>
      <dgm:spPr/>
    </dgm:pt>
    <dgm:pt modelId="{0C76664D-CDAD-4580-B14C-5D764942528A}" type="pres">
      <dgm:prSet presAssocID="{76C793DB-2276-4022-967D-BD6FAD388F48}" presName="parentText" presStyleLbl="node1" presStyleIdx="1" presStyleCnt="2">
        <dgm:presLayoutVars>
          <dgm:chMax val="0"/>
          <dgm:bulletEnabled val="1"/>
        </dgm:presLayoutVars>
      </dgm:prSet>
      <dgm:spPr/>
      <dgm:t>
        <a:bodyPr/>
        <a:lstStyle/>
        <a:p>
          <a:endParaRPr lang="en-US"/>
        </a:p>
      </dgm:t>
    </dgm:pt>
  </dgm:ptLst>
  <dgm:cxnLst>
    <dgm:cxn modelId="{EED32504-2E93-4647-92FD-7648C09CE5E8}" srcId="{EBA7B196-D123-4D08-BC63-702D2659EFF7}" destId="{E17692F3-8464-499E-A822-66AC6C8AAA10}" srcOrd="0" destOrd="0" parTransId="{EF70AA31-DBA1-436E-BA1C-C90660E0611B}" sibTransId="{DF5050BB-8F53-4BB4-8D50-BA6F42167258}"/>
    <dgm:cxn modelId="{318A41B2-ACB3-48F6-95ED-B0D37FA5512F}" srcId="{EBA7B196-D123-4D08-BC63-702D2659EFF7}" destId="{76C793DB-2276-4022-967D-BD6FAD388F48}" srcOrd="1" destOrd="0" parTransId="{1B43C427-213C-4B34-A4E4-911FD705D7B4}" sibTransId="{43A0B58B-0E80-4473-A5E8-C2DC413D01C6}"/>
    <dgm:cxn modelId="{5FFFAE79-3AF1-46EE-95B4-560116058B84}" type="presOf" srcId="{EBA7B196-D123-4D08-BC63-702D2659EFF7}" destId="{535F6984-D5EF-4BE9-8A11-14E65C70ABF3}" srcOrd="0" destOrd="0" presId="urn:microsoft.com/office/officeart/2005/8/layout/vList2"/>
    <dgm:cxn modelId="{B7A6ACA6-A6E1-4893-850B-0760CDADE1E4}" type="presOf" srcId="{76C793DB-2276-4022-967D-BD6FAD388F48}" destId="{0C76664D-CDAD-4580-B14C-5D764942528A}" srcOrd="0" destOrd="0" presId="urn:microsoft.com/office/officeart/2005/8/layout/vList2"/>
    <dgm:cxn modelId="{B2DBFE9E-61B7-4162-8A18-BDA651D04ED7}" type="presOf" srcId="{E17692F3-8464-499E-A822-66AC6C8AAA10}" destId="{CD7FD04C-D84C-44CA-BDFE-CFC897612777}" srcOrd="0" destOrd="0" presId="urn:microsoft.com/office/officeart/2005/8/layout/vList2"/>
    <dgm:cxn modelId="{96835F6E-ABFD-42BC-A405-AFE5CA6B43C0}" type="presParOf" srcId="{535F6984-D5EF-4BE9-8A11-14E65C70ABF3}" destId="{CD7FD04C-D84C-44CA-BDFE-CFC897612777}" srcOrd="0" destOrd="0" presId="urn:microsoft.com/office/officeart/2005/8/layout/vList2"/>
    <dgm:cxn modelId="{C4C70CBB-866D-4AA5-B7C6-DF85A0575E1F}" type="presParOf" srcId="{535F6984-D5EF-4BE9-8A11-14E65C70ABF3}" destId="{EC43B4B8-D704-4633-AD59-AF2540C12CBD}" srcOrd="1" destOrd="0" presId="urn:microsoft.com/office/officeart/2005/8/layout/vList2"/>
    <dgm:cxn modelId="{C3FE3B30-1AD5-47E6-9D46-A3EBEF188B20}" type="presParOf" srcId="{535F6984-D5EF-4BE9-8A11-14E65C70ABF3}" destId="{0C76664D-CDAD-4580-B14C-5D764942528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F8B450-E9CA-4925-BF8E-5DE4EBFDE4A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FAE3E97-E57B-470B-93B2-83A483316E93}">
      <dgm:prSet/>
      <dgm:spPr/>
      <dgm:t>
        <a:bodyPr/>
        <a:lstStyle/>
        <a:p>
          <a:r>
            <a:rPr lang="en-US"/>
            <a:t>The development tools provide everything you'll need for compiling, running, monitoring, debugging, and documenting your applications. </a:t>
          </a:r>
        </a:p>
      </dgm:t>
    </dgm:pt>
    <dgm:pt modelId="{ED9A24D1-BA3A-4550-BA25-FA4533CD2CB8}" type="parTrans" cxnId="{D538CE39-31AB-4759-8F9E-0D0809692893}">
      <dgm:prSet/>
      <dgm:spPr/>
      <dgm:t>
        <a:bodyPr/>
        <a:lstStyle/>
        <a:p>
          <a:endParaRPr lang="en-US"/>
        </a:p>
      </dgm:t>
    </dgm:pt>
    <dgm:pt modelId="{893A63CB-9747-48AB-919E-0ADAA7307623}" type="sibTrans" cxnId="{D538CE39-31AB-4759-8F9E-0D0809692893}">
      <dgm:prSet/>
      <dgm:spPr/>
      <dgm:t>
        <a:bodyPr/>
        <a:lstStyle/>
        <a:p>
          <a:endParaRPr lang="en-US"/>
        </a:p>
      </dgm:t>
    </dgm:pt>
    <dgm:pt modelId="{7F8AF5BF-A9F8-486E-8DB0-AA1C9C7060E0}">
      <dgm:prSet/>
      <dgm:spPr/>
      <dgm:t>
        <a:bodyPr/>
        <a:lstStyle/>
        <a:p>
          <a:r>
            <a:rPr lang="en-US"/>
            <a:t>As a new developer, the main tools you'll be using are the </a:t>
          </a:r>
          <a:r>
            <a:rPr lang="en-US" i="1"/>
            <a:t>javac</a:t>
          </a:r>
          <a:r>
            <a:rPr lang="en-US"/>
            <a:t> compiler, the </a:t>
          </a:r>
          <a:r>
            <a:rPr lang="en-US" i="1"/>
            <a:t>java</a:t>
          </a:r>
          <a:r>
            <a:rPr lang="en-US"/>
            <a:t> launcher, and the </a:t>
          </a:r>
          <a:r>
            <a:rPr lang="en-US" i="1"/>
            <a:t>javadoc</a:t>
          </a:r>
          <a:r>
            <a:rPr lang="en-US"/>
            <a:t> documentation tool.</a:t>
          </a:r>
        </a:p>
      </dgm:t>
    </dgm:pt>
    <dgm:pt modelId="{D50B8789-F61F-4D99-AFAE-0F8D42BCB245}" type="parTrans" cxnId="{E7AF24AB-0B10-4EEE-89BD-779966A35A24}">
      <dgm:prSet/>
      <dgm:spPr/>
      <dgm:t>
        <a:bodyPr/>
        <a:lstStyle/>
        <a:p>
          <a:endParaRPr lang="en-US"/>
        </a:p>
      </dgm:t>
    </dgm:pt>
    <dgm:pt modelId="{93D21D5F-46C2-4F2E-BE34-2EFD0B6B6895}" type="sibTrans" cxnId="{E7AF24AB-0B10-4EEE-89BD-779966A35A24}">
      <dgm:prSet/>
      <dgm:spPr/>
      <dgm:t>
        <a:bodyPr/>
        <a:lstStyle/>
        <a:p>
          <a:endParaRPr lang="en-US"/>
        </a:p>
      </dgm:t>
    </dgm:pt>
    <dgm:pt modelId="{5CFF9681-93F7-4E02-A4CE-C315D60BBE30}" type="pres">
      <dgm:prSet presAssocID="{42F8B450-E9CA-4925-BF8E-5DE4EBFDE4AC}" presName="linear" presStyleCnt="0">
        <dgm:presLayoutVars>
          <dgm:animLvl val="lvl"/>
          <dgm:resizeHandles val="exact"/>
        </dgm:presLayoutVars>
      </dgm:prSet>
      <dgm:spPr/>
      <dgm:t>
        <a:bodyPr/>
        <a:lstStyle/>
        <a:p>
          <a:endParaRPr lang="en-US"/>
        </a:p>
      </dgm:t>
    </dgm:pt>
    <dgm:pt modelId="{8F620F42-48DA-4DD7-B923-CF7DFB06E67F}" type="pres">
      <dgm:prSet presAssocID="{0FAE3E97-E57B-470B-93B2-83A483316E93}" presName="parentText" presStyleLbl="node1" presStyleIdx="0" presStyleCnt="2">
        <dgm:presLayoutVars>
          <dgm:chMax val="0"/>
          <dgm:bulletEnabled val="1"/>
        </dgm:presLayoutVars>
      </dgm:prSet>
      <dgm:spPr/>
      <dgm:t>
        <a:bodyPr/>
        <a:lstStyle/>
        <a:p>
          <a:endParaRPr lang="en-US"/>
        </a:p>
      </dgm:t>
    </dgm:pt>
    <dgm:pt modelId="{E70B6AA0-2132-4AFC-BC6C-2076340376E7}" type="pres">
      <dgm:prSet presAssocID="{893A63CB-9747-48AB-919E-0ADAA7307623}" presName="spacer" presStyleCnt="0"/>
      <dgm:spPr/>
    </dgm:pt>
    <dgm:pt modelId="{FA524875-E0F4-4680-9EDE-46328C1593E8}" type="pres">
      <dgm:prSet presAssocID="{7F8AF5BF-A9F8-486E-8DB0-AA1C9C7060E0}" presName="parentText" presStyleLbl="node1" presStyleIdx="1" presStyleCnt="2">
        <dgm:presLayoutVars>
          <dgm:chMax val="0"/>
          <dgm:bulletEnabled val="1"/>
        </dgm:presLayoutVars>
      </dgm:prSet>
      <dgm:spPr/>
      <dgm:t>
        <a:bodyPr/>
        <a:lstStyle/>
        <a:p>
          <a:endParaRPr lang="en-US"/>
        </a:p>
      </dgm:t>
    </dgm:pt>
  </dgm:ptLst>
  <dgm:cxnLst>
    <dgm:cxn modelId="{E7AF24AB-0B10-4EEE-89BD-779966A35A24}" srcId="{42F8B450-E9CA-4925-BF8E-5DE4EBFDE4AC}" destId="{7F8AF5BF-A9F8-486E-8DB0-AA1C9C7060E0}" srcOrd="1" destOrd="0" parTransId="{D50B8789-F61F-4D99-AFAE-0F8D42BCB245}" sibTransId="{93D21D5F-46C2-4F2E-BE34-2EFD0B6B6895}"/>
    <dgm:cxn modelId="{58B70175-5313-4B42-8264-FED7432D7E9F}" type="presOf" srcId="{42F8B450-E9CA-4925-BF8E-5DE4EBFDE4AC}" destId="{5CFF9681-93F7-4E02-A4CE-C315D60BBE30}" srcOrd="0" destOrd="0" presId="urn:microsoft.com/office/officeart/2005/8/layout/vList2"/>
    <dgm:cxn modelId="{D538CE39-31AB-4759-8F9E-0D0809692893}" srcId="{42F8B450-E9CA-4925-BF8E-5DE4EBFDE4AC}" destId="{0FAE3E97-E57B-470B-93B2-83A483316E93}" srcOrd="0" destOrd="0" parTransId="{ED9A24D1-BA3A-4550-BA25-FA4533CD2CB8}" sibTransId="{893A63CB-9747-48AB-919E-0ADAA7307623}"/>
    <dgm:cxn modelId="{B699E0BD-D3FA-421F-B427-31B3D558B717}" type="presOf" srcId="{0FAE3E97-E57B-470B-93B2-83A483316E93}" destId="{8F620F42-48DA-4DD7-B923-CF7DFB06E67F}" srcOrd="0" destOrd="0" presId="urn:microsoft.com/office/officeart/2005/8/layout/vList2"/>
    <dgm:cxn modelId="{0ECE65F7-4ED5-4537-995A-AA85B440EF70}" type="presOf" srcId="{7F8AF5BF-A9F8-486E-8DB0-AA1C9C7060E0}" destId="{FA524875-E0F4-4680-9EDE-46328C1593E8}" srcOrd="0" destOrd="0" presId="urn:microsoft.com/office/officeart/2005/8/layout/vList2"/>
    <dgm:cxn modelId="{28718B59-0908-4697-804A-6373FD34928E}" type="presParOf" srcId="{5CFF9681-93F7-4E02-A4CE-C315D60BBE30}" destId="{8F620F42-48DA-4DD7-B923-CF7DFB06E67F}" srcOrd="0" destOrd="0" presId="urn:microsoft.com/office/officeart/2005/8/layout/vList2"/>
    <dgm:cxn modelId="{908C33B4-D801-4F89-9208-6A20BAF4D6C7}" type="presParOf" srcId="{5CFF9681-93F7-4E02-A4CE-C315D60BBE30}" destId="{E70B6AA0-2132-4AFC-BC6C-2076340376E7}" srcOrd="1" destOrd="0" presId="urn:microsoft.com/office/officeart/2005/8/layout/vList2"/>
    <dgm:cxn modelId="{D12A2079-7D46-4C88-8A8E-A0A2F45630CC}" type="presParOf" srcId="{5CFF9681-93F7-4E02-A4CE-C315D60BBE30}" destId="{FA524875-E0F4-4680-9EDE-46328C1593E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B177DC-8B18-412E-906B-F7EAC3635D5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729B51C7-28D0-4450-ACB2-6498655590E3}">
      <dgm:prSet/>
      <dgm:spPr/>
      <dgm:t>
        <a:bodyPr/>
        <a:lstStyle/>
        <a:p>
          <a:r>
            <a:rPr lang="en-US"/>
            <a:t>The API provides the core functionality of the Java programming language. It offers a wide array of useful classes ready for use in your own applications. </a:t>
          </a:r>
        </a:p>
      </dgm:t>
    </dgm:pt>
    <dgm:pt modelId="{7196886F-0846-4555-B78A-7FDB60DF10A5}" type="parTrans" cxnId="{193B893A-24F7-4B5A-8F15-1F264FECEC8E}">
      <dgm:prSet/>
      <dgm:spPr/>
      <dgm:t>
        <a:bodyPr/>
        <a:lstStyle/>
        <a:p>
          <a:endParaRPr lang="en-US"/>
        </a:p>
      </dgm:t>
    </dgm:pt>
    <dgm:pt modelId="{1ADE75CD-D25B-442F-9320-966C32F7DA3D}" type="sibTrans" cxnId="{193B893A-24F7-4B5A-8F15-1F264FECEC8E}">
      <dgm:prSet/>
      <dgm:spPr/>
      <dgm:t>
        <a:bodyPr/>
        <a:lstStyle/>
        <a:p>
          <a:endParaRPr lang="en-US"/>
        </a:p>
      </dgm:t>
    </dgm:pt>
    <dgm:pt modelId="{884D4781-4CDD-4A31-98E9-0732D88FBCAC}">
      <dgm:prSet/>
      <dgm:spPr/>
      <dgm:t>
        <a:bodyPr/>
        <a:lstStyle/>
        <a:p>
          <a:r>
            <a:rPr lang="en-US"/>
            <a:t>It spans everything from basic objects, to networking and security, to XML generation and database access, and more. </a:t>
          </a:r>
        </a:p>
      </dgm:t>
    </dgm:pt>
    <dgm:pt modelId="{11A58695-AC1B-4776-ACAF-590853E30E04}" type="parTrans" cxnId="{BCD7B3EA-1EB5-4B40-ABF5-5063965F6568}">
      <dgm:prSet/>
      <dgm:spPr/>
      <dgm:t>
        <a:bodyPr/>
        <a:lstStyle/>
        <a:p>
          <a:endParaRPr lang="en-US"/>
        </a:p>
      </dgm:t>
    </dgm:pt>
    <dgm:pt modelId="{AC7235CF-EFE3-406C-A55F-C6BF3AC3617D}" type="sibTrans" cxnId="{BCD7B3EA-1EB5-4B40-ABF5-5063965F6568}">
      <dgm:prSet/>
      <dgm:spPr/>
      <dgm:t>
        <a:bodyPr/>
        <a:lstStyle/>
        <a:p>
          <a:endParaRPr lang="en-US"/>
        </a:p>
      </dgm:t>
    </dgm:pt>
    <dgm:pt modelId="{91ECCB62-9D74-48DA-B701-F961653AB6C8}">
      <dgm:prSet/>
      <dgm:spPr/>
      <dgm:t>
        <a:bodyPr/>
        <a:lstStyle/>
        <a:p>
          <a:r>
            <a:rPr lang="en-US" dirty="0"/>
            <a:t>The core API is very large; to get an overview of what it contains, consult the </a:t>
          </a:r>
          <a:r>
            <a:rPr lang="en-US" dirty="0">
              <a:hlinkClick xmlns:r="http://schemas.openxmlformats.org/officeDocument/2006/relationships" r:id="rId1"/>
            </a:rPr>
            <a:t>Java Platform Standard Edition 8 Documentation</a:t>
          </a:r>
          <a:r>
            <a:rPr lang="en-US" dirty="0"/>
            <a:t>.</a:t>
          </a:r>
        </a:p>
      </dgm:t>
    </dgm:pt>
    <dgm:pt modelId="{5045CDB7-6513-4A6D-B649-5298FBE78E14}" type="parTrans" cxnId="{166913BE-54ED-4468-98DF-4E5EE0A920AC}">
      <dgm:prSet/>
      <dgm:spPr/>
      <dgm:t>
        <a:bodyPr/>
        <a:lstStyle/>
        <a:p>
          <a:endParaRPr lang="en-US"/>
        </a:p>
      </dgm:t>
    </dgm:pt>
    <dgm:pt modelId="{F340FB68-E071-47C9-8BCF-D557FBE0EC15}" type="sibTrans" cxnId="{166913BE-54ED-4468-98DF-4E5EE0A920AC}">
      <dgm:prSet/>
      <dgm:spPr/>
      <dgm:t>
        <a:bodyPr/>
        <a:lstStyle/>
        <a:p>
          <a:endParaRPr lang="en-US"/>
        </a:p>
      </dgm:t>
    </dgm:pt>
    <dgm:pt modelId="{F7C21729-82F1-46AB-B288-D866A6297702}" type="pres">
      <dgm:prSet presAssocID="{35B177DC-8B18-412E-906B-F7EAC3635D5B}" presName="linear" presStyleCnt="0">
        <dgm:presLayoutVars>
          <dgm:animLvl val="lvl"/>
          <dgm:resizeHandles val="exact"/>
        </dgm:presLayoutVars>
      </dgm:prSet>
      <dgm:spPr/>
      <dgm:t>
        <a:bodyPr/>
        <a:lstStyle/>
        <a:p>
          <a:endParaRPr lang="en-US"/>
        </a:p>
      </dgm:t>
    </dgm:pt>
    <dgm:pt modelId="{1F3A060B-DE8E-4C5C-9423-68CD4D179AEB}" type="pres">
      <dgm:prSet presAssocID="{729B51C7-28D0-4450-ACB2-6498655590E3}" presName="parentText" presStyleLbl="node1" presStyleIdx="0" presStyleCnt="3">
        <dgm:presLayoutVars>
          <dgm:chMax val="0"/>
          <dgm:bulletEnabled val="1"/>
        </dgm:presLayoutVars>
      </dgm:prSet>
      <dgm:spPr/>
      <dgm:t>
        <a:bodyPr/>
        <a:lstStyle/>
        <a:p>
          <a:endParaRPr lang="en-US"/>
        </a:p>
      </dgm:t>
    </dgm:pt>
    <dgm:pt modelId="{9EFD2A23-C665-4272-BA7F-9F7371BF42B2}" type="pres">
      <dgm:prSet presAssocID="{1ADE75CD-D25B-442F-9320-966C32F7DA3D}" presName="spacer" presStyleCnt="0"/>
      <dgm:spPr/>
    </dgm:pt>
    <dgm:pt modelId="{513342DF-262A-43E8-AB20-1B38264408EB}" type="pres">
      <dgm:prSet presAssocID="{884D4781-4CDD-4A31-98E9-0732D88FBCAC}" presName="parentText" presStyleLbl="node1" presStyleIdx="1" presStyleCnt="3">
        <dgm:presLayoutVars>
          <dgm:chMax val="0"/>
          <dgm:bulletEnabled val="1"/>
        </dgm:presLayoutVars>
      </dgm:prSet>
      <dgm:spPr/>
      <dgm:t>
        <a:bodyPr/>
        <a:lstStyle/>
        <a:p>
          <a:endParaRPr lang="en-US"/>
        </a:p>
      </dgm:t>
    </dgm:pt>
    <dgm:pt modelId="{20B7969C-051A-47B4-85DC-8E04F1BA5F20}" type="pres">
      <dgm:prSet presAssocID="{AC7235CF-EFE3-406C-A55F-C6BF3AC3617D}" presName="spacer" presStyleCnt="0"/>
      <dgm:spPr/>
    </dgm:pt>
    <dgm:pt modelId="{D3A7E0B2-3AE9-457B-A945-9F120FC1EB45}" type="pres">
      <dgm:prSet presAssocID="{91ECCB62-9D74-48DA-B701-F961653AB6C8}" presName="parentText" presStyleLbl="node1" presStyleIdx="2" presStyleCnt="3">
        <dgm:presLayoutVars>
          <dgm:chMax val="0"/>
          <dgm:bulletEnabled val="1"/>
        </dgm:presLayoutVars>
      </dgm:prSet>
      <dgm:spPr/>
      <dgm:t>
        <a:bodyPr/>
        <a:lstStyle/>
        <a:p>
          <a:endParaRPr lang="en-US"/>
        </a:p>
      </dgm:t>
    </dgm:pt>
  </dgm:ptLst>
  <dgm:cxnLst>
    <dgm:cxn modelId="{977DEF7F-ED66-4EF8-99F4-119B227B92E5}" type="presOf" srcId="{91ECCB62-9D74-48DA-B701-F961653AB6C8}" destId="{D3A7E0B2-3AE9-457B-A945-9F120FC1EB45}" srcOrd="0" destOrd="0" presId="urn:microsoft.com/office/officeart/2005/8/layout/vList2"/>
    <dgm:cxn modelId="{F83ADFDC-F44B-49A5-B89A-1A60106845E6}" type="presOf" srcId="{884D4781-4CDD-4A31-98E9-0732D88FBCAC}" destId="{513342DF-262A-43E8-AB20-1B38264408EB}" srcOrd="0" destOrd="0" presId="urn:microsoft.com/office/officeart/2005/8/layout/vList2"/>
    <dgm:cxn modelId="{BCD7B3EA-1EB5-4B40-ABF5-5063965F6568}" srcId="{35B177DC-8B18-412E-906B-F7EAC3635D5B}" destId="{884D4781-4CDD-4A31-98E9-0732D88FBCAC}" srcOrd="1" destOrd="0" parTransId="{11A58695-AC1B-4776-ACAF-590853E30E04}" sibTransId="{AC7235CF-EFE3-406C-A55F-C6BF3AC3617D}"/>
    <dgm:cxn modelId="{FD8FC1C9-EB9B-42F7-ABE5-1052CC0C6DDD}" type="presOf" srcId="{35B177DC-8B18-412E-906B-F7EAC3635D5B}" destId="{F7C21729-82F1-46AB-B288-D866A6297702}" srcOrd="0" destOrd="0" presId="urn:microsoft.com/office/officeart/2005/8/layout/vList2"/>
    <dgm:cxn modelId="{193B893A-24F7-4B5A-8F15-1F264FECEC8E}" srcId="{35B177DC-8B18-412E-906B-F7EAC3635D5B}" destId="{729B51C7-28D0-4450-ACB2-6498655590E3}" srcOrd="0" destOrd="0" parTransId="{7196886F-0846-4555-B78A-7FDB60DF10A5}" sibTransId="{1ADE75CD-D25B-442F-9320-966C32F7DA3D}"/>
    <dgm:cxn modelId="{BDA780A1-2F54-4575-B7F1-882C42F339E6}" type="presOf" srcId="{729B51C7-28D0-4450-ACB2-6498655590E3}" destId="{1F3A060B-DE8E-4C5C-9423-68CD4D179AEB}" srcOrd="0" destOrd="0" presId="urn:microsoft.com/office/officeart/2005/8/layout/vList2"/>
    <dgm:cxn modelId="{166913BE-54ED-4468-98DF-4E5EE0A920AC}" srcId="{35B177DC-8B18-412E-906B-F7EAC3635D5B}" destId="{91ECCB62-9D74-48DA-B701-F961653AB6C8}" srcOrd="2" destOrd="0" parTransId="{5045CDB7-6513-4A6D-B649-5298FBE78E14}" sibTransId="{F340FB68-E071-47C9-8BCF-D557FBE0EC15}"/>
    <dgm:cxn modelId="{1F035B28-BA81-450B-8285-6F1CF63D31EA}" type="presParOf" srcId="{F7C21729-82F1-46AB-B288-D866A6297702}" destId="{1F3A060B-DE8E-4C5C-9423-68CD4D179AEB}" srcOrd="0" destOrd="0" presId="urn:microsoft.com/office/officeart/2005/8/layout/vList2"/>
    <dgm:cxn modelId="{0C595B6B-E601-4907-A95B-11EC44182939}" type="presParOf" srcId="{F7C21729-82F1-46AB-B288-D866A6297702}" destId="{9EFD2A23-C665-4272-BA7F-9F7371BF42B2}" srcOrd="1" destOrd="0" presId="urn:microsoft.com/office/officeart/2005/8/layout/vList2"/>
    <dgm:cxn modelId="{086F958E-08EE-4B80-9444-0E09FADA6AD4}" type="presParOf" srcId="{F7C21729-82F1-46AB-B288-D866A6297702}" destId="{513342DF-262A-43E8-AB20-1B38264408EB}" srcOrd="2" destOrd="0" presId="urn:microsoft.com/office/officeart/2005/8/layout/vList2"/>
    <dgm:cxn modelId="{BE342152-EA91-4CDC-B5B1-C11F219DC45A}" type="presParOf" srcId="{F7C21729-82F1-46AB-B288-D866A6297702}" destId="{20B7969C-051A-47B4-85DC-8E04F1BA5F20}" srcOrd="3" destOrd="0" presId="urn:microsoft.com/office/officeart/2005/8/layout/vList2"/>
    <dgm:cxn modelId="{3625CB8E-5EFF-4839-B861-689374A1228C}" type="presParOf" srcId="{F7C21729-82F1-46AB-B288-D866A6297702}" destId="{D3A7E0B2-3AE9-457B-A945-9F120FC1EB4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5E2DE4F-2BAD-46D2-B0C1-D12443DE9F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DF294C90-712B-436C-9398-94774B9504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F2E8B4-8FF9-433C-8AFF-AA0061B49BFC}" type="datetimeFigureOut">
              <a:rPr lang="en-US" smtClean="0"/>
              <a:t>10/29/2019</a:t>
            </a:fld>
            <a:endParaRPr lang="en-US"/>
          </a:p>
        </p:txBody>
      </p:sp>
      <p:sp>
        <p:nvSpPr>
          <p:cNvPr id="4" name="Footer Placeholder 3">
            <a:extLst>
              <a:ext uri="{FF2B5EF4-FFF2-40B4-BE49-F238E27FC236}">
                <a16:creationId xmlns:a16="http://schemas.microsoft.com/office/drawing/2014/main" xmlns="" id="{2DB21434-2B5C-4FCC-8211-0BC70EDCCA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39024C8-8BE4-443C-920E-C30B2B064E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346D66-33CA-460B-95DB-AE2997A9EFBE}" type="slidenum">
              <a:rPr lang="en-US" smtClean="0"/>
              <a:t>‹#›</a:t>
            </a:fld>
            <a:endParaRPr lang="en-US"/>
          </a:p>
        </p:txBody>
      </p:sp>
    </p:spTree>
    <p:extLst>
      <p:ext uri="{BB962C8B-B14F-4D97-AF65-F5344CB8AC3E}">
        <p14:creationId xmlns:p14="http://schemas.microsoft.com/office/powerpoint/2010/main" val="2333904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16120-E0D3-469C-BC20-E7FFA21EA1BE}"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E656A-7C9E-4E78-82FE-9D11EA50B18E}" type="slidenum">
              <a:rPr lang="en-US" smtClean="0"/>
              <a:t>‹#›</a:t>
            </a:fld>
            <a:endParaRPr lang="en-US"/>
          </a:p>
        </p:txBody>
      </p:sp>
    </p:spTree>
    <p:extLst>
      <p:ext uri="{BB962C8B-B14F-4D97-AF65-F5344CB8AC3E}">
        <p14:creationId xmlns:p14="http://schemas.microsoft.com/office/powerpoint/2010/main" val="3811273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9E656A-7C9E-4E78-82FE-9D11EA50B18E}" type="slidenum">
              <a:rPr lang="en-US" smtClean="0"/>
              <a:t>1</a:t>
            </a:fld>
            <a:endParaRPr lang="en-US"/>
          </a:p>
        </p:txBody>
      </p:sp>
    </p:spTree>
    <p:extLst>
      <p:ext uri="{BB962C8B-B14F-4D97-AF65-F5344CB8AC3E}">
        <p14:creationId xmlns:p14="http://schemas.microsoft.com/office/powerpoint/2010/main" val="172956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96E0EB-0061-4DBE-AE48-851D2475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82096D9-B456-4A07-8A34-9670D968A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FE5AB5C-9CD3-43A2-914E-7869C75878BD}"/>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5" name="Footer Placeholder 4">
            <a:extLst>
              <a:ext uri="{FF2B5EF4-FFF2-40B4-BE49-F238E27FC236}">
                <a16:creationId xmlns:a16="http://schemas.microsoft.com/office/drawing/2014/main" xmlns="" id="{41207CCD-318E-4098-A715-DAB6A79F3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232075-096E-40C1-BFF5-12E858730731}"/>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79032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93E455-E4E9-4A67-8121-14D81427D6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1C5C0D4-BAF8-42ED-9D60-61134AEC54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EFAE5C4-F8B0-452D-A663-4FCAB7741898}"/>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5" name="Footer Placeholder 4">
            <a:extLst>
              <a:ext uri="{FF2B5EF4-FFF2-40B4-BE49-F238E27FC236}">
                <a16:creationId xmlns:a16="http://schemas.microsoft.com/office/drawing/2014/main" xmlns="" id="{A1737DAF-18B4-47F8-91B5-44FF8EFD3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A63304-8B85-462F-9F55-B3AD4D9CA356}"/>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247306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B1356C5-777F-435E-85C2-AE024FB2B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6BB0B40-4E78-432F-9BB3-6FD8977585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E8E2EB-9EBA-40FA-8BC9-23276AF08B9A}"/>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5" name="Footer Placeholder 4">
            <a:extLst>
              <a:ext uri="{FF2B5EF4-FFF2-40B4-BE49-F238E27FC236}">
                <a16:creationId xmlns:a16="http://schemas.microsoft.com/office/drawing/2014/main" xmlns="" id="{F01D7C75-F678-4B4C-A3F8-33A78CAD6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25B01BC-EB0F-4DA8-B58C-D698E487B269}"/>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332723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69EA5-2FC3-49E1-888C-8D0554C2C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FB292E0-3148-43AE-B07A-178FDE05E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19F553-EE57-47C0-8EBA-FD5EAE8461EF}"/>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5" name="Footer Placeholder 4">
            <a:extLst>
              <a:ext uri="{FF2B5EF4-FFF2-40B4-BE49-F238E27FC236}">
                <a16:creationId xmlns:a16="http://schemas.microsoft.com/office/drawing/2014/main" xmlns="" id="{476EC214-F907-4DBE-82BB-D8D55F41C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0868D5-12EA-4A8E-801E-0EF456AFBB3E}"/>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332777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E0DC4-3BF6-4FA1-BE14-909C74C38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DD5472D-6FBA-4DB1-B437-B21FFC532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2B7B1B-42C7-4F2E-BA73-F9375B6D6D3D}"/>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5" name="Footer Placeholder 4">
            <a:extLst>
              <a:ext uri="{FF2B5EF4-FFF2-40B4-BE49-F238E27FC236}">
                <a16:creationId xmlns:a16="http://schemas.microsoft.com/office/drawing/2014/main" xmlns="" id="{479B8AD1-A216-4367-A295-B67EF4BFD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C11E01-C583-413D-9FE9-BA9EE67E9588}"/>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47903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6AE83-98DE-4BC8-A654-4F643162C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4E03503-F678-4F25-BBCA-9E57A88096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70AA20D-3FA1-485F-BEC8-63C52646B0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12D1B2E-3774-4CC3-874A-A743F9553B5B}"/>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6" name="Footer Placeholder 5">
            <a:extLst>
              <a:ext uri="{FF2B5EF4-FFF2-40B4-BE49-F238E27FC236}">
                <a16:creationId xmlns:a16="http://schemas.microsoft.com/office/drawing/2014/main" xmlns="" id="{039537A4-81FF-4E12-83D7-6747C6FF2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9CA650-369E-4899-A7CC-838C7726D0E2}"/>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368946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C090A-6864-4083-8506-D8288D4DA2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D27FF0-BB11-4113-9405-96F9ABFDCE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E1672FF-9D1D-44C0-BF21-806419BE1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57C76EB-7050-4842-8B88-87E4023DE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F6CC35E-D529-4F57-B29E-43E28CFB90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A1AFB5E-4EB1-47FC-8DC8-4F1FA02F9C92}"/>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8" name="Footer Placeholder 7">
            <a:extLst>
              <a:ext uri="{FF2B5EF4-FFF2-40B4-BE49-F238E27FC236}">
                <a16:creationId xmlns:a16="http://schemas.microsoft.com/office/drawing/2014/main" xmlns="" id="{A7175D9F-F2BA-4EED-A7A2-875DB7CCFE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6FDB21E-4FE9-47E5-8A6B-128200538639}"/>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413784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9DB8F-2231-4EC1-98E5-1B3921333F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3696E83-F89F-4C49-806D-3F1B801D254B}"/>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4" name="Footer Placeholder 3">
            <a:extLst>
              <a:ext uri="{FF2B5EF4-FFF2-40B4-BE49-F238E27FC236}">
                <a16:creationId xmlns:a16="http://schemas.microsoft.com/office/drawing/2014/main" xmlns="" id="{839C610E-97DE-4A2A-B174-DA7004CC1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70FF33A-CFE1-4B19-B3D4-62A04DA847C4}"/>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2531568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E854661-2FD8-45CF-9B8C-9F5F0B1CADE6}"/>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3" name="Footer Placeholder 2">
            <a:extLst>
              <a:ext uri="{FF2B5EF4-FFF2-40B4-BE49-F238E27FC236}">
                <a16:creationId xmlns:a16="http://schemas.microsoft.com/office/drawing/2014/main" xmlns="" id="{7748429B-DA2A-4A48-BDCE-79F8CA9A45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16E58CB-AD11-462F-A25D-51E8F51EA901}"/>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202625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09D7F-2965-41F8-BDA7-547C543AD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43E0D4A-B5D2-4680-9F08-046391BAD0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5E8960F-825A-451F-B277-E36F32A3D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5BE7D4E-BD29-4C9B-B8E4-233D6AECB5FB}"/>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6" name="Footer Placeholder 5">
            <a:extLst>
              <a:ext uri="{FF2B5EF4-FFF2-40B4-BE49-F238E27FC236}">
                <a16:creationId xmlns:a16="http://schemas.microsoft.com/office/drawing/2014/main" xmlns="" id="{EC97F3DA-382E-4EDE-9485-1853C1100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206FE9A-1ED8-4BCE-98D7-6B3F99C80E19}"/>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348293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E74D9-C127-4DAA-9678-80959D486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925F468-56AF-40DA-8A50-5D0ACF6AC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2730B58-6127-483B-86BB-4CAE929D9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0438138-BA5A-487F-8413-C42BEFD1AFAE}"/>
              </a:ext>
            </a:extLst>
          </p:cNvPr>
          <p:cNvSpPr>
            <a:spLocks noGrp="1"/>
          </p:cNvSpPr>
          <p:nvPr>
            <p:ph type="dt" sz="half" idx="10"/>
          </p:nvPr>
        </p:nvSpPr>
        <p:spPr/>
        <p:txBody>
          <a:bodyPr/>
          <a:lstStyle/>
          <a:p>
            <a:fld id="{44F5AFEF-48D6-4C84-A380-4791CB4CC82C}" type="datetimeFigureOut">
              <a:rPr lang="en-US" smtClean="0"/>
              <a:t>10/29/2019</a:t>
            </a:fld>
            <a:endParaRPr lang="en-US"/>
          </a:p>
        </p:txBody>
      </p:sp>
      <p:sp>
        <p:nvSpPr>
          <p:cNvPr id="6" name="Footer Placeholder 5">
            <a:extLst>
              <a:ext uri="{FF2B5EF4-FFF2-40B4-BE49-F238E27FC236}">
                <a16:creationId xmlns:a16="http://schemas.microsoft.com/office/drawing/2014/main" xmlns="" id="{1771C024-DA0B-4D5B-820D-C2A3F3D9B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04DE691-262C-4069-B2D0-56CCD3A4ECD0}"/>
              </a:ext>
            </a:extLst>
          </p:cNvPr>
          <p:cNvSpPr>
            <a:spLocks noGrp="1"/>
          </p:cNvSpPr>
          <p:nvPr>
            <p:ph type="sldNum" sz="quarter" idx="12"/>
          </p:nvPr>
        </p:nvSpPr>
        <p:spPr/>
        <p:txBody>
          <a:bodyPr/>
          <a:lstStyle/>
          <a:p>
            <a:fld id="{C7547871-DC76-4C77-B3D9-023AE9E1204F}" type="slidenum">
              <a:rPr lang="en-US" smtClean="0"/>
              <a:t>‹#›</a:t>
            </a:fld>
            <a:endParaRPr lang="en-US"/>
          </a:p>
        </p:txBody>
      </p:sp>
    </p:spTree>
    <p:extLst>
      <p:ext uri="{BB962C8B-B14F-4D97-AF65-F5344CB8AC3E}">
        <p14:creationId xmlns:p14="http://schemas.microsoft.com/office/powerpoint/2010/main" val="2789976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DFF4350-E00C-4526-87A5-36392473D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93F6897-2ADF-4F17-9C17-779B351AA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91654E-1BBB-4019-B111-F474478BF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5AFEF-48D6-4C84-A380-4791CB4CC82C}" type="datetimeFigureOut">
              <a:rPr lang="en-US" smtClean="0"/>
              <a:t>10/29/2019</a:t>
            </a:fld>
            <a:endParaRPr lang="en-US"/>
          </a:p>
        </p:txBody>
      </p:sp>
      <p:sp>
        <p:nvSpPr>
          <p:cNvPr id="5" name="Footer Placeholder 4">
            <a:extLst>
              <a:ext uri="{FF2B5EF4-FFF2-40B4-BE49-F238E27FC236}">
                <a16:creationId xmlns:a16="http://schemas.microsoft.com/office/drawing/2014/main" xmlns="" id="{84BE2261-E70B-40C4-8121-480160A70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0674769-915C-4A19-81DF-1167F60F3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47871-DC76-4C77-B3D9-023AE9E1204F}" type="slidenum">
              <a:rPr lang="en-US" smtClean="0"/>
              <a:t>‹#›</a:t>
            </a:fld>
            <a:endParaRPr lang="en-US"/>
          </a:p>
        </p:txBody>
      </p:sp>
    </p:spTree>
    <p:extLst>
      <p:ext uri="{BB962C8B-B14F-4D97-AF65-F5344CB8AC3E}">
        <p14:creationId xmlns:p14="http://schemas.microsoft.com/office/powerpoint/2010/main" val="51552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Java_bytecode" TargetMode="External"/><Relationship Id="rId3" Type="http://schemas.openxmlformats.org/officeDocument/2006/relationships/hyperlink" Target="https://www.oracle.com/technetwork/java/intro-141325.html#937" TargetMode="External"/><Relationship Id="rId7" Type="http://schemas.openxmlformats.org/officeDocument/2006/relationships/hyperlink" Target="https://www.researchgate.net/publication/221137847_Inlining_java_native_calls_at_runtime" TargetMode="External"/><Relationship Id="rId2" Type="http://schemas.openxmlformats.org/officeDocument/2006/relationships/hyperlink" Target="https://docs.oracle.com/javase/tutorial/getStarted/index.html" TargetMode="External"/><Relationship Id="rId1" Type="http://schemas.openxmlformats.org/officeDocument/2006/relationships/slideLayout" Target="../slideLayouts/slideLayout2.xml"/><Relationship Id="rId6" Type="http://schemas.openxmlformats.org/officeDocument/2006/relationships/hyperlink" Target="https://www.ibm.com/support/knowledgecenter/SSYKE2_8.0.0/com.ibm.java.vm.80.doc/docs/jit_overview.html" TargetMode="External"/><Relationship Id="rId11" Type="http://schemas.openxmlformats.org/officeDocument/2006/relationships/hyperlink" Target="http://blog.jamesdbloom.com/JVMInternals.html" TargetMode="External"/><Relationship Id="rId5" Type="http://schemas.openxmlformats.org/officeDocument/2006/relationships/hyperlink" Target="http://cr.openjdk.java.net/~vlivanov/talks/2015_JIT_Overview.pdf" TargetMode="External"/><Relationship Id="rId10" Type="http://schemas.openxmlformats.org/officeDocument/2006/relationships/hyperlink" Target="http://blog.jamesdbloom.com/JavaCodeToByteCode_PartOne.html" TargetMode="External"/><Relationship Id="rId4" Type="http://schemas.openxmlformats.org/officeDocument/2006/relationships/hyperlink" Target="https://javainterviewpoint.com/java-virtual-machine-architecture-in-java/" TargetMode="External"/><Relationship Id="rId9" Type="http://schemas.openxmlformats.org/officeDocument/2006/relationships/hyperlink" Target="https://en.wikipedia.org/wiki/Java_bytecode_instruction_listing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66B332A4-D438-4773-A77F-5ED49A448D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xmlns="" id="{DF9AD32D-FF05-44F4-BD4D-9CEE89B71E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1E76B7A3-9254-48E7-BBAB-404F68467D17}"/>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kern="1200" dirty="0">
                <a:solidFill>
                  <a:schemeClr val="bg1">
                    <a:lumMod val="95000"/>
                    <a:lumOff val="5000"/>
                  </a:schemeClr>
                </a:solidFill>
                <a:latin typeface="+mj-lt"/>
                <a:ea typeface="+mj-ea"/>
                <a:cs typeface="+mj-cs"/>
              </a:rPr>
              <a:t>Working with SDK and Introduction to the Java language</a:t>
            </a:r>
          </a:p>
        </p:txBody>
      </p:sp>
    </p:spTree>
    <p:extLst>
      <p:ext uri="{BB962C8B-B14F-4D97-AF65-F5344CB8AC3E}">
        <p14:creationId xmlns:p14="http://schemas.microsoft.com/office/powerpoint/2010/main" val="34369356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AD4FDFC-8FB3-46C1-8E5A-E2DFA8B3E562}"/>
              </a:ext>
            </a:extLst>
          </p:cNvPr>
          <p:cNvSpPr>
            <a:spLocks noGrp="1"/>
          </p:cNvSpPr>
          <p:nvPr>
            <p:ph type="title"/>
          </p:nvPr>
        </p:nvSpPr>
        <p:spPr>
          <a:xfrm>
            <a:off x="863029" y="1012004"/>
            <a:ext cx="3416158" cy="4795408"/>
          </a:xfrm>
        </p:spPr>
        <p:txBody>
          <a:bodyPr>
            <a:normAutofit/>
          </a:bodyPr>
          <a:lstStyle/>
          <a:p>
            <a:r>
              <a:rPr lang="en-US" sz="4400">
                <a:solidFill>
                  <a:srgbClr val="FFFFFF"/>
                </a:solidFill>
              </a:rPr>
              <a:t>Development Tools</a:t>
            </a:r>
          </a:p>
        </p:txBody>
      </p:sp>
      <p:graphicFrame>
        <p:nvGraphicFramePr>
          <p:cNvPr id="5" name="Content Placeholder 2">
            <a:extLst>
              <a:ext uri="{FF2B5EF4-FFF2-40B4-BE49-F238E27FC236}">
                <a16:creationId xmlns:a16="http://schemas.microsoft.com/office/drawing/2014/main" xmlns="" id="{DF09F12F-B601-459D-9F15-B47CD57007A0}"/>
              </a:ext>
            </a:extLst>
          </p:cNvPr>
          <p:cNvGraphicFramePr>
            <a:graphicFrameLocks noGrp="1"/>
          </p:cNvGraphicFramePr>
          <p:nvPr>
            <p:ph idx="1"/>
            <p:extLst>
              <p:ext uri="{D42A27DB-BD31-4B8C-83A1-F6EECF244321}">
                <p14:modId xmlns:p14="http://schemas.microsoft.com/office/powerpoint/2010/main" val="209924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89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AD4FDFC-8FB3-46C1-8E5A-E2DFA8B3E562}"/>
              </a:ext>
            </a:extLst>
          </p:cNvPr>
          <p:cNvSpPr>
            <a:spLocks noGrp="1"/>
          </p:cNvSpPr>
          <p:nvPr>
            <p:ph type="title"/>
          </p:nvPr>
        </p:nvSpPr>
        <p:spPr>
          <a:xfrm>
            <a:off x="863029" y="1012004"/>
            <a:ext cx="3416158" cy="4795408"/>
          </a:xfrm>
        </p:spPr>
        <p:txBody>
          <a:bodyPr>
            <a:normAutofit/>
          </a:bodyPr>
          <a:lstStyle/>
          <a:p>
            <a:r>
              <a:rPr lang="en-US" sz="4400">
                <a:solidFill>
                  <a:srgbClr val="FFFFFF"/>
                </a:solidFill>
              </a:rPr>
              <a:t>Application Programming Interface (API)</a:t>
            </a:r>
          </a:p>
        </p:txBody>
      </p:sp>
      <p:graphicFrame>
        <p:nvGraphicFramePr>
          <p:cNvPr id="5" name="Content Placeholder 2">
            <a:extLst>
              <a:ext uri="{FF2B5EF4-FFF2-40B4-BE49-F238E27FC236}">
                <a16:creationId xmlns:a16="http://schemas.microsoft.com/office/drawing/2014/main" xmlns="" id="{8F727FAF-D284-4BB1-9108-CE8E544EF7C9}"/>
              </a:ext>
            </a:extLst>
          </p:cNvPr>
          <p:cNvGraphicFramePr>
            <a:graphicFrameLocks noGrp="1"/>
          </p:cNvGraphicFramePr>
          <p:nvPr>
            <p:ph idx="1"/>
            <p:extLst>
              <p:ext uri="{D42A27DB-BD31-4B8C-83A1-F6EECF244321}">
                <p14:modId xmlns:p14="http://schemas.microsoft.com/office/powerpoint/2010/main" val="19049273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31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AD4FDFC-8FB3-46C1-8E5A-E2DFA8B3E562}"/>
              </a:ext>
            </a:extLst>
          </p:cNvPr>
          <p:cNvSpPr>
            <a:spLocks noGrp="1"/>
          </p:cNvSpPr>
          <p:nvPr>
            <p:ph type="title"/>
          </p:nvPr>
        </p:nvSpPr>
        <p:spPr>
          <a:xfrm>
            <a:off x="838200" y="963877"/>
            <a:ext cx="3494362" cy="4930246"/>
          </a:xfrm>
        </p:spPr>
        <p:txBody>
          <a:bodyPr>
            <a:normAutofit/>
          </a:bodyPr>
          <a:lstStyle/>
          <a:p>
            <a:pPr algn="r"/>
            <a:r>
              <a:rPr lang="en-US" sz="4400">
                <a:solidFill>
                  <a:schemeClr val="accent1"/>
                </a:solidFill>
              </a:rPr>
              <a:t>Deployment Technologies</a:t>
            </a: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40A5BDAC-7E6B-4D5F-A392-5608F3BF3335}"/>
              </a:ext>
            </a:extLst>
          </p:cNvPr>
          <p:cNvSpPr>
            <a:spLocks noGrp="1"/>
          </p:cNvSpPr>
          <p:nvPr>
            <p:ph idx="1"/>
          </p:nvPr>
        </p:nvSpPr>
        <p:spPr>
          <a:xfrm>
            <a:off x="4976031" y="963877"/>
            <a:ext cx="6377769" cy="4930246"/>
          </a:xfrm>
        </p:spPr>
        <p:txBody>
          <a:bodyPr anchor="ctr">
            <a:normAutofit/>
          </a:bodyPr>
          <a:lstStyle/>
          <a:p>
            <a:pPr marL="0" indent="0">
              <a:buNone/>
            </a:pPr>
            <a:r>
              <a:rPr lang="en-US" sz="2400"/>
              <a:t>	The JDK software provides standard mechanisms such as the Java Web Start software and Java Plug-In software for deploying your applications to end users.</a:t>
            </a:r>
          </a:p>
        </p:txBody>
      </p:sp>
    </p:spTree>
    <p:extLst>
      <p:ext uri="{BB962C8B-B14F-4D97-AF65-F5344CB8AC3E}">
        <p14:creationId xmlns:p14="http://schemas.microsoft.com/office/powerpoint/2010/main" val="326312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AD4FDFC-8FB3-46C1-8E5A-E2DFA8B3E562}"/>
              </a:ext>
            </a:extLst>
          </p:cNvPr>
          <p:cNvSpPr>
            <a:spLocks noGrp="1"/>
          </p:cNvSpPr>
          <p:nvPr>
            <p:ph type="title"/>
          </p:nvPr>
        </p:nvSpPr>
        <p:spPr>
          <a:xfrm>
            <a:off x="838200" y="963877"/>
            <a:ext cx="3494362" cy="4930246"/>
          </a:xfrm>
        </p:spPr>
        <p:txBody>
          <a:bodyPr>
            <a:normAutofit/>
          </a:bodyPr>
          <a:lstStyle/>
          <a:p>
            <a:pPr algn="r"/>
            <a:r>
              <a:rPr lang="en-US" sz="4400">
                <a:solidFill>
                  <a:schemeClr val="accent1"/>
                </a:solidFill>
              </a:rPr>
              <a:t>User Interface Toolkits</a:t>
            </a:r>
          </a:p>
        </p:txBody>
      </p:sp>
      <p:cxnSp>
        <p:nvCxnSpPr>
          <p:cNvPr id="13"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40A5BDAC-7E6B-4D5F-A392-5608F3BF3335}"/>
              </a:ext>
            </a:extLst>
          </p:cNvPr>
          <p:cNvSpPr>
            <a:spLocks noGrp="1"/>
          </p:cNvSpPr>
          <p:nvPr>
            <p:ph idx="1"/>
          </p:nvPr>
        </p:nvSpPr>
        <p:spPr>
          <a:xfrm>
            <a:off x="4976031" y="963877"/>
            <a:ext cx="6377769" cy="4930246"/>
          </a:xfrm>
        </p:spPr>
        <p:txBody>
          <a:bodyPr anchor="ctr">
            <a:normAutofit/>
          </a:bodyPr>
          <a:lstStyle/>
          <a:p>
            <a:pPr marL="0" indent="0">
              <a:buNone/>
            </a:pPr>
            <a:r>
              <a:rPr lang="en-US" sz="2400"/>
              <a:t>The JavaFX, Swing, and Java 2D toolkits make it possible to create sophisticated Graphical User Interfaces (GUIs).</a:t>
            </a:r>
          </a:p>
        </p:txBody>
      </p:sp>
    </p:spTree>
    <p:extLst>
      <p:ext uri="{BB962C8B-B14F-4D97-AF65-F5344CB8AC3E}">
        <p14:creationId xmlns:p14="http://schemas.microsoft.com/office/powerpoint/2010/main" val="365079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AD4FDFC-8FB3-46C1-8E5A-E2DFA8B3E562}"/>
              </a:ext>
            </a:extLst>
          </p:cNvPr>
          <p:cNvSpPr>
            <a:spLocks noGrp="1"/>
          </p:cNvSpPr>
          <p:nvPr>
            <p:ph type="title"/>
          </p:nvPr>
        </p:nvSpPr>
        <p:spPr>
          <a:xfrm>
            <a:off x="838200" y="963877"/>
            <a:ext cx="3494362" cy="4930246"/>
          </a:xfrm>
        </p:spPr>
        <p:txBody>
          <a:bodyPr>
            <a:normAutofit/>
          </a:bodyPr>
          <a:lstStyle/>
          <a:p>
            <a:pPr algn="r"/>
            <a:r>
              <a:rPr lang="en-US" sz="4400">
                <a:solidFill>
                  <a:schemeClr val="accent1"/>
                </a:solidFill>
              </a:rPr>
              <a:t>Integration Libraries</a:t>
            </a: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40A5BDAC-7E6B-4D5F-A392-5608F3BF3335}"/>
              </a:ext>
            </a:extLst>
          </p:cNvPr>
          <p:cNvSpPr>
            <a:spLocks noGrp="1"/>
          </p:cNvSpPr>
          <p:nvPr>
            <p:ph idx="1"/>
          </p:nvPr>
        </p:nvSpPr>
        <p:spPr>
          <a:xfrm>
            <a:off x="4976031" y="963877"/>
            <a:ext cx="6377769" cy="4930246"/>
          </a:xfrm>
        </p:spPr>
        <p:txBody>
          <a:bodyPr anchor="ctr">
            <a:normAutofit/>
          </a:bodyPr>
          <a:lstStyle/>
          <a:p>
            <a:pPr marL="0" indent="0">
              <a:buNone/>
            </a:pPr>
            <a:r>
              <a:rPr lang="en-US" sz="2400"/>
              <a:t>Integration libraries such as the Java IDL API, JDBC API, Java Naming and Directory Interface (JNDI) API, Java RMI, and Java Remote Method Invocation over Internet Inter-ORB Protocol Technology (Java RMI-IIOP Technology) enable database access and manipulation of remote objects.</a:t>
            </a:r>
          </a:p>
        </p:txBody>
      </p:sp>
    </p:spTree>
    <p:extLst>
      <p:ext uri="{BB962C8B-B14F-4D97-AF65-F5344CB8AC3E}">
        <p14:creationId xmlns:p14="http://schemas.microsoft.com/office/powerpoint/2010/main" val="287277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AD4FDFC-8FB3-46C1-8E5A-E2DFA8B3E562}"/>
              </a:ext>
            </a:extLst>
          </p:cNvPr>
          <p:cNvSpPr>
            <a:spLocks noGrp="1"/>
          </p:cNvSpPr>
          <p:nvPr>
            <p:ph type="title"/>
          </p:nvPr>
        </p:nvSpPr>
        <p:spPr>
          <a:xfrm>
            <a:off x="838200" y="631825"/>
            <a:ext cx="10515600" cy="1325563"/>
          </a:xfrm>
        </p:spPr>
        <p:txBody>
          <a:bodyPr>
            <a:normAutofit/>
          </a:bodyPr>
          <a:lstStyle/>
          <a:p>
            <a:r>
              <a:rPr lang="en-US" sz="4400"/>
              <a:t>How Will Java Technology Change My Life?</a:t>
            </a:r>
          </a:p>
        </p:txBody>
      </p:sp>
      <p:sp>
        <p:nvSpPr>
          <p:cNvPr id="3" name="Content Placeholder 2">
            <a:extLst>
              <a:ext uri="{FF2B5EF4-FFF2-40B4-BE49-F238E27FC236}">
                <a16:creationId xmlns:a16="http://schemas.microsoft.com/office/drawing/2014/main" xmlns="" id="{40A5BDAC-7E6B-4D5F-A392-5608F3BF3335}"/>
              </a:ext>
            </a:extLst>
          </p:cNvPr>
          <p:cNvSpPr>
            <a:spLocks noGrp="1"/>
          </p:cNvSpPr>
          <p:nvPr>
            <p:ph idx="1"/>
          </p:nvPr>
        </p:nvSpPr>
        <p:spPr>
          <a:xfrm>
            <a:off x="838200" y="2057400"/>
            <a:ext cx="10515600" cy="3871762"/>
          </a:xfrm>
        </p:spPr>
        <p:txBody>
          <a:bodyPr>
            <a:normAutofit/>
          </a:bodyPr>
          <a:lstStyle/>
          <a:p>
            <a:pPr marL="0" indent="0">
              <a:buNone/>
            </a:pPr>
            <a:r>
              <a:rPr lang="en-US" sz="2400"/>
              <a:t>We can't promise you fame, fortune, or even a job if you learn the Java programming language. Still, it is likely to make your programs better and requires less effort than other languages. We believe that Java technology will help you do the following:</a:t>
            </a:r>
          </a:p>
        </p:txBody>
      </p:sp>
    </p:spTree>
    <p:extLst>
      <p:ext uri="{BB962C8B-B14F-4D97-AF65-F5344CB8AC3E}">
        <p14:creationId xmlns:p14="http://schemas.microsoft.com/office/powerpoint/2010/main" val="15637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xmlns="" id="{13629482-6128-4585-BC69-AF2F1824B087}"/>
              </a:ext>
            </a:extLst>
          </p:cNvPr>
          <p:cNvSpPr txBox="1">
            <a:spLocks/>
          </p:cNvSpPr>
          <p:nvPr/>
        </p:nvSpPr>
        <p:spPr>
          <a:xfrm>
            <a:off x="781235" y="798990"/>
            <a:ext cx="10572565" cy="5130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kern="1200" dirty="0">
                <a:solidFill>
                  <a:schemeClr val="tx1"/>
                </a:solidFill>
                <a:latin typeface="+mn-lt"/>
                <a:ea typeface="+mn-ea"/>
                <a:cs typeface="+mn-cs"/>
              </a:rPr>
              <a:t>Get started quickly</a:t>
            </a:r>
            <a:r>
              <a:rPr lang="en-US" sz="1600" kern="1200" dirty="0">
                <a:solidFill>
                  <a:schemeClr val="tx1"/>
                </a:solidFill>
                <a:latin typeface="+mn-lt"/>
                <a:ea typeface="+mn-ea"/>
                <a:cs typeface="+mn-cs"/>
              </a:rPr>
              <a:t>: Although the Java programming language is a powerful object-oriented language, it's easy to learn, especially for programmers already familiar with C or C++.</a:t>
            </a:r>
          </a:p>
          <a:p>
            <a:r>
              <a:rPr lang="en-US" sz="1600" b="1" kern="1200" dirty="0">
                <a:solidFill>
                  <a:schemeClr val="tx1"/>
                </a:solidFill>
                <a:latin typeface="+mn-lt"/>
                <a:ea typeface="+mn-ea"/>
                <a:cs typeface="+mn-cs"/>
              </a:rPr>
              <a:t>Write less code</a:t>
            </a:r>
            <a:r>
              <a:rPr lang="en-US" sz="1600" kern="1200" dirty="0">
                <a:solidFill>
                  <a:schemeClr val="tx1"/>
                </a:solidFill>
                <a:latin typeface="+mn-lt"/>
                <a:ea typeface="+mn-ea"/>
                <a:cs typeface="+mn-cs"/>
              </a:rPr>
              <a:t>: Comparisons of program metrics (class counts, method counts, and so on) suggest that a program written in the Java programming language can be four times smaller than the same program written in C++.</a:t>
            </a:r>
          </a:p>
          <a:p>
            <a:r>
              <a:rPr lang="en-US" sz="1600" b="1" kern="1200" dirty="0">
                <a:solidFill>
                  <a:schemeClr val="tx1"/>
                </a:solidFill>
                <a:latin typeface="+mn-lt"/>
                <a:ea typeface="+mn-ea"/>
                <a:cs typeface="+mn-cs"/>
              </a:rPr>
              <a:t>Write better code</a:t>
            </a:r>
            <a:r>
              <a:rPr lang="en-US" sz="1600" kern="1200" dirty="0">
                <a:solidFill>
                  <a:schemeClr val="tx1"/>
                </a:solidFill>
                <a:latin typeface="+mn-lt"/>
                <a:ea typeface="+mn-ea"/>
                <a:cs typeface="+mn-cs"/>
              </a:rPr>
              <a:t>: The Java programming language encourages good coding practices, and automatic garbage collection helps you avoid memory leaks. Its object orientation, its JavaBeans™ component architecture, and its wide-ranging, easily extendible API let you reuse existing, tested code and introduce fewer bugs.</a:t>
            </a:r>
          </a:p>
          <a:p>
            <a:r>
              <a:rPr lang="en-US" sz="1600" b="1" kern="1200" dirty="0">
                <a:solidFill>
                  <a:schemeClr val="tx1"/>
                </a:solidFill>
                <a:latin typeface="+mn-lt"/>
                <a:ea typeface="+mn-ea"/>
                <a:cs typeface="+mn-cs"/>
              </a:rPr>
              <a:t>Develop programs more quickly</a:t>
            </a:r>
            <a:r>
              <a:rPr lang="en-US" sz="1600" kern="1200" dirty="0">
                <a:solidFill>
                  <a:schemeClr val="tx1"/>
                </a:solidFill>
                <a:latin typeface="+mn-lt"/>
                <a:ea typeface="+mn-ea"/>
                <a:cs typeface="+mn-cs"/>
              </a:rPr>
              <a:t>: The Java programming language is simpler than C++, and as such, your development time could be up to twice as fast when writing in it. Your programs will also require fewer lines of code.</a:t>
            </a:r>
          </a:p>
          <a:p>
            <a:r>
              <a:rPr lang="en-US" sz="1600" b="1" kern="1200" dirty="0">
                <a:solidFill>
                  <a:schemeClr val="tx1"/>
                </a:solidFill>
                <a:latin typeface="+mn-lt"/>
                <a:ea typeface="+mn-ea"/>
                <a:cs typeface="+mn-cs"/>
              </a:rPr>
              <a:t>Avoid platform dependencies</a:t>
            </a:r>
            <a:r>
              <a:rPr lang="en-US" sz="1600" kern="1200" dirty="0">
                <a:solidFill>
                  <a:schemeClr val="tx1"/>
                </a:solidFill>
                <a:latin typeface="+mn-lt"/>
                <a:ea typeface="+mn-ea"/>
                <a:cs typeface="+mn-cs"/>
              </a:rPr>
              <a:t>: You can keep your program portable by avoiding the use of libraries written in other languages.</a:t>
            </a:r>
          </a:p>
          <a:p>
            <a:r>
              <a:rPr lang="en-US" sz="1600" b="1" kern="1200" dirty="0">
                <a:solidFill>
                  <a:schemeClr val="tx1"/>
                </a:solidFill>
                <a:latin typeface="+mn-lt"/>
                <a:ea typeface="+mn-ea"/>
                <a:cs typeface="+mn-cs"/>
              </a:rPr>
              <a:t>Write once, run anywhere</a:t>
            </a:r>
            <a:r>
              <a:rPr lang="en-US" sz="1600" kern="1200" dirty="0">
                <a:solidFill>
                  <a:schemeClr val="tx1"/>
                </a:solidFill>
                <a:latin typeface="+mn-lt"/>
                <a:ea typeface="+mn-ea"/>
                <a:cs typeface="+mn-cs"/>
              </a:rPr>
              <a:t>: Because applications written in the Java programming language are compiled into machine-independent bytecodes, they run consistently on any Java platform.</a:t>
            </a:r>
          </a:p>
          <a:p>
            <a:r>
              <a:rPr lang="en-US" sz="1600" b="1" kern="1200" dirty="0">
                <a:solidFill>
                  <a:schemeClr val="tx1"/>
                </a:solidFill>
                <a:latin typeface="+mn-lt"/>
                <a:ea typeface="+mn-ea"/>
                <a:cs typeface="+mn-cs"/>
              </a:rPr>
              <a:t>Distribute software more easily</a:t>
            </a:r>
            <a:r>
              <a:rPr lang="en-US" sz="1600" kern="1200" dirty="0">
                <a:solidFill>
                  <a:schemeClr val="tx1"/>
                </a:solidFill>
                <a:latin typeface="+mn-lt"/>
                <a:ea typeface="+mn-ea"/>
                <a:cs typeface="+mn-cs"/>
              </a:rPr>
              <a:t>: With Java Web Start software, users will be able to launch your applications with a single click of the mouse. An automatic version check at startup ensures that users are always up to date with the latest version of your software. If an update is available, the Java Web Start software will automatically update their installation.</a:t>
            </a:r>
          </a:p>
        </p:txBody>
      </p:sp>
    </p:spTree>
    <p:extLst>
      <p:ext uri="{BB962C8B-B14F-4D97-AF65-F5344CB8AC3E}">
        <p14:creationId xmlns:p14="http://schemas.microsoft.com/office/powerpoint/2010/main" val="561259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21A46E-2D2F-44F7-B666-611A10E53595}"/>
              </a:ext>
            </a:extLst>
          </p:cNvPr>
          <p:cNvSpPr>
            <a:spLocks noGrp="1"/>
          </p:cNvSpPr>
          <p:nvPr>
            <p:ph idx="1"/>
          </p:nvPr>
        </p:nvSpPr>
        <p:spPr>
          <a:xfrm>
            <a:off x="838200" y="926723"/>
            <a:ext cx="10515600" cy="5319094"/>
          </a:xfrm>
        </p:spPr>
        <p:txBody>
          <a:bodyPr>
            <a:normAutofit fontScale="92500" lnSpcReduction="10000"/>
          </a:bodyPr>
          <a:lstStyle/>
          <a:p>
            <a:r>
              <a:rPr lang="en-US" dirty="0">
                <a:hlinkClick r:id="rId2"/>
              </a:rPr>
              <a:t>https://docs.oracle.com/javase/tutorial/getStarted/index.html</a:t>
            </a:r>
            <a:endParaRPr lang="en-US" dirty="0"/>
          </a:p>
          <a:p>
            <a:r>
              <a:rPr lang="en-US" dirty="0">
                <a:hlinkClick r:id="rId3"/>
              </a:rPr>
              <a:t>https://www.oracle.com/technetwork/java/intro-141325.html#937</a:t>
            </a:r>
            <a:endParaRPr lang="en-US" dirty="0"/>
          </a:p>
          <a:p>
            <a:r>
              <a:rPr lang="en-US" dirty="0">
                <a:hlinkClick r:id="rId4"/>
              </a:rPr>
              <a:t>https://javainterviewpoint.com/java-virtual-machine-architecture-in-java/</a:t>
            </a:r>
            <a:endParaRPr lang="en-US" dirty="0"/>
          </a:p>
          <a:p>
            <a:r>
              <a:rPr lang="en-US" dirty="0">
                <a:hlinkClick r:id="rId5"/>
              </a:rPr>
              <a:t>http://cr.openjdk.java.net/~vlivanov/talks/2015_JIT_Overview.pdf</a:t>
            </a:r>
            <a:endParaRPr lang="en-US" dirty="0"/>
          </a:p>
          <a:p>
            <a:r>
              <a:rPr lang="en-US" dirty="0">
                <a:hlinkClick r:id="rId6"/>
              </a:rPr>
              <a:t>https://www.ibm.com/support/knowledgecenter/SSYKE2_8.0.0/com.ibm.java.vm.80.doc/docs/jit_overview.html</a:t>
            </a:r>
            <a:endParaRPr lang="en-US" dirty="0"/>
          </a:p>
          <a:p>
            <a:r>
              <a:rPr lang="en-US" dirty="0">
                <a:hlinkClick r:id="rId7"/>
              </a:rPr>
              <a:t>https://www.researchgate.net/publication/221137847_Inlining_java_native_calls_at_runtime</a:t>
            </a:r>
            <a:endParaRPr lang="en-US" dirty="0"/>
          </a:p>
          <a:p>
            <a:r>
              <a:rPr lang="en-US" dirty="0">
                <a:hlinkClick r:id="rId8"/>
              </a:rPr>
              <a:t>https://</a:t>
            </a:r>
            <a:r>
              <a:rPr lang="en-US" dirty="0" smtClean="0">
                <a:hlinkClick r:id="rId8"/>
              </a:rPr>
              <a:t>en.wikipedia.org/wiki/Java_bytecode</a:t>
            </a:r>
            <a:endParaRPr lang="en-US" dirty="0" smtClean="0"/>
          </a:p>
          <a:p>
            <a:r>
              <a:rPr lang="en-US">
                <a:hlinkClick r:id="rId9"/>
              </a:rPr>
              <a:t>https://en.wikipedia.org/wiki/Java_bytecode_instruction_listings</a:t>
            </a:r>
            <a:endParaRPr lang="en-US" dirty="0" smtClean="0"/>
          </a:p>
          <a:p>
            <a:r>
              <a:rPr lang="en-US" dirty="0">
                <a:hlinkClick r:id="rId10"/>
              </a:rPr>
              <a:t>http://</a:t>
            </a:r>
            <a:r>
              <a:rPr lang="en-US" dirty="0" smtClean="0">
                <a:hlinkClick r:id="rId10"/>
              </a:rPr>
              <a:t>blog.jamesdbloom.com/JavaCodeToByteCode_PartOne.html</a:t>
            </a:r>
            <a:endParaRPr lang="en-US" dirty="0" smtClean="0"/>
          </a:p>
          <a:p>
            <a:r>
              <a:rPr lang="en-US" dirty="0">
                <a:hlinkClick r:id="rId11"/>
              </a:rPr>
              <a:t>http://blog.jamesdbloom.com/JVMInternals.html</a:t>
            </a:r>
            <a:endParaRPr lang="en-US" dirty="0"/>
          </a:p>
        </p:txBody>
      </p:sp>
    </p:spTree>
    <p:extLst>
      <p:ext uri="{BB962C8B-B14F-4D97-AF65-F5344CB8AC3E}">
        <p14:creationId xmlns:p14="http://schemas.microsoft.com/office/powerpoint/2010/main" val="351491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A8AA5BC-4F7A-4226-8F99-6D824B226A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E5445C6-DD42-4979-86FF-03730E8C6D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E5F91FE-3E09-4D84-B5EE-B77552EB9998}"/>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About the Java Technology</a:t>
            </a:r>
          </a:p>
        </p:txBody>
      </p:sp>
      <p:sp>
        <p:nvSpPr>
          <p:cNvPr id="3" name="Content Placeholder 2">
            <a:extLst>
              <a:ext uri="{FF2B5EF4-FFF2-40B4-BE49-F238E27FC236}">
                <a16:creationId xmlns:a16="http://schemas.microsoft.com/office/drawing/2014/main" xmlns="" id="{9BB03ADD-916D-4F22-9F61-95C22C44820B}"/>
              </a:ext>
            </a:extLst>
          </p:cNvPr>
          <p:cNvSpPr>
            <a:spLocks noGrp="1"/>
          </p:cNvSpPr>
          <p:nvPr>
            <p:ph idx="1"/>
          </p:nvPr>
        </p:nvSpPr>
        <p:spPr>
          <a:xfrm>
            <a:off x="1524000" y="4256436"/>
            <a:ext cx="9144000" cy="1600818"/>
          </a:xfrm>
        </p:spPr>
        <p:txBody>
          <a:bodyPr vert="horz" lIns="91440" tIns="45720" rIns="91440" bIns="45720" rtlCol="0">
            <a:normAutofit/>
          </a:bodyPr>
          <a:lstStyle/>
          <a:p>
            <a:pPr marL="0" indent="0" algn="ctr" fontAlgn="base">
              <a:buNone/>
            </a:pPr>
            <a:r>
              <a:rPr lang="en-US" sz="2400" kern="1200">
                <a:solidFill>
                  <a:schemeClr val="accent1"/>
                </a:solidFill>
                <a:latin typeface="+mn-lt"/>
                <a:ea typeface="+mn-ea"/>
                <a:cs typeface="+mn-cs"/>
              </a:rPr>
              <a:t>Java technology is both a programming language and a platform.</a:t>
            </a:r>
          </a:p>
        </p:txBody>
      </p:sp>
      <p:cxnSp>
        <p:nvCxnSpPr>
          <p:cNvPr id="12" name="Straight Connector 11">
            <a:extLst>
              <a:ext uri="{FF2B5EF4-FFF2-40B4-BE49-F238E27FC236}">
                <a16:creationId xmlns:a16="http://schemas.microsoft.com/office/drawing/2014/main" xmlns="" id="{45000665-DFC7-417E-8FD7-516A0F15C9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3492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8CA06CD6-90CA-4C45-856C-6771339E1E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3CBF645-1863-42A0-829B-5DF3ED56AC79}"/>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The Java Programming Language</a:t>
            </a:r>
            <a:br>
              <a:rPr lang="en-US" sz="4400" kern="1200">
                <a:solidFill>
                  <a:schemeClr val="accent1"/>
                </a:solidFill>
                <a:latin typeface="+mj-lt"/>
                <a:ea typeface="+mj-ea"/>
                <a:cs typeface="+mj-cs"/>
              </a:rPr>
            </a:br>
            <a:endParaRPr lang="en-US" sz="4400" kern="1200">
              <a:solidFill>
                <a:schemeClr val="accent1"/>
              </a:solidFill>
              <a:latin typeface="+mj-lt"/>
              <a:ea typeface="+mj-ea"/>
              <a:cs typeface="+mj-cs"/>
            </a:endParaRPr>
          </a:p>
        </p:txBody>
      </p:sp>
      <p:cxnSp>
        <p:nvCxnSpPr>
          <p:cNvPr id="15" name="Straight Connector 14">
            <a:extLst>
              <a:ext uri="{FF2B5EF4-FFF2-40B4-BE49-F238E27FC236}">
                <a16:creationId xmlns:a16="http://schemas.microsoft.com/office/drawing/2014/main" xmlns="" id="{5021601D-2758-4B15-A31C-FDA184C51B3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0853304-C809-4FE3-B74F-9E51C052A1A0}"/>
              </a:ext>
            </a:extLst>
          </p:cNvPr>
          <p:cNvSpPr>
            <a:spLocks noGrp="1"/>
          </p:cNvSpPr>
          <p:nvPr>
            <p:ph idx="1"/>
          </p:nvPr>
        </p:nvSpPr>
        <p:spPr>
          <a:xfrm>
            <a:off x="4976030" y="963507"/>
            <a:ext cx="6250940" cy="2304627"/>
          </a:xfrm>
        </p:spPr>
        <p:txBody>
          <a:bodyPr vert="horz" lIns="91440" tIns="45720" rIns="91440" bIns="45720" rtlCol="0" anchor="b">
            <a:normAutofit/>
          </a:bodyPr>
          <a:lstStyle/>
          <a:p>
            <a:pPr marL="0"/>
            <a:r>
              <a:rPr lang="en-US" sz="2000" kern="1200">
                <a:solidFill>
                  <a:schemeClr val="tx1"/>
                </a:solidFill>
                <a:latin typeface="+mn-lt"/>
                <a:ea typeface="+mn-ea"/>
                <a:cs typeface="+mn-cs"/>
              </a:rPr>
              <a:t>The Java programming language is a high-level language that can be characterized by all of the following buzzwords:</a:t>
            </a:r>
          </a:p>
          <a:p>
            <a:pPr marL="0"/>
            <a:endParaRPr lang="en-US" sz="2000" kern="1200">
              <a:solidFill>
                <a:schemeClr val="tx1"/>
              </a:solidFill>
              <a:latin typeface="+mn-lt"/>
              <a:ea typeface="+mn-ea"/>
              <a:cs typeface="+mn-cs"/>
            </a:endParaRPr>
          </a:p>
        </p:txBody>
      </p:sp>
      <p:sp>
        <p:nvSpPr>
          <p:cNvPr id="8" name="Content Placeholder 2">
            <a:extLst>
              <a:ext uri="{FF2B5EF4-FFF2-40B4-BE49-F238E27FC236}">
                <a16:creationId xmlns:a16="http://schemas.microsoft.com/office/drawing/2014/main" xmlns="" id="{92844033-A8EF-477E-B083-4C99F07C935F}"/>
              </a:ext>
            </a:extLst>
          </p:cNvPr>
          <p:cNvSpPr txBox="1">
            <a:spLocks/>
          </p:cNvSpPr>
          <p:nvPr/>
        </p:nvSpPr>
        <p:spPr>
          <a:xfrm>
            <a:off x="4976030" y="3589866"/>
            <a:ext cx="6250940" cy="230462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b="1" kern="1200">
                <a:solidFill>
                  <a:schemeClr val="tx1"/>
                </a:solidFill>
                <a:latin typeface="+mn-lt"/>
                <a:ea typeface="+mn-ea"/>
                <a:cs typeface="+mn-cs"/>
              </a:rPr>
              <a:t>Simple</a:t>
            </a:r>
          </a:p>
          <a:p>
            <a:r>
              <a:rPr lang="en-US" sz="1900" b="1" kern="1200">
                <a:solidFill>
                  <a:schemeClr val="tx1"/>
                </a:solidFill>
                <a:latin typeface="+mn-lt"/>
                <a:ea typeface="+mn-ea"/>
                <a:cs typeface="+mn-cs"/>
              </a:rPr>
              <a:t>Object oriented</a:t>
            </a:r>
          </a:p>
          <a:p>
            <a:r>
              <a:rPr lang="en-US" sz="1900" b="1" kern="1200">
                <a:solidFill>
                  <a:schemeClr val="tx1"/>
                </a:solidFill>
                <a:latin typeface="+mn-lt"/>
                <a:ea typeface="+mn-ea"/>
                <a:cs typeface="+mn-cs"/>
              </a:rPr>
              <a:t>Distributed</a:t>
            </a:r>
          </a:p>
          <a:p>
            <a:r>
              <a:rPr lang="en-US" sz="1900" b="1" kern="1200">
                <a:solidFill>
                  <a:schemeClr val="tx1"/>
                </a:solidFill>
                <a:latin typeface="+mn-lt"/>
                <a:ea typeface="+mn-ea"/>
                <a:cs typeface="+mn-cs"/>
              </a:rPr>
              <a:t>Multithreaded</a:t>
            </a:r>
          </a:p>
          <a:p>
            <a:r>
              <a:rPr lang="en-US" sz="1900" b="1" kern="1200">
                <a:solidFill>
                  <a:schemeClr val="tx1"/>
                </a:solidFill>
                <a:latin typeface="+mn-lt"/>
                <a:ea typeface="+mn-ea"/>
                <a:cs typeface="+mn-cs"/>
              </a:rPr>
              <a:t>Dynamic</a:t>
            </a:r>
          </a:p>
          <a:p>
            <a:pPr marL="0"/>
            <a:endParaRPr lang="en-US" sz="1900" b="1" kern="1200">
              <a:solidFill>
                <a:schemeClr val="tx1"/>
              </a:solidFill>
              <a:latin typeface="+mn-lt"/>
              <a:ea typeface="+mn-ea"/>
              <a:cs typeface="+mn-cs"/>
            </a:endParaRPr>
          </a:p>
          <a:p>
            <a:r>
              <a:rPr lang="en-US" sz="1900" b="1" kern="1200">
                <a:solidFill>
                  <a:schemeClr val="tx1"/>
                </a:solidFill>
                <a:latin typeface="+mn-lt"/>
                <a:ea typeface="+mn-ea"/>
                <a:cs typeface="+mn-cs"/>
              </a:rPr>
              <a:t>Architecture neutral</a:t>
            </a:r>
          </a:p>
          <a:p>
            <a:r>
              <a:rPr lang="en-US" sz="1900" b="1" kern="1200">
                <a:solidFill>
                  <a:schemeClr val="tx1"/>
                </a:solidFill>
                <a:latin typeface="+mn-lt"/>
                <a:ea typeface="+mn-ea"/>
                <a:cs typeface="+mn-cs"/>
              </a:rPr>
              <a:t>Portable</a:t>
            </a:r>
          </a:p>
          <a:p>
            <a:r>
              <a:rPr lang="en-US" sz="1900" b="1" kern="1200">
                <a:solidFill>
                  <a:schemeClr val="tx1"/>
                </a:solidFill>
                <a:latin typeface="+mn-lt"/>
                <a:ea typeface="+mn-ea"/>
                <a:cs typeface="+mn-cs"/>
              </a:rPr>
              <a:t>High performance</a:t>
            </a:r>
          </a:p>
          <a:p>
            <a:r>
              <a:rPr lang="en-US" sz="1900" b="1" kern="1200">
                <a:solidFill>
                  <a:schemeClr val="tx1"/>
                </a:solidFill>
                <a:latin typeface="+mn-lt"/>
                <a:ea typeface="+mn-ea"/>
                <a:cs typeface="+mn-cs"/>
              </a:rPr>
              <a:t>Robust</a:t>
            </a:r>
          </a:p>
          <a:p>
            <a:r>
              <a:rPr lang="en-US" sz="1900" b="1" kern="1200">
                <a:solidFill>
                  <a:schemeClr val="tx1"/>
                </a:solidFill>
                <a:latin typeface="+mn-lt"/>
                <a:ea typeface="+mn-ea"/>
                <a:cs typeface="+mn-cs"/>
              </a:rPr>
              <a:t>Secure</a:t>
            </a:r>
          </a:p>
          <a:p>
            <a:pPr marL="0"/>
            <a:endParaRPr lang="en-US" sz="1900" kern="1200">
              <a:solidFill>
                <a:schemeClr val="tx1"/>
              </a:solidFill>
              <a:latin typeface="+mn-lt"/>
              <a:ea typeface="+mn-ea"/>
              <a:cs typeface="+mn-cs"/>
            </a:endParaRPr>
          </a:p>
        </p:txBody>
      </p:sp>
    </p:spTree>
    <p:extLst>
      <p:ext uri="{BB962C8B-B14F-4D97-AF65-F5344CB8AC3E}">
        <p14:creationId xmlns:p14="http://schemas.microsoft.com/office/powerpoint/2010/main" val="216573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xmlns=""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xmlns="" id="{62C26AED-8A8A-4733-9B68-737B4024DD3D}"/>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fontScale="90000"/>
          </a:bodyPr>
          <a:lstStyle/>
          <a:p>
            <a:pPr lvl="0" algn="ctr"/>
            <a:r>
              <a:rPr lang="en-US" sz="1400" kern="1200">
                <a:solidFill>
                  <a:srgbClr val="FFFFFF"/>
                </a:solidFill>
                <a:latin typeface="+mj-lt"/>
                <a:ea typeface="+mj-ea"/>
                <a:cs typeface="+mj-cs"/>
              </a:rPr>
              <a:t>In the Java programming language, all source code is first written in plain text files ending with the </a:t>
            </a:r>
            <a:r>
              <a:rPr lang="en-US" sz="1400" i="1" kern="1200">
                <a:solidFill>
                  <a:srgbClr val="FFFFFF"/>
                </a:solidFill>
                <a:latin typeface="+mj-lt"/>
                <a:ea typeface="+mj-ea"/>
                <a:cs typeface="+mj-cs"/>
              </a:rPr>
              <a:t>.java </a:t>
            </a:r>
            <a:r>
              <a:rPr lang="en-US" sz="1400" kern="1200">
                <a:solidFill>
                  <a:srgbClr val="FFFFFF"/>
                </a:solidFill>
                <a:latin typeface="+mj-lt"/>
                <a:ea typeface="+mj-ea"/>
                <a:cs typeface="+mj-cs"/>
              </a:rPr>
              <a:t>extension. Those source files are then compiled into </a:t>
            </a:r>
            <a:r>
              <a:rPr lang="en-US" sz="1400" i="1" kern="1200">
                <a:solidFill>
                  <a:srgbClr val="FFFFFF"/>
                </a:solidFill>
                <a:latin typeface="+mj-lt"/>
                <a:ea typeface="+mj-ea"/>
                <a:cs typeface="+mj-cs"/>
              </a:rPr>
              <a:t>.class </a:t>
            </a:r>
            <a:r>
              <a:rPr lang="en-US" sz="1400" kern="1200">
                <a:solidFill>
                  <a:srgbClr val="FFFFFF"/>
                </a:solidFill>
                <a:latin typeface="+mj-lt"/>
                <a:ea typeface="+mj-ea"/>
                <a:cs typeface="+mj-cs"/>
              </a:rPr>
              <a:t>files by the </a:t>
            </a:r>
            <a:r>
              <a:rPr lang="en-US" sz="1400" i="1" kern="1200">
                <a:solidFill>
                  <a:srgbClr val="FFFFFF"/>
                </a:solidFill>
                <a:latin typeface="+mj-lt"/>
                <a:ea typeface="+mj-ea"/>
                <a:cs typeface="+mj-cs"/>
              </a:rPr>
              <a:t>javac</a:t>
            </a:r>
            <a:r>
              <a:rPr lang="en-US" sz="1400" kern="1200">
                <a:solidFill>
                  <a:srgbClr val="FFFFFF"/>
                </a:solidFill>
                <a:latin typeface="+mj-lt"/>
                <a:ea typeface="+mj-ea"/>
                <a:cs typeface="+mj-cs"/>
              </a:rPr>
              <a:t> compiler. A </a:t>
            </a:r>
            <a:r>
              <a:rPr lang="en-US" sz="1400" i="1" kern="1200">
                <a:solidFill>
                  <a:srgbClr val="FFFFFF"/>
                </a:solidFill>
                <a:latin typeface="+mj-lt"/>
                <a:ea typeface="+mj-ea"/>
                <a:cs typeface="+mj-cs"/>
              </a:rPr>
              <a:t>.class </a:t>
            </a:r>
            <a:r>
              <a:rPr lang="en-US" sz="1400" kern="1200">
                <a:solidFill>
                  <a:srgbClr val="FFFFFF"/>
                </a:solidFill>
                <a:latin typeface="+mj-lt"/>
                <a:ea typeface="+mj-ea"/>
                <a:cs typeface="+mj-cs"/>
              </a:rPr>
              <a:t>file does not contain code that is native to your processor; it instead contains </a:t>
            </a:r>
            <a:r>
              <a:rPr lang="en-US" sz="1400" i="1" kern="1200">
                <a:solidFill>
                  <a:srgbClr val="FFFFFF"/>
                </a:solidFill>
                <a:latin typeface="+mj-lt"/>
                <a:ea typeface="+mj-ea"/>
                <a:cs typeface="+mj-cs"/>
              </a:rPr>
              <a:t>bytecodes</a:t>
            </a:r>
            <a:r>
              <a:rPr lang="en-US" sz="1400" kern="1200">
                <a:solidFill>
                  <a:srgbClr val="FFFFFF"/>
                </a:solidFill>
                <a:latin typeface="+mj-lt"/>
                <a:ea typeface="+mj-ea"/>
                <a:cs typeface="+mj-cs"/>
              </a:rPr>
              <a:t> — the machine language of the Java Virtual Machine (Java VM). The java launcher tool then runs your application with an instance of the Java Virtual Machine.</a:t>
            </a:r>
            <a:br>
              <a:rPr lang="en-US" sz="1400" kern="1200">
                <a:solidFill>
                  <a:srgbClr val="FFFFFF"/>
                </a:solidFill>
                <a:latin typeface="+mj-lt"/>
                <a:ea typeface="+mj-ea"/>
                <a:cs typeface="+mj-cs"/>
              </a:rPr>
            </a:br>
            <a:endParaRPr lang="en-US" sz="1400" kern="1200">
              <a:solidFill>
                <a:srgbClr val="FFFFFF"/>
              </a:solidFill>
              <a:latin typeface="+mj-lt"/>
              <a:ea typeface="+mj-ea"/>
              <a:cs typeface="+mj-cs"/>
            </a:endParaRPr>
          </a:p>
        </p:txBody>
      </p:sp>
      <p:cxnSp>
        <p:nvCxnSpPr>
          <p:cNvPr id="138" name="Straight Connector 137">
            <a:extLst>
              <a:ext uri="{FF2B5EF4-FFF2-40B4-BE49-F238E27FC236}">
                <a16:creationId xmlns:a16="http://schemas.microsoft.com/office/drawing/2014/main" xmlns=""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1" name="Picture 3" descr="Figure showing MyProgram.java, compiler, MyProgram.class, Java VM, and My Program running on a computer.">
            <a:extLst>
              <a:ext uri="{FF2B5EF4-FFF2-40B4-BE49-F238E27FC236}">
                <a16:creationId xmlns:a16="http://schemas.microsoft.com/office/drawing/2014/main" xmlns="" id="{52DBBA16-F030-4326-AA97-FD18ADADAA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3157902"/>
            <a:ext cx="11496821" cy="2701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56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AD1512-5A83-4DC0-90DE-5287973FB9E9}"/>
              </a:ext>
            </a:extLst>
          </p:cNvPr>
          <p:cNvSpPr>
            <a:spLocks noGrp="1"/>
          </p:cNvSpPr>
          <p:nvPr>
            <p:ph type="title"/>
          </p:nvPr>
        </p:nvSpPr>
        <p:spPr>
          <a:xfrm>
            <a:off x="674237" y="914401"/>
            <a:ext cx="3657600" cy="2514600"/>
          </a:xfrm>
        </p:spPr>
        <p:txBody>
          <a:bodyPr vert="horz" lIns="91440" tIns="45720" rIns="91440" bIns="45720" rtlCol="0" anchor="b">
            <a:normAutofit/>
          </a:bodyPr>
          <a:lstStyle/>
          <a:p>
            <a:pPr algn="ctr"/>
            <a:r>
              <a:rPr lang="en-US" sz="3000" kern="1200" dirty="0">
                <a:solidFill>
                  <a:srgbClr val="FFFFFF"/>
                </a:solidFill>
                <a:latin typeface="+mj-lt"/>
                <a:ea typeface="+mj-ea"/>
                <a:cs typeface="+mj-cs"/>
              </a:rPr>
              <a:t>Through the Java VM, the same application is capable of running on multiple platforms.</a:t>
            </a:r>
          </a:p>
        </p:txBody>
      </p:sp>
      <p:cxnSp>
        <p:nvCxnSpPr>
          <p:cNvPr id="18" name="Straight Connector 17">
            <a:extLst>
              <a:ext uri="{FF2B5EF4-FFF2-40B4-BE49-F238E27FC236}">
                <a16:creationId xmlns:a16="http://schemas.microsoft.com/office/drawing/2014/main" xmlns=""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xmlns="" id="{B61B5EC0-6D2A-4399-B67B-E8826A8DB7D3}"/>
              </a:ext>
            </a:extLst>
          </p:cNvPr>
          <p:cNvPicPr>
            <a:picLocks noGrp="1" noChangeAspect="1"/>
          </p:cNvPicPr>
          <p:nvPr>
            <p:ph idx="1"/>
          </p:nvPr>
        </p:nvPicPr>
        <p:blipFill>
          <a:blip r:embed="rId2"/>
          <a:stretch>
            <a:fillRect/>
          </a:stretch>
        </p:blipFill>
        <p:spPr>
          <a:xfrm>
            <a:off x="5583657" y="492573"/>
            <a:ext cx="5693875" cy="5880796"/>
          </a:xfrm>
          <a:prstGeom prst="rect">
            <a:avLst/>
          </a:prstGeom>
        </p:spPr>
      </p:pic>
    </p:spTree>
    <p:extLst>
      <p:ext uri="{BB962C8B-B14F-4D97-AF65-F5344CB8AC3E}">
        <p14:creationId xmlns:p14="http://schemas.microsoft.com/office/powerpoint/2010/main" val="380194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AD4FDFC-8FB3-46C1-8E5A-E2DFA8B3E562}"/>
              </a:ext>
            </a:extLst>
          </p:cNvPr>
          <p:cNvSpPr>
            <a:spLocks noGrp="1"/>
          </p:cNvSpPr>
          <p:nvPr>
            <p:ph type="title"/>
          </p:nvPr>
        </p:nvSpPr>
        <p:spPr>
          <a:xfrm>
            <a:off x="863029" y="1012004"/>
            <a:ext cx="3416158" cy="4795408"/>
          </a:xfrm>
        </p:spPr>
        <p:txBody>
          <a:bodyPr>
            <a:normAutofit/>
          </a:bodyPr>
          <a:lstStyle/>
          <a:p>
            <a:r>
              <a:rPr lang="en-US" sz="4400">
                <a:solidFill>
                  <a:srgbClr val="FFFFFF"/>
                </a:solidFill>
              </a:rPr>
              <a:t>The Java Platform</a:t>
            </a:r>
          </a:p>
        </p:txBody>
      </p:sp>
      <p:graphicFrame>
        <p:nvGraphicFramePr>
          <p:cNvPr id="5" name="Content Placeholder 2">
            <a:extLst>
              <a:ext uri="{FF2B5EF4-FFF2-40B4-BE49-F238E27FC236}">
                <a16:creationId xmlns:a16="http://schemas.microsoft.com/office/drawing/2014/main" xmlns="" id="{ADF7A563-77D2-4DAF-951A-04C46711042F}"/>
              </a:ext>
            </a:extLst>
          </p:cNvPr>
          <p:cNvGraphicFramePr>
            <a:graphicFrameLocks noGrp="1"/>
          </p:cNvGraphicFramePr>
          <p:nvPr>
            <p:ph idx="1"/>
            <p:extLst>
              <p:ext uri="{D42A27DB-BD31-4B8C-83A1-F6EECF244321}">
                <p14:modId xmlns:p14="http://schemas.microsoft.com/office/powerpoint/2010/main" val="11602670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39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EE1FC7B4-E4A7-4452-B413-1A623E3A72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3">
            <a:extLst>
              <a:ext uri="{FF2B5EF4-FFF2-40B4-BE49-F238E27FC236}">
                <a16:creationId xmlns:a16="http://schemas.microsoft.com/office/drawing/2014/main" xmlns="" id="{E0709AF0-24F0-4486-B189-BE6386BD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1">
            <a:extLst>
              <a:ext uri="{FF2B5EF4-FFF2-40B4-BE49-F238E27FC236}">
                <a16:creationId xmlns:a16="http://schemas.microsoft.com/office/drawing/2014/main" xmlns="" id="{FBE3B62F-5853-4A3C-B050-6186351A71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0AD4FDFC-8FB3-46C1-8E5A-E2DFA8B3E562}"/>
              </a:ext>
            </a:extLst>
          </p:cNvPr>
          <p:cNvSpPr>
            <a:spLocks noGrp="1"/>
          </p:cNvSpPr>
          <p:nvPr>
            <p:ph type="title"/>
          </p:nvPr>
        </p:nvSpPr>
        <p:spPr>
          <a:xfrm>
            <a:off x="833002" y="448253"/>
            <a:ext cx="10520702" cy="1325563"/>
          </a:xfrm>
        </p:spPr>
        <p:txBody>
          <a:bodyPr>
            <a:normAutofit/>
          </a:bodyPr>
          <a:lstStyle/>
          <a:p>
            <a:r>
              <a:rPr lang="en-US" sz="4400"/>
              <a:t>The Java platform has two components:</a:t>
            </a:r>
          </a:p>
        </p:txBody>
      </p:sp>
      <p:sp>
        <p:nvSpPr>
          <p:cNvPr id="3" name="Content Placeholder 2">
            <a:extLst>
              <a:ext uri="{FF2B5EF4-FFF2-40B4-BE49-F238E27FC236}">
                <a16:creationId xmlns:a16="http://schemas.microsoft.com/office/drawing/2014/main" xmlns="" id="{40A5BDAC-7E6B-4D5F-A392-5608F3BF3335}"/>
              </a:ext>
            </a:extLst>
          </p:cNvPr>
          <p:cNvSpPr>
            <a:spLocks noGrp="1"/>
          </p:cNvSpPr>
          <p:nvPr>
            <p:ph idx="1"/>
          </p:nvPr>
        </p:nvSpPr>
        <p:spPr>
          <a:xfrm>
            <a:off x="838200" y="2191807"/>
            <a:ext cx="4936067" cy="3985155"/>
          </a:xfrm>
        </p:spPr>
        <p:txBody>
          <a:bodyPr>
            <a:normAutofit/>
          </a:bodyPr>
          <a:lstStyle/>
          <a:p>
            <a:r>
              <a:rPr lang="en-US" sz="2000"/>
              <a:t>The </a:t>
            </a:r>
            <a:r>
              <a:rPr lang="en-US" sz="2000" i="1"/>
              <a:t>Java Virtual Machine</a:t>
            </a:r>
            <a:endParaRPr lang="en-US" sz="2000"/>
          </a:p>
          <a:p>
            <a:r>
              <a:rPr lang="en-US" sz="2000"/>
              <a:t>The </a:t>
            </a:r>
            <a:r>
              <a:rPr lang="en-US" sz="2000" i="1"/>
              <a:t>Java Application Programming Interface</a:t>
            </a:r>
            <a:r>
              <a:rPr lang="en-US" sz="2000"/>
              <a:t> (API)</a:t>
            </a:r>
          </a:p>
        </p:txBody>
      </p:sp>
      <p:pic>
        <p:nvPicPr>
          <p:cNvPr id="3074" name="Picture 2" descr="Figure showing MyProgram.java, API, Java Virtual Machine, and Hardware-Based Platform">
            <a:extLst>
              <a:ext uri="{FF2B5EF4-FFF2-40B4-BE49-F238E27FC236}">
                <a16:creationId xmlns:a16="http://schemas.microsoft.com/office/drawing/2014/main" xmlns="" id="{BC784F88-A984-472B-8447-49F5EC24D8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4" y="3006061"/>
            <a:ext cx="4935970" cy="235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699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B98430-27B8-4309-860F-51850990294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JVM Architecture</a:t>
            </a:r>
          </a:p>
        </p:txBody>
      </p:sp>
      <p:cxnSp>
        <p:nvCxnSpPr>
          <p:cNvPr id="73" name="Straight Connector 72">
            <a:extLst>
              <a:ext uri="{FF2B5EF4-FFF2-40B4-BE49-F238E27FC236}">
                <a16:creationId xmlns:a16="http://schemas.microsoft.com/office/drawing/2014/main" xmlns=""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jvm architecture">
            <a:extLst>
              <a:ext uri="{FF2B5EF4-FFF2-40B4-BE49-F238E27FC236}">
                <a16:creationId xmlns:a16="http://schemas.microsoft.com/office/drawing/2014/main" xmlns="" id="{EFF97F26-5EDE-4AE6-B4F8-CA5C226734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552938"/>
            <a:ext cx="6553545" cy="576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04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AD4FDFC-8FB3-46C1-8E5A-E2DFA8B3E562}"/>
              </a:ext>
            </a:extLst>
          </p:cNvPr>
          <p:cNvSpPr>
            <a:spLocks noGrp="1"/>
          </p:cNvSpPr>
          <p:nvPr>
            <p:ph type="title"/>
          </p:nvPr>
        </p:nvSpPr>
        <p:spPr>
          <a:xfrm>
            <a:off x="863029" y="1012004"/>
            <a:ext cx="3416158" cy="4795408"/>
          </a:xfrm>
        </p:spPr>
        <p:txBody>
          <a:bodyPr>
            <a:normAutofit/>
          </a:bodyPr>
          <a:lstStyle/>
          <a:p>
            <a:r>
              <a:rPr lang="en-US" sz="4400">
                <a:solidFill>
                  <a:srgbClr val="FFFFFF"/>
                </a:solidFill>
              </a:rPr>
              <a:t>What Can Java Technology Do?</a:t>
            </a:r>
          </a:p>
        </p:txBody>
      </p:sp>
      <p:graphicFrame>
        <p:nvGraphicFramePr>
          <p:cNvPr id="5" name="Content Placeholder 2">
            <a:extLst>
              <a:ext uri="{FF2B5EF4-FFF2-40B4-BE49-F238E27FC236}">
                <a16:creationId xmlns:a16="http://schemas.microsoft.com/office/drawing/2014/main" xmlns="" id="{4A3C8638-332A-45B0-9DED-BC50E8B2C987}"/>
              </a:ext>
            </a:extLst>
          </p:cNvPr>
          <p:cNvGraphicFramePr>
            <a:graphicFrameLocks noGrp="1"/>
          </p:cNvGraphicFramePr>
          <p:nvPr>
            <p:ph idx="1"/>
            <p:extLst>
              <p:ext uri="{D42A27DB-BD31-4B8C-83A1-F6EECF244321}">
                <p14:modId xmlns:p14="http://schemas.microsoft.com/office/powerpoint/2010/main" val="16564322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286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6378</TotalTime>
  <Words>843</Words>
  <Application>Microsoft Office PowerPoint</Application>
  <PresentationFormat>Widescreen</PresentationFormat>
  <Paragraphs>63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Working with SDK and Introduction to the Java language</vt:lpstr>
      <vt:lpstr>About the Java Technology</vt:lpstr>
      <vt:lpstr>The Java Programming Language </vt:lpstr>
      <vt:lpstr>In the Java programming language, all source code is first written in plain text files ending with the .java extension. Those source files are then compiled into .class files by the javac compiler. A .class file does not contain code that is native to your processor; it instead contains bytecodes — the machine language of the Java Virtual Machine (Java VM). The java launcher tool then runs your application with an instance of the Java Virtual Machine. </vt:lpstr>
      <vt:lpstr>Through the Java VM, the same application is capable of running on multiple platforms.</vt:lpstr>
      <vt:lpstr>The Java Platform</vt:lpstr>
      <vt:lpstr>The Java platform has two components:</vt:lpstr>
      <vt:lpstr>JVM Architecture</vt:lpstr>
      <vt:lpstr>What Can Java Technology Do?</vt:lpstr>
      <vt:lpstr>Development Tools</vt:lpstr>
      <vt:lpstr>Application Programming Interface (API)</vt:lpstr>
      <vt:lpstr>Deployment Technologies</vt:lpstr>
      <vt:lpstr>User Interface Toolkits</vt:lpstr>
      <vt:lpstr>Integration Libraries</vt:lpstr>
      <vt:lpstr>How Will Java Technology Change My Life?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SDK and Introduction to the Java language</dc:title>
  <dc:creator>Artem Sukiasyan</dc:creator>
  <cp:lastModifiedBy>Tyom</cp:lastModifiedBy>
  <cp:revision>9</cp:revision>
  <dcterms:created xsi:type="dcterms:W3CDTF">2019-10-24T11:52:17Z</dcterms:created>
  <dcterms:modified xsi:type="dcterms:W3CDTF">2019-10-29T20:00:24Z</dcterms:modified>
</cp:coreProperties>
</file>