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2" r:id="rId1"/>
  </p:sldMasterIdLst>
  <p:sldIdLst>
    <p:sldId id="256" r:id="rId2"/>
    <p:sldId id="257" r:id="rId3"/>
    <p:sldId id="275" r:id="rId4"/>
    <p:sldId id="258" r:id="rId5"/>
    <p:sldId id="264" r:id="rId6"/>
    <p:sldId id="272" r:id="rId7"/>
    <p:sldId id="266" r:id="rId8"/>
    <p:sldId id="274" r:id="rId9"/>
    <p:sldId id="273" r:id="rId10"/>
    <p:sldId id="265" r:id="rId11"/>
    <p:sldId id="27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4"/>
    <p:restoredTop sz="94659"/>
  </p:normalViewPr>
  <p:slideViewPr>
    <p:cSldViewPr snapToGrid="0" snapToObjects="1">
      <p:cViewPr varScale="1">
        <p:scale>
          <a:sx n="144" d="100"/>
          <a:sy n="144" d="100"/>
        </p:scale>
        <p:origin x="22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807A-ACFE-E249-8163-9F0A5E03CD3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8087-95F9-5440-8378-576FD558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0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807A-ACFE-E249-8163-9F0A5E03CD3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8087-95F9-5440-8378-576FD558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9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807A-ACFE-E249-8163-9F0A5E03CD3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8087-95F9-5440-8378-576FD558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0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807A-ACFE-E249-8163-9F0A5E03CD3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8087-95F9-5440-8378-576FD558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807A-ACFE-E249-8163-9F0A5E03CD3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8087-95F9-5440-8378-576FD558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807A-ACFE-E249-8163-9F0A5E03CD3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8087-95F9-5440-8378-576FD558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807A-ACFE-E249-8163-9F0A5E03CD3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8087-95F9-5440-8378-576FD558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1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807A-ACFE-E249-8163-9F0A5E03CD3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8087-95F9-5440-8378-576FD558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807A-ACFE-E249-8163-9F0A5E03CD3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8087-95F9-5440-8378-576FD558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807A-ACFE-E249-8163-9F0A5E03CD3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8087-95F9-5440-8378-576FD558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1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807A-ACFE-E249-8163-9F0A5E03CD3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8087-95F9-5440-8378-576FD558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2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2807A-ACFE-E249-8163-9F0A5E03CD3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D8087-95F9-5440-8378-576FD558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7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anuel.lera@embl.d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37459"/>
            <a:ext cx="9144000" cy="1597688"/>
          </a:xfrm>
        </p:spPr>
        <p:txBody>
          <a:bodyPr>
            <a:normAutofit fontScale="90000"/>
          </a:bodyPr>
          <a:lstStyle/>
          <a:p>
            <a:r>
              <a:rPr lang="en-US" dirty="0"/>
              <a:t>“Introduction to the Stochastic modelling of reaction networks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b="1" dirty="0" smtClean="0">
                <a:solidFill>
                  <a:schemeClr val="accent2"/>
                </a:solidFill>
              </a:rPr>
              <a:t>Day 1:</a:t>
            </a:r>
            <a:r>
              <a:rPr lang="en-US" dirty="0" smtClean="0">
                <a:solidFill>
                  <a:schemeClr val="accent2"/>
                </a:solidFill>
              </a:rPr>
              <a:t> The Gillespie algorithm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(intro)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>
            <a:noAutofit/>
          </a:bodyPr>
          <a:lstStyle/>
          <a:p>
            <a:r>
              <a:rPr lang="en-US" sz="3200" dirty="0" smtClean="0"/>
              <a:t>Manuel </a:t>
            </a:r>
            <a:r>
              <a:rPr lang="en-US" sz="3200" dirty="0" err="1" smtClean="0"/>
              <a:t>Lera</a:t>
            </a:r>
            <a:r>
              <a:rPr lang="en-US" sz="3200" dirty="0" smtClean="0"/>
              <a:t> </a:t>
            </a:r>
            <a:r>
              <a:rPr lang="en-US" sz="3200" dirty="0" err="1" smtClean="0"/>
              <a:t>Ram</a:t>
            </a:r>
            <a:r>
              <a:rPr lang="en-US" sz="3200" dirty="0" err="1" smtClean="0"/>
              <a:t>írez</a:t>
            </a:r>
            <a:endParaRPr lang="en-US" sz="3200" dirty="0" smtClean="0"/>
          </a:p>
          <a:p>
            <a:r>
              <a:rPr lang="en-US" sz="3200" dirty="0" smtClean="0">
                <a:hlinkClick r:id="rId2"/>
              </a:rPr>
              <a:t>manuel.lera@embl.de</a:t>
            </a:r>
            <a:endParaRPr lang="en-US" sz="3200" dirty="0" smtClean="0"/>
          </a:p>
          <a:p>
            <a:r>
              <a:rPr lang="en-US" sz="3200" dirty="0" smtClean="0"/>
              <a:t>CBB – François </a:t>
            </a:r>
            <a:r>
              <a:rPr lang="en-US" sz="3200" dirty="0" err="1" smtClean="0"/>
              <a:t>Nédélec</a:t>
            </a:r>
            <a:r>
              <a:rPr lang="en-US" sz="3200" dirty="0" smtClean="0"/>
              <a:t> Group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82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The Gillespie algorithm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Basically, we can simulate the evolution of a chemical system by repeatedly asking this two following questions:</a:t>
            </a:r>
          </a:p>
          <a:p>
            <a:pPr lvl="1"/>
            <a:r>
              <a:rPr lang="en-US" sz="3200" i="1" dirty="0" smtClean="0"/>
              <a:t>Which reaction will happen next?</a:t>
            </a:r>
          </a:p>
          <a:p>
            <a:pPr lvl="1"/>
            <a:r>
              <a:rPr lang="en-US" sz="3200" i="1" dirty="0" smtClean="0"/>
              <a:t>When will it happen?</a:t>
            </a:r>
          </a:p>
          <a:p>
            <a:r>
              <a:rPr lang="en-US" dirty="0" smtClean="0"/>
              <a:t>How to find the response to them?</a:t>
            </a:r>
          </a:p>
          <a:p>
            <a:pPr lvl="1"/>
            <a:r>
              <a:rPr lang="en-US" dirty="0" smtClean="0"/>
              <a:t>This is the main goal of this course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886" y="3274089"/>
            <a:ext cx="1991047" cy="27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5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The Gillespie </a:t>
            </a:r>
            <a:r>
              <a:rPr lang="en-US" dirty="0" smtClean="0">
                <a:solidFill>
                  <a:schemeClr val="accent2"/>
                </a:solidFill>
              </a:rPr>
              <a:t>algorithm: First, Refreshment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1068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total volume of the system, </a:t>
                </a:r>
                <a:r>
                  <a:rPr lang="en-US" i="1" dirty="0"/>
                  <a:t>V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 series of chemical species: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(</m:t>
                    </m:r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</a:rPr>
                      <m:t>=1,2,…, </m:t>
                    </m:r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, N total number of chemical species.</a:t>
                </a:r>
              </a:p>
              <a:p>
                <a:r>
                  <a:rPr lang="en-US" dirty="0" smtClean="0"/>
                  <a:t>The quantities of those elements at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(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=1,2,…, </m:t>
                    </m:r>
                    <m:r>
                      <a:rPr lang="en-US" i="1">
                        <a:latin typeface="Cambria Math" charset="0"/>
                      </a:rPr>
                      <m:t>𝑁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possible reactions: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=1,2,…,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𝑀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lang="en-US" dirty="0" smtClean="0"/>
                  <a:t>M, total number of reactions.</a:t>
                </a:r>
              </a:p>
              <a:p>
                <a:r>
                  <a:rPr lang="en-US" dirty="0" smtClean="0"/>
                  <a:t>Parameter for the evolution of the system: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dirty="0" smtClean="0"/>
                  <a:t>(stochastic)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R</m:t>
                          </m:r>
                        </m:e>
                        <m:sub>
                          <m:r>
                            <a:rPr lang="en-US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charset="0"/>
                        </a:rPr>
                        <m:t>: </m:t>
                      </m:r>
                      <m:r>
                        <a:rPr lang="en-US" i="1">
                          <a:latin typeface="Cambria Math" charset="0"/>
                        </a:rPr>
                        <m:t>2</m:t>
                      </m:r>
                      <m:r>
                        <a:rPr lang="en-US" i="1">
                          <a:latin typeface="Cambria Math" charset="0"/>
                        </a:rPr>
                        <m:t>𝐶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i="1">
                          <a:latin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charset="0"/>
                        </a:rPr>
                        <m:t>𝐵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;</m:t>
                      </m:r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4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5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5"/>
                                      </a:solidFill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5"/>
                                      </a:solidFill>
                                      <a:latin typeface="Cambria Math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𝜇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𝜇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𝑑𝑡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10686"/>
              </a:xfrm>
              <a:blipFill rotWithShape="0">
                <a:blip r:embed="rId2"/>
                <a:stretch>
                  <a:fillRect l="-1043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26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The Gillespie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0225"/>
                <a:ext cx="10515600" cy="45967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charset="0"/>
                        </a:rPr>
                        <m:t>𝑑𝑧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𝜇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charset="0"/>
                        </a:rPr>
                        <m:t>𝑑𝑧</m:t>
                      </m:r>
                    </m:oMath>
                  </m:oMathPara>
                </a14:m>
                <a:endParaRPr lang="en-US" dirty="0" smtClean="0">
                  <a:solidFill>
                    <a:schemeClr val="accent6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𝑑𝑧</m:t>
                    </m:r>
                  </m:oMath>
                </a14:m>
                <a:r>
                  <a:rPr lang="en-US" dirty="0" smtClean="0"/>
                  <a:t> : probability that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no reaction happens in the interval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(t, </a:t>
                </a:r>
                <a:r>
                  <a:rPr lang="en-US" i="1" dirty="0" err="1" smtClean="0">
                    <a:solidFill>
                      <a:schemeClr val="tx1"/>
                    </a:solidFill>
                  </a:rPr>
                  <a:t>t+z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and THE NEXT reaction happens in the interval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i="1" dirty="0" err="1" smtClean="0">
                    <a:solidFill>
                      <a:schemeClr val="tx1"/>
                    </a:solidFill>
                  </a:rPr>
                  <a:t>t+z,t+z+dz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) and 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</a:rPr>
                  <a:t>.</a:t>
                </a:r>
                <a:endParaRPr lang="en-US" i="1" dirty="0" smtClean="0">
                  <a:solidFill>
                    <a:schemeClr val="accent6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4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accent4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 smtClean="0"/>
                  <a:t> : probability that no reaction happens in interval </a:t>
                </a:r>
                <a:r>
                  <a:rPr lang="en-US" i="1" dirty="0"/>
                  <a:t>(t, </a:t>
                </a:r>
                <a:r>
                  <a:rPr lang="en-US" i="1" dirty="0" err="1"/>
                  <a:t>t+z</a:t>
                </a:r>
                <a:r>
                  <a:rPr lang="en-US" i="1" dirty="0" smtClean="0"/>
                  <a:t>)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𝜇</m:t>
                        </m:r>
                      </m:sub>
                    </m:sSub>
                    <m:r>
                      <a:rPr lang="en-US" i="1">
                        <a:solidFill>
                          <a:schemeClr val="accent6"/>
                        </a:solidFill>
                        <a:latin typeface="Cambria Math" charset="0"/>
                      </a:rPr>
                      <m:t>𝑑𝑧</m:t>
                    </m:r>
                  </m:oMath>
                </a14:m>
                <a:r>
                  <a:rPr lang="en-US" dirty="0" smtClean="0"/>
                  <a:t> : probability that reaction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𝜇</m:t>
                    </m:r>
                  </m:oMath>
                </a14:m>
                <a:r>
                  <a:rPr lang="en-US" dirty="0" smtClean="0"/>
                  <a:t> happens in the interval </a:t>
                </a:r>
                <a:r>
                  <a:rPr lang="en-US" i="1" dirty="0"/>
                  <a:t>(</a:t>
                </a:r>
                <a:r>
                  <a:rPr lang="en-US" i="1" dirty="0" err="1"/>
                  <a:t>t+z,t+z+dz</a:t>
                </a:r>
                <a:r>
                  <a:rPr lang="en-US" i="1" dirty="0"/>
                  <a:t>).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0225"/>
                <a:ext cx="10515600" cy="4596738"/>
              </a:xfrm>
              <a:blipFill rotWithShape="0">
                <a:blip r:embed="rId2"/>
                <a:stretch>
                  <a:fillRect l="-1217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3519255" y="4441198"/>
            <a:ext cx="6364687" cy="1870702"/>
            <a:chOff x="2888941" y="2682153"/>
            <a:chExt cx="6364687" cy="2429489"/>
          </a:xfrm>
        </p:grpSpPr>
        <p:grpSp>
          <p:nvGrpSpPr>
            <p:cNvPr id="31" name="Group 30"/>
            <p:cNvGrpSpPr/>
            <p:nvPr/>
          </p:nvGrpSpPr>
          <p:grpSpPr>
            <a:xfrm>
              <a:off x="2888941" y="3183141"/>
              <a:ext cx="6051441" cy="1928501"/>
              <a:chOff x="1157227" y="3861787"/>
              <a:chExt cx="6051441" cy="192850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189608" y="3861787"/>
                <a:ext cx="5237825" cy="1875083"/>
                <a:chOff x="3524436" y="3098307"/>
                <a:chExt cx="4057095" cy="1047565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3524436" y="3098307"/>
                  <a:ext cx="4057095" cy="175018"/>
                  <a:chOff x="1615736" y="3444536"/>
                  <a:chExt cx="4057095" cy="2467992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1615736" y="3444536"/>
                    <a:ext cx="3923930" cy="2467992"/>
                  </a:xfrm>
                  <a:prstGeom prst="rect">
                    <a:avLst/>
                  </a:prstGeom>
                  <a:noFill/>
                  <a:ln w="25400" cmpd="sng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accent4"/>
                        </a:solidFill>
                      </a:rPr>
                      <a:t>No reaction</a:t>
                    </a:r>
                    <a:endParaRPr lang="en-US" dirty="0">
                      <a:solidFill>
                        <a:schemeClr val="accent4"/>
                      </a:solidFill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5539666" y="3444536"/>
                    <a:ext cx="133165" cy="2467992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6"/>
                      </a:solidFill>
                    </a:endParaRPr>
                  </a:p>
                </p:txBody>
              </p:sp>
            </p:grpSp>
            <p:cxnSp>
              <p:nvCxnSpPr>
                <p:cNvPr id="21" name="Straight Connector 20"/>
                <p:cNvCxnSpPr>
                  <a:stCxn id="16" idx="1"/>
                </p:cNvCxnSpPr>
                <p:nvPr/>
              </p:nvCxnSpPr>
              <p:spPr>
                <a:xfrm>
                  <a:off x="3524436" y="3185816"/>
                  <a:ext cx="0" cy="96005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7448366" y="3273325"/>
                  <a:ext cx="0" cy="87254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7581531" y="3273325"/>
                  <a:ext cx="0" cy="48002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/>
              <p:cNvSpPr txBox="1"/>
              <p:nvPr/>
            </p:nvSpPr>
            <p:spPr>
              <a:xfrm>
                <a:off x="1157227" y="5402918"/>
                <a:ext cx="6569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t</a:t>
                </a:r>
                <a:endParaRPr lang="en-US" i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255513" y="5420956"/>
                <a:ext cx="6569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/>
                  <a:t>t</a:t>
                </a:r>
                <a:r>
                  <a:rPr lang="en-US" i="1" dirty="0" err="1" smtClean="0"/>
                  <a:t>+z</a:t>
                </a:r>
                <a:endParaRPr lang="en-US" i="1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376868" y="4712662"/>
                <a:ext cx="831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 smtClean="0"/>
                  <a:t>t+z+dz</a:t>
                </a:r>
                <a:endParaRPr lang="en-US" i="1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 rot="20137416">
              <a:off x="8044146" y="2682153"/>
              <a:ext cx="1209482" cy="479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accent6"/>
                  </a:solidFill>
                </a:rPr>
                <a:t>Reaction!</a:t>
              </a:r>
              <a:endParaRPr lang="en-US" i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5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𝜇</m:t>
                          </m:r>
                        </m:e>
                      </m:d>
                      <m:r>
                        <a:rPr lang="en-US" i="1">
                          <a:solidFill>
                            <a:schemeClr val="accent5"/>
                          </a:solidFill>
                          <a:latin typeface="Cambria Math" charset="0"/>
                        </a:rPr>
                        <m:t>𝑑𝑧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𝜇</m:t>
                          </m:r>
                        </m:sub>
                      </m:sSub>
                      <m:r>
                        <a:rPr lang="en-US" i="1">
                          <a:solidFill>
                            <a:schemeClr val="accent6"/>
                          </a:solidFill>
                          <a:latin typeface="Cambria Math" charset="0"/>
                        </a:rPr>
                        <m:t>𝑑𝑧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1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4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5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Possible projects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it on your own data</a:t>
            </a:r>
          </a:p>
          <a:p>
            <a:r>
              <a:rPr lang="en-US" dirty="0" smtClean="0"/>
              <a:t>Build master equation</a:t>
            </a:r>
          </a:p>
          <a:p>
            <a:r>
              <a:rPr lang="en-US" dirty="0" smtClean="0"/>
              <a:t>Think of an example and compare stochastic and deterministic results</a:t>
            </a:r>
          </a:p>
          <a:p>
            <a:r>
              <a:rPr lang="en-US" dirty="0" smtClean="0"/>
              <a:t>How does tau change with time in different situations?</a:t>
            </a:r>
          </a:p>
          <a:p>
            <a:r>
              <a:rPr lang="en-US" dirty="0" smtClean="0"/>
              <a:t>Suggestions?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0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Deterministic vs. stochastic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5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Notation: Describing a chemical system over time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1574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total volume of the system, </a:t>
                </a:r>
                <a:r>
                  <a:rPr lang="en-US" i="1" dirty="0"/>
                  <a:t>V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 series of chemical species: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𝑆𝑖</m:t>
                    </m:r>
                    <m:r>
                      <a:rPr lang="en-US" b="0" i="1" smtClean="0">
                        <a:latin typeface="Cambria Math" charset="0"/>
                      </a:rPr>
                      <m:t> (</m:t>
                    </m:r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</a:rPr>
                      <m:t>=1,2,…, </m:t>
                    </m:r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, N total number of chemical species.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chemeClr val="accent4"/>
                    </a:solidFill>
                  </a:rPr>
                  <a:t>quantities of those elements at time </a:t>
                </a:r>
                <a:r>
                  <a:rPr lang="en-US" i="1" dirty="0" smtClean="0">
                    <a:solidFill>
                      <a:schemeClr val="accent4"/>
                    </a:solidFill>
                  </a:rPr>
                  <a:t>t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X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 (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=1,2,…, </m:t>
                    </m:r>
                    <m:r>
                      <a:rPr lang="en-US" i="1">
                        <a:latin typeface="Cambria Math" charset="0"/>
                      </a:rPr>
                      <m:t>𝑁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possible reactions: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=1,2,…,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𝑀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lang="en-US" dirty="0" smtClean="0"/>
                  <a:t>M, total number of reactions.</a:t>
                </a:r>
              </a:p>
              <a:p>
                <a:r>
                  <a:rPr lang="en-US" dirty="0" smtClean="0"/>
                  <a:t>Parameter for the evolution of the system: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(deterministic)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dirty="0" smtClean="0"/>
                  <a:t>(stochastic)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1574" y="1825625"/>
                <a:ext cx="10515600" cy="4351338"/>
              </a:xfrm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1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The deterministic approach to chemical reactions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to high-school: A simple equilibrium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44868" y="2332606"/>
                <a:ext cx="10893287" cy="43486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;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150, 100, 0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; </m:t>
                    </m:r>
                    <m:r>
                      <a:rPr lang="en-US" sz="2400" b="0" i="1" smtClean="0">
                        <a:latin typeface="Cambria Math" charset="0"/>
                      </a:rPr>
                      <m:t>𝑅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;</m:t>
                    </m:r>
                    <m:r>
                      <a:rPr lang="en-US" sz="2400" b="0" i="1" smtClean="0">
                        <a:latin typeface="Cambria Math" charset="0"/>
                      </a:rPr>
                      <m:t>𝑘</m:t>
                    </m:r>
                    <m:r>
                      <a:rPr lang="en-US" sz="2400" b="0" i="1" smtClean="0">
                        <a:latin typeface="Cambria Math" charset="0"/>
                      </a:rPr>
                      <m:t>=(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=0.5,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=0.05)</m:t>
                    </m:r>
                  </m:oMath>
                </a14:m>
                <a:r>
                  <a:rPr lang="en-US" sz="2400" b="0" i="1" dirty="0" smtClean="0">
                    <a:latin typeface="Cambria Math" charset="0"/>
                  </a:rPr>
                  <a:t>; V=1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:</m:t>
                    </m:r>
                    <m:r>
                      <a:rPr lang="en-US" sz="2400" b="0" i="1" smtClean="0">
                        <a:latin typeface="Cambria Math" charset="0"/>
                      </a:rPr>
                      <m:t>𝐴</m:t>
                    </m:r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r>
                      <a:rPr lang="en-US" sz="2400" b="0" i="1" smtClean="0">
                        <a:latin typeface="Cambria Math" charset="0"/>
                      </a:rPr>
                      <m:t>𝐵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  <m:r>
                      <a:rPr lang="en-US" sz="2400" b="0" i="1" smtClean="0">
                        <a:latin typeface="Cambria Math" charset="0"/>
                      </a:rPr>
                      <m:t>  2</m:t>
                    </m:r>
                    <m:r>
                      <a:rPr lang="en-US" sz="2400" b="0" i="1" smtClean="0"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sz="2400" b="0" dirty="0" smtClean="0"/>
                  <a:t> </a:t>
                </a:r>
                <a:br>
                  <a:rPr lang="en-US" sz="2400" b="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R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0" smtClean="0">
                          <a:latin typeface="Cambria Math" charset="0"/>
                        </a:rPr>
                        <m:t>: </m:t>
                      </m:r>
                      <m:r>
                        <a:rPr lang="en-US" sz="2400" b="0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sz="24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𝐵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v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𝑑𝐵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𝐵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v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0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𝑑𝐶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dirty="0" smtClean="0"/>
              </a:p>
              <a:p>
                <a:pPr/>
                <a:r>
                  <a:rPr lang="en-US" sz="2400" b="0" dirty="0" smtClean="0"/>
                  <a:t/>
                </a:r>
                <a:br>
                  <a:rPr lang="en-US" sz="2400" b="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𝑂𝑛𝑙𝑦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𝑖𝑛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𝑒𝑞𝑢𝑖𝑙𝑖𝑏𝑟𝑖𝑢𝑚</m:t>
                      </m:r>
                      <m:r>
                        <a:rPr lang="en-US" sz="2400" b="0" i="1" smtClean="0">
                          <a:latin typeface="Cambria Math" charset="0"/>
                        </a:rPr>
                        <m:t>: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b="0" dirty="0" smtClean="0"/>
              </a:p>
              <a:p>
                <a:pPr/>
                <a:endParaRPr lang="en-US" sz="2400" b="0" dirty="0" smtClean="0"/>
              </a:p>
              <a:p>
                <a:pPr/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68" y="2332606"/>
                <a:ext cx="10893287" cy="4348626"/>
              </a:xfrm>
              <a:prstGeom prst="rect">
                <a:avLst/>
              </a:prstGeom>
              <a:blipFill rotWithShape="0">
                <a:blip r:embed="rId2"/>
                <a:stretch>
                  <a:fillRect l="-391" t="-106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91" y="2360128"/>
            <a:ext cx="5945003" cy="445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 stochastic approach to the chemical system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evolution of a chemical system is </a:t>
            </a:r>
            <a:r>
              <a:rPr lang="en-US" b="1" u="sng" dirty="0" smtClean="0">
                <a:solidFill>
                  <a:schemeClr val="accent4"/>
                </a:solidFill>
              </a:rPr>
              <a:t>not continuous</a:t>
            </a:r>
            <a:r>
              <a:rPr lang="en-US" dirty="0" smtClean="0"/>
              <a:t>, chemical species quantities can only change by discrete integer amounts.</a:t>
            </a:r>
          </a:p>
          <a:p>
            <a:r>
              <a:rPr lang="en-US" dirty="0" smtClean="0"/>
              <a:t>It is </a:t>
            </a:r>
            <a:r>
              <a:rPr lang="en-US" b="1" u="sng" dirty="0" smtClean="0">
                <a:solidFill>
                  <a:schemeClr val="accent4"/>
                </a:solidFill>
              </a:rPr>
              <a:t>not deterministic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if we take into account only the quantities of the chemical species. It is impossible to predict the exact molecular population levels at a future time, unless we take into account all the positions and velocities of the molecules in the system.</a:t>
            </a:r>
          </a:p>
          <a:p>
            <a:r>
              <a:rPr lang="en-US" dirty="0" smtClean="0"/>
              <a:t>A better approach is to consider the process as a random walk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Stochastic model assumptions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356" y="1479551"/>
            <a:ext cx="10515600" cy="4351338"/>
          </a:xfrm>
        </p:spPr>
        <p:txBody>
          <a:bodyPr/>
          <a:lstStyle/>
          <a:p>
            <a:r>
              <a:rPr lang="en-US" dirty="0" smtClean="0"/>
              <a:t>The volume </a:t>
            </a:r>
            <a:r>
              <a:rPr lang="en-US" i="1" dirty="0" smtClean="0"/>
              <a:t>V </a:t>
            </a:r>
            <a:r>
              <a:rPr lang="en-US" dirty="0" smtClean="0"/>
              <a:t>is fixed</a:t>
            </a:r>
          </a:p>
          <a:p>
            <a:r>
              <a:rPr lang="en-US" dirty="0" smtClean="0"/>
              <a:t>The molecules are in thermal equilibrium, collisions occur in a random manner. The mixture is spatially homogeneous.</a:t>
            </a:r>
          </a:p>
          <a:p>
            <a:r>
              <a:rPr lang="en-US" dirty="0" smtClean="0"/>
              <a:t>A reaction happens when two interacting molecules collide in an </a:t>
            </a:r>
            <a:r>
              <a:rPr lang="en-US" dirty="0" smtClean="0"/>
              <a:t>"</a:t>
            </a:r>
            <a:r>
              <a:rPr lang="en-US" dirty="0" smtClean="0"/>
              <a:t>appropriate way</a:t>
            </a:r>
            <a:r>
              <a:rPr lang="en-US" dirty="0" smtClean="0"/>
              <a:t>”.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555524"/>
                  </p:ext>
                </p:extLst>
              </p:nvPr>
            </p:nvGraphicFramePr>
            <p:xfrm>
              <a:off x="1043132" y="7375086"/>
              <a:ext cx="9047924" cy="28590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23962"/>
                    <a:gridCol w="4523962"/>
                  </a:tblGrid>
                  <a:tr h="266698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</m:t>
                              </m:r>
                              <m:groupChr>
                                <m:groupChrPr>
                                  <m:chr m:val="→"/>
                                  <m:vertJc m:val="bot"/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groupCh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 2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sz="2400" b="0" dirty="0" smtClean="0"/>
                            <a:t> </a:t>
                          </a:r>
                          <a:endParaRPr lang="en-US" sz="2400" b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latin typeface="Cambria Math" charset="0"/>
                                  </a:rPr>
                                  <m:t>: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𝐶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groupChr>
                                  <m:groupChrPr>
                                    <m:chr m:val="→"/>
                                    <m:vertJc m:val="bot"/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groupChr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groupCh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𝐵</m:t>
                                </m:r>
                              </m:oMath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charset="0"/>
                                          </a:rPr>
                                          <m:t>dP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charset="0"/>
                                          </a:rPr>
                                          <m:t>dP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r>
                            <a:rPr lang="en-US" sz="2400" b="0" dirty="0" smtClean="0"/>
                            <a:t/>
                          </a:r>
                          <a:br>
                            <a:rPr lang="en-US" sz="2400" b="0" dirty="0" smtClean="0"/>
                          </a:br>
                          <a:endParaRPr lang="en-US" sz="2400" b="0" dirty="0" smtClean="0"/>
                        </a:p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555524"/>
                  </p:ext>
                </p:extLst>
              </p:nvPr>
            </p:nvGraphicFramePr>
            <p:xfrm>
              <a:off x="1043132" y="7375086"/>
              <a:ext cx="9047924" cy="28590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23962"/>
                    <a:gridCol w="4523962"/>
                  </a:tblGrid>
                  <a:tr h="28590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35" t="-213" r="-100135" b="-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148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464586"/>
                  </p:ext>
                </p:extLst>
              </p:nvPr>
            </p:nvGraphicFramePr>
            <p:xfrm>
              <a:off x="2906485" y="598729"/>
              <a:ext cx="8119580" cy="554208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59790"/>
                    <a:gridCol w="4059790"/>
                  </a:tblGrid>
                  <a:tr h="1328042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: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𝐵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 </m:t>
                              </m:r>
                              <m:groupChr>
                                <m:groupChrPr>
                                  <m:chr m:val="→"/>
                                  <m:vertJc m:val="bot"/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groupCh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  2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sz="2800" b="0" dirty="0" smtClean="0"/>
                            <a:t> </a:t>
                          </a:r>
                          <a:endParaRPr lang="en-US" sz="2800" b="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sz="2800" b="0" i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800" b="0" i="0" smtClean="0">
                                    <a:latin typeface="Cambria Math" charset="0"/>
                                  </a:rPr>
                                  <m:t>: 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accent4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𝐶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 </m:t>
                                </m:r>
                                <m:groupChr>
                                  <m:groupChrPr>
                                    <m:chr m:val="→"/>
                                    <m:vertJc m:val="bot"/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groupChr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groupCh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𝐴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800" b="0" dirty="0" smtClean="0"/>
                        </a:p>
                      </a:txBody>
                      <a:tcPr marL="88954" marR="88954" marT="44477" marB="4447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300" dirty="0"/>
                        </a:p>
                      </a:txBody>
                      <a:tcPr marL="88954" marR="88954" marT="44477" marB="4447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7575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charset="0"/>
                                          </a:rPr>
                                          <m:t>dP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charset="0"/>
                                          </a:rPr>
                                          <m:t>dP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/>
                          <a:endParaRPr lang="en-US" sz="2800" dirty="0"/>
                        </a:p>
                      </a:txBody>
                      <a:tcPr marL="88954" marR="88954" marT="44477" marB="4447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2800" b="0" i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𝑐</m:t>
                                        </m:r>
                                      </m:sub>
                                      <m:sup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marL="88954" marR="88954" marT="44477" marB="4447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38284"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𝑐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1=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800" b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𝑐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2=2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marL="88954" marR="88954" marT="44477" marB="4447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en-US" sz="2800" dirty="0"/>
                        </a:p>
                      </a:txBody>
                      <a:tcPr marL="88954" marR="88954" marT="44477" marB="4447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464586"/>
                  </p:ext>
                </p:extLst>
              </p:nvPr>
            </p:nvGraphicFramePr>
            <p:xfrm>
              <a:off x="2906485" y="598729"/>
              <a:ext cx="8119580" cy="554208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59790"/>
                    <a:gridCol w="4059790"/>
                  </a:tblGrid>
                  <a:tr h="1328042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8954" marR="88954" marT="44477" marB="4447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5" t="-459" r="-150" b="-31834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300" dirty="0"/>
                        </a:p>
                      </a:txBody>
                      <a:tcPr marL="88954" marR="88954" marT="44477" marB="4447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757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8954" marR="88954" marT="44477" marB="4447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0" t="-67593" r="-100150" b="-11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8954" marR="88954" marT="44477" marB="4447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300" t="-67593" r="-300" b="-114198"/>
                          </a:stretch>
                        </a:blipFill>
                      </a:tcPr>
                    </a:tc>
                  </a:tr>
                  <a:tr h="2238284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8954" marR="88954" marT="44477" marB="4447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5" t="-147554" r="-150" b="-5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en-US" sz="2800" dirty="0"/>
                        </a:p>
                      </a:txBody>
                      <a:tcPr marL="88954" marR="88954" marT="44477" marB="4447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 flipH="1" flipV="1">
            <a:off x="2379217" y="1447061"/>
            <a:ext cx="2538061" cy="76759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5490" y="713136"/>
            <a:ext cx="228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accent1"/>
                </a:solidFill>
              </a:rPr>
              <a:t>Possible combinations</a:t>
            </a: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17278" y="2214660"/>
            <a:ext cx="1763485" cy="151855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81469" y="4523136"/>
            <a:ext cx="228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Units?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Volume effect?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01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Master equation vs. stochastic simulation algorithm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equation: Probability distribution over time</a:t>
            </a:r>
          </a:p>
          <a:p>
            <a:r>
              <a:rPr lang="en-US" dirty="0" smtClean="0"/>
              <a:t>Stochastic simulation: Calculates a particular trajectory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000" y="2690861"/>
            <a:ext cx="6510300" cy="416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3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7" y="237007"/>
            <a:ext cx="9813471" cy="6281446"/>
          </a:xfrm>
        </p:spPr>
      </p:pic>
    </p:spTree>
    <p:extLst>
      <p:ext uri="{BB962C8B-B14F-4D97-AF65-F5344CB8AC3E}">
        <p14:creationId xmlns:p14="http://schemas.microsoft.com/office/powerpoint/2010/main" val="9283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</TotalTime>
  <Words>375</Words>
  <Application>Microsoft Macintosh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Cambria Math</vt:lpstr>
      <vt:lpstr>Arial</vt:lpstr>
      <vt:lpstr>Office Theme</vt:lpstr>
      <vt:lpstr>“Introduction to the Stochastic modelling of reaction networks” Day 1: The Gillespie algorithm (intro)</vt:lpstr>
      <vt:lpstr>Deterministic vs. stochastic</vt:lpstr>
      <vt:lpstr>Notation: Describing a chemical system over time</vt:lpstr>
      <vt:lpstr>The deterministic approach to chemical reactions</vt:lpstr>
      <vt:lpstr>A stochastic approach to the chemical system</vt:lpstr>
      <vt:lpstr>Stochastic model assumptions</vt:lpstr>
      <vt:lpstr>PowerPoint Presentation</vt:lpstr>
      <vt:lpstr>Master equation vs. stochastic simulation algorithm</vt:lpstr>
      <vt:lpstr>PowerPoint Presentation</vt:lpstr>
      <vt:lpstr>The Gillespie algorithm</vt:lpstr>
      <vt:lpstr>The Gillespie algorithm: First, Refreshment</vt:lpstr>
      <vt:lpstr>The Gillespie algorithm</vt:lpstr>
      <vt:lpstr>PowerPoint Presentation</vt:lpstr>
      <vt:lpstr>PowerPoint Presentation</vt:lpstr>
      <vt:lpstr>PowerPoint Presentation</vt:lpstr>
      <vt:lpstr>Possible projects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“Introduction to the Stochastic modelling of reaction networks” Day 1: The Gillespie algorithm (intro)</dc:title>
  <dc:creator>Microsoft Office User</dc:creator>
  <cp:lastModifiedBy>Microsoft Office User</cp:lastModifiedBy>
  <cp:revision>31</cp:revision>
  <dcterms:created xsi:type="dcterms:W3CDTF">2016-11-02T09:44:55Z</dcterms:created>
  <dcterms:modified xsi:type="dcterms:W3CDTF">2016-11-02T18:25:51Z</dcterms:modified>
</cp:coreProperties>
</file>