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20" autoAdjust="0"/>
  </p:normalViewPr>
  <p:slideViewPr>
    <p:cSldViewPr snapToGrid="0">
      <p:cViewPr>
        <p:scale>
          <a:sx n="70" d="100"/>
          <a:sy n="70" d="100"/>
        </p:scale>
        <p:origin x="26" y="19"/>
      </p:cViewPr>
      <p:guideLst/>
    </p:cSldViewPr>
  </p:slideViewPr>
  <p:notesTextViewPr>
    <p:cViewPr>
      <p:scale>
        <a:sx n="1" d="1"/>
        <a:sy n="1" d="1"/>
      </p:scale>
      <p:origin x="0" y="-8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FF9F3-B8F7-44D8-B55E-59E955E4F250}" type="datetimeFigureOut">
              <a:rPr lang="en-GB" smtClean="0"/>
              <a:t>05/01/2016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01837-D9B4-4140-8B18-11EA6BF1B100}" type="slidenum">
              <a:rPr lang="en-GB" smtClean="0"/>
              <a:t>‹#›</a:t>
            </a:fld>
            <a:endParaRPr lang="en-GB"/>
          </a:p>
        </p:txBody>
      </p:sp>
    </p:spTree>
    <p:extLst>
      <p:ext uri="{BB962C8B-B14F-4D97-AF65-F5344CB8AC3E}">
        <p14:creationId xmlns:p14="http://schemas.microsoft.com/office/powerpoint/2010/main" val="427025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1</a:t>
            </a:fld>
            <a:endParaRPr lang="en-GB"/>
          </a:p>
        </p:txBody>
      </p:sp>
    </p:spTree>
    <p:extLst>
      <p:ext uri="{BB962C8B-B14F-4D97-AF65-F5344CB8AC3E}">
        <p14:creationId xmlns:p14="http://schemas.microsoft.com/office/powerpoint/2010/main" val="70541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During the brainstorming session, there were many ideas generated, but after careful evaluation and keeping the time and skillset in mind we shortlisted these four ideas.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Populate the crimes on UK map and find patterns to predict the potential crime risk in that area.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To perform sentiment analysis using Twitter and News data.</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decided to merge the two ideas and reduce the scope from whole UK to London and to perform sentiment analysis of tweets related to crime only.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However, due to limitation in data granularity, inconsistency and not enough valid tweets available for specific crime, the team decided to redefine the scope and selected the option 4 i.e., “to populate crime data on London map and perform exploratory analysis”.</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3</a:t>
            </a:fld>
            <a:endParaRPr lang="en-GB"/>
          </a:p>
        </p:txBody>
      </p:sp>
    </p:spTree>
    <p:extLst>
      <p:ext uri="{BB962C8B-B14F-4D97-AF65-F5344CB8AC3E}">
        <p14:creationId xmlns:p14="http://schemas.microsoft.com/office/powerpoint/2010/main" val="247213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sz="1200" kern="1200" dirty="0" smtClean="0">
                <a:solidFill>
                  <a:schemeClr val="tx1"/>
                </a:solidFill>
                <a:effectLst/>
                <a:latin typeface="+mn-lt"/>
                <a:ea typeface="+mn-ea"/>
                <a:cs typeface="+mn-cs"/>
              </a:rPr>
              <a:t>Idea Justification</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motivated that this project is challenging and will give us an opportunity to utilize the programming, data modelling and analytical skills.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convinced that this application will help a common person to know the crime rate.</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 future the unique feature will be that this application will give an opportunity to understand the relationship of crime with respect to weather, population, literacy rate, income level, unemployment level, poverty rate, deputed police force and so on.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Depends on the availability of datasets, we MAY incorporate cybercrime in this application.</a:t>
            </a:r>
          </a:p>
          <a:p>
            <a:pPr lvl="0"/>
            <a:r>
              <a:rPr lang="en-GB" sz="1200" kern="1200" dirty="0" smtClean="0">
                <a:solidFill>
                  <a:schemeClr val="tx1"/>
                </a:solidFill>
                <a:effectLst/>
                <a:latin typeface="+mn-lt"/>
                <a:ea typeface="+mn-ea"/>
                <a:cs typeface="+mn-cs"/>
              </a:rPr>
              <a:t>I would like to request my colleague Miguel and </a:t>
            </a:r>
            <a:r>
              <a:rPr lang="en-GB" sz="1200" kern="1200" dirty="0" err="1" smtClean="0">
                <a:solidFill>
                  <a:schemeClr val="tx1"/>
                </a:solidFill>
                <a:effectLst/>
                <a:latin typeface="+mn-lt"/>
                <a:ea typeface="+mn-ea"/>
                <a:cs typeface="+mn-cs"/>
              </a:rPr>
              <a:t>Taoufik</a:t>
            </a:r>
            <a:r>
              <a:rPr lang="en-GB" sz="1200" kern="1200" dirty="0" smtClean="0">
                <a:solidFill>
                  <a:schemeClr val="tx1"/>
                </a:solidFill>
                <a:effectLst/>
                <a:latin typeface="+mn-lt"/>
                <a:ea typeface="+mn-ea"/>
                <a:cs typeface="+mn-cs"/>
              </a:rPr>
              <a:t> to give demo of this application.</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4</a:t>
            </a:fld>
            <a:endParaRPr lang="en-GB"/>
          </a:p>
        </p:txBody>
      </p:sp>
    </p:spTree>
    <p:extLst>
      <p:ext uri="{BB962C8B-B14F-4D97-AF65-F5344CB8AC3E}">
        <p14:creationId xmlns:p14="http://schemas.microsoft.com/office/powerpoint/2010/main" val="259815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5</a:t>
            </a:fld>
            <a:endParaRPr lang="en-GB"/>
          </a:p>
        </p:txBody>
      </p:sp>
    </p:spTree>
    <p:extLst>
      <p:ext uri="{BB962C8B-B14F-4D97-AF65-F5344CB8AC3E}">
        <p14:creationId xmlns:p14="http://schemas.microsoft.com/office/powerpoint/2010/main" val="326614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6</a:t>
            </a:fld>
            <a:endParaRPr lang="en-GB"/>
          </a:p>
        </p:txBody>
      </p:sp>
    </p:spTree>
    <p:extLst>
      <p:ext uri="{BB962C8B-B14F-4D97-AF65-F5344CB8AC3E}">
        <p14:creationId xmlns:p14="http://schemas.microsoft.com/office/powerpoint/2010/main" val="273878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7</a:t>
            </a:fld>
            <a:endParaRPr lang="en-GB"/>
          </a:p>
        </p:txBody>
      </p:sp>
    </p:spTree>
    <p:extLst>
      <p:ext uri="{BB962C8B-B14F-4D97-AF65-F5344CB8AC3E}">
        <p14:creationId xmlns:p14="http://schemas.microsoft.com/office/powerpoint/2010/main" val="419260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Goal:</a:t>
            </a:r>
            <a:r>
              <a:rPr lang="en-GB" sz="1200" b="1" kern="1200" baseline="0" dirty="0" smtClean="0">
                <a:solidFill>
                  <a:schemeClr val="tx1"/>
                </a:solidFill>
                <a:effectLst/>
                <a:latin typeface="+mn-lt"/>
                <a:ea typeface="+mn-ea"/>
                <a:cs typeface="+mn-cs"/>
              </a:rPr>
              <a:t> </a:t>
            </a:r>
            <a:r>
              <a:rPr lang="en-GB" sz="1200" b="0" kern="1200" baseline="0" dirty="0" smtClean="0">
                <a:solidFill>
                  <a:schemeClr val="tx1"/>
                </a:solidFill>
                <a:effectLst/>
                <a:latin typeface="+mn-lt"/>
                <a:ea typeface="+mn-ea"/>
                <a:cs typeface="+mn-cs"/>
              </a:rPr>
              <a:t>So what fields are important to show that.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Fields</a:t>
            </a:r>
            <a:r>
              <a:rPr lang="en-GB" sz="1200" kern="120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Why we picked each one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Density, per person and vs borough are all ways of factoring dominant effects crimes to view other features. E.g. the effect of the station is masked in areas with very high background population.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 Gaussian Density</a:t>
            </a:r>
            <a:r>
              <a:rPr lang="en-GB" sz="1200" kern="1200" baseline="0" dirty="0" smtClean="0">
                <a:solidFill>
                  <a:schemeClr val="tx1"/>
                </a:solidFill>
                <a:effectLst/>
                <a:latin typeface="+mn-lt"/>
                <a:ea typeface="+mn-ea"/>
                <a:cs typeface="+mn-cs"/>
              </a:rPr>
              <a:t> vs Density: Gaussian density provides a better model, modelling the reduced association between the point of interest and the crime, but uniform density provides a more interpretable result, especially easier to compare to Borough density.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Process</a:t>
            </a:r>
            <a:r>
              <a:rPr lang="en-GB" sz="1200" kern="1200" baseline="0" dirty="0" smtClean="0">
                <a:solidFill>
                  <a:schemeClr val="tx1"/>
                </a:solidFill>
                <a:effectLst/>
                <a:latin typeface="+mn-lt"/>
                <a:ea typeface="+mn-ea"/>
                <a:cs typeface="+mn-cs"/>
              </a:rPr>
              <a:t>: </a:t>
            </a:r>
            <a:r>
              <a:rPr lang="en-GB" sz="1200" b="1" kern="1200" baseline="0" dirty="0" smtClean="0">
                <a:solidFill>
                  <a:schemeClr val="tx1"/>
                </a:solidFill>
                <a:effectLst/>
                <a:latin typeface="+mn-lt"/>
                <a:ea typeface="+mn-ea"/>
                <a:cs typeface="+mn-cs"/>
              </a:rPr>
              <a:t>Calculations done and why</a:t>
            </a:r>
            <a:endParaRPr lang="en-GB"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 Distance chosen for circle radius (also variance for Gaussian) – balancing distance between stations, so not too many of them overlap and the histograms of distance between crime data and stations, want to get as much of the region where stations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  - </a:t>
            </a:r>
            <a:r>
              <a:rPr lang="en-GB" sz="1200" b="0" kern="1200" baseline="0" dirty="0" smtClean="0">
                <a:solidFill>
                  <a:schemeClr val="tx1"/>
                </a:solidFill>
                <a:effectLst/>
                <a:latin typeface="+mn-lt"/>
                <a:ea typeface="+mn-ea"/>
                <a:cs typeface="+mn-cs"/>
              </a:rPr>
              <a:t>Show a couple of graphs of analysis. </a:t>
            </a:r>
            <a:endParaRPr lang="en-GB"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8</a:t>
            </a:fld>
            <a:endParaRPr lang="en-GB"/>
          </a:p>
        </p:txBody>
      </p:sp>
    </p:spTree>
    <p:extLst>
      <p:ext uri="{BB962C8B-B14F-4D97-AF65-F5344CB8AC3E}">
        <p14:creationId xmlns:p14="http://schemas.microsoft.com/office/powerpoint/2010/main" val="423507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9</a:t>
            </a:fld>
            <a:endParaRPr lang="en-GB"/>
          </a:p>
        </p:txBody>
      </p:sp>
    </p:spTree>
    <p:extLst>
      <p:ext uri="{BB962C8B-B14F-4D97-AF65-F5344CB8AC3E}">
        <p14:creationId xmlns:p14="http://schemas.microsoft.com/office/powerpoint/2010/main" val="2761868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10</a:t>
            </a:fld>
            <a:endParaRPr lang="en-GB"/>
          </a:p>
        </p:txBody>
      </p:sp>
    </p:spTree>
    <p:extLst>
      <p:ext uri="{BB962C8B-B14F-4D97-AF65-F5344CB8AC3E}">
        <p14:creationId xmlns:p14="http://schemas.microsoft.com/office/powerpoint/2010/main" val="189889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53583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21078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992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89704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41016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3016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DAFA7A-6445-4002-8C74-4055B96B083F}" type="datetimeFigureOut">
              <a:rPr lang="en-US" smtClean="0"/>
              <a:t>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86033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DAFA7A-6445-4002-8C74-4055B96B083F}" type="datetimeFigureOut">
              <a:rPr lang="en-US" smtClean="0"/>
              <a:t>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32357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AFA7A-6445-4002-8C74-4055B96B083F}" type="datetimeFigureOut">
              <a:rPr lang="en-US" smtClean="0"/>
              <a:t>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53788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87217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93520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AFA7A-6445-4002-8C74-4055B96B083F}" type="datetimeFigureOut">
              <a:rPr lang="en-US" smtClean="0"/>
              <a:t>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3CCBD-19B9-490E-AA2D-3CF6990B033E}" type="slidenum">
              <a:rPr lang="en-US" smtClean="0"/>
              <a:t>‹#›</a:t>
            </a:fld>
            <a:endParaRPr lang="en-US"/>
          </a:p>
        </p:txBody>
      </p:sp>
    </p:spTree>
    <p:extLst>
      <p:ext uri="{BB962C8B-B14F-4D97-AF65-F5344CB8AC3E}">
        <p14:creationId xmlns:p14="http://schemas.microsoft.com/office/powerpoint/2010/main" val="27511336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5728" y="1269241"/>
            <a:ext cx="8676222" cy="4326341"/>
          </a:xfrm>
        </p:spPr>
        <p:txBody>
          <a:bodyPr>
            <a:normAutofit fontScale="92500" lnSpcReduction="20000"/>
          </a:bodyPr>
          <a:lstStyle/>
          <a:p>
            <a:pPr algn="l"/>
            <a:r>
              <a:rPr lang="en-US" sz="2400" dirty="0"/>
              <a:t>Project:		</a:t>
            </a:r>
            <a:r>
              <a:rPr lang="en-US" sz="2400" dirty="0" smtClean="0"/>
              <a:t>	Crime Analyzer</a:t>
            </a:r>
            <a:endParaRPr lang="en-US" sz="2400" dirty="0"/>
          </a:p>
          <a:p>
            <a:pPr algn="l"/>
            <a:r>
              <a:rPr lang="en-US" sz="2400" dirty="0"/>
              <a:t>Course:		</a:t>
            </a:r>
            <a:r>
              <a:rPr lang="en-US" sz="2400" dirty="0" smtClean="0"/>
              <a:t>	Foundation of Data Science</a:t>
            </a:r>
          </a:p>
          <a:p>
            <a:pPr algn="l"/>
            <a:r>
              <a:rPr lang="en-US" sz="2400" dirty="0" smtClean="0"/>
              <a:t>Program:		MSc </a:t>
            </a:r>
            <a:r>
              <a:rPr lang="en-US" sz="2400" dirty="0"/>
              <a:t>(Data Science)</a:t>
            </a:r>
          </a:p>
          <a:p>
            <a:pPr algn="l"/>
            <a:r>
              <a:rPr lang="en-US" sz="2400" dirty="0"/>
              <a:t>Academic Year:	2015/16</a:t>
            </a:r>
          </a:p>
          <a:p>
            <a:pPr algn="l"/>
            <a:r>
              <a:rPr lang="en-US" sz="2400" dirty="0"/>
              <a:t>Team 5:		</a:t>
            </a:r>
            <a:r>
              <a:rPr lang="en-US" sz="2400" dirty="0" smtClean="0"/>
              <a:t>	1</a:t>
            </a:r>
            <a:r>
              <a:rPr lang="en-US" sz="2400" dirty="0"/>
              <a:t>. Miguel </a:t>
            </a:r>
            <a:r>
              <a:rPr lang="en-US" sz="2400" dirty="0" smtClean="0"/>
              <a:t>Ballesteros	(mabm1e15</a:t>
            </a:r>
            <a:r>
              <a:rPr lang="en-US" sz="2400" dirty="0"/>
              <a:t>)</a:t>
            </a:r>
          </a:p>
          <a:p>
            <a:pPr algn="l"/>
            <a:r>
              <a:rPr lang="en-US" sz="2400" dirty="0"/>
              <a:t> 		</a:t>
            </a:r>
            <a:r>
              <a:rPr lang="en-US" sz="2400" dirty="0" smtClean="0"/>
              <a:t>			2</a:t>
            </a:r>
            <a:r>
              <a:rPr lang="en-US" sz="2400" dirty="0"/>
              <a:t>. </a:t>
            </a:r>
            <a:r>
              <a:rPr lang="en-US" sz="2400" dirty="0" err="1"/>
              <a:t>Alun</a:t>
            </a:r>
            <a:r>
              <a:rPr lang="en-US" sz="2400" dirty="0"/>
              <a:t> </a:t>
            </a:r>
            <a:r>
              <a:rPr lang="en-US" sz="2400" dirty="0" smtClean="0"/>
              <a:t>Meredith		(am5e15</a:t>
            </a:r>
            <a:r>
              <a:rPr lang="en-US" sz="2400" dirty="0"/>
              <a:t>) </a:t>
            </a:r>
          </a:p>
          <a:p>
            <a:pPr algn="l"/>
            <a:r>
              <a:rPr lang="en-US" sz="2400" dirty="0"/>
              <a:t> 		</a:t>
            </a:r>
            <a:r>
              <a:rPr lang="en-US" sz="2400" dirty="0" smtClean="0"/>
              <a:t>			3</a:t>
            </a:r>
            <a:r>
              <a:rPr lang="en-US" sz="2400" dirty="0"/>
              <a:t>. </a:t>
            </a:r>
            <a:r>
              <a:rPr lang="en-US" sz="2400" dirty="0" err="1"/>
              <a:t>Taoufik</a:t>
            </a:r>
            <a:r>
              <a:rPr lang="en-US" sz="2400" dirty="0"/>
              <a:t> El </a:t>
            </a:r>
            <a:r>
              <a:rPr lang="en-US" sz="2400" dirty="0" err="1" smtClean="0"/>
              <a:t>Khiraoui</a:t>
            </a:r>
            <a:r>
              <a:rPr lang="en-US" sz="2400" dirty="0" smtClean="0"/>
              <a:t>	(tek1g15</a:t>
            </a:r>
            <a:r>
              <a:rPr lang="en-US" sz="2400" dirty="0"/>
              <a:t>) 	</a:t>
            </a:r>
          </a:p>
          <a:p>
            <a:pPr algn="l"/>
            <a:r>
              <a:rPr lang="en-US" sz="2400" dirty="0"/>
              <a:t>		</a:t>
            </a:r>
            <a:r>
              <a:rPr lang="en-US" sz="2400" dirty="0" smtClean="0"/>
              <a:t>			4</a:t>
            </a:r>
            <a:r>
              <a:rPr lang="en-US" sz="2400" dirty="0"/>
              <a:t>. Manu </a:t>
            </a:r>
            <a:r>
              <a:rPr lang="en-US" sz="2400" dirty="0" smtClean="0"/>
              <a:t>Llamas			(mlf1g15</a:t>
            </a:r>
            <a:r>
              <a:rPr lang="en-US" sz="2400" dirty="0"/>
              <a:t>)</a:t>
            </a:r>
          </a:p>
          <a:p>
            <a:pPr algn="l"/>
            <a:r>
              <a:rPr lang="en-US" sz="2400" dirty="0"/>
              <a:t>		</a:t>
            </a:r>
            <a:r>
              <a:rPr lang="en-US" sz="2400" dirty="0" smtClean="0"/>
              <a:t>			5</a:t>
            </a:r>
            <a:r>
              <a:rPr lang="en-US" sz="2400" dirty="0"/>
              <a:t>. Ali </a:t>
            </a:r>
            <a:r>
              <a:rPr lang="en-US" sz="2400" dirty="0" smtClean="0"/>
              <a:t>Shah				(smas1c15</a:t>
            </a:r>
            <a:r>
              <a:rPr lang="en-US" sz="2400" dirty="0"/>
              <a:t>) </a:t>
            </a:r>
          </a:p>
          <a:p>
            <a:pPr algn="l"/>
            <a:endParaRPr lang="en-US" dirty="0"/>
          </a:p>
        </p:txBody>
      </p:sp>
    </p:spTree>
    <p:extLst>
      <p:ext uri="{BB962C8B-B14F-4D97-AF65-F5344CB8AC3E}">
        <p14:creationId xmlns:p14="http://schemas.microsoft.com/office/powerpoint/2010/main" val="207536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59057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41413" y="1611630"/>
            <a:ext cx="9905998" cy="4606290"/>
          </a:xfrm>
        </p:spPr>
        <p:txBody>
          <a:bodyPr>
            <a:normAutofit/>
          </a:bodyPr>
          <a:lstStyle/>
          <a:p>
            <a:r>
              <a:rPr lang="en-US" dirty="0" smtClean="0"/>
              <a:t>Scenario</a:t>
            </a:r>
          </a:p>
          <a:p>
            <a:pPr lvl="1"/>
            <a:r>
              <a:rPr lang="en-US" dirty="0" smtClean="0"/>
              <a:t>Ideas</a:t>
            </a:r>
          </a:p>
          <a:p>
            <a:pPr lvl="1"/>
            <a:r>
              <a:rPr lang="en-US" dirty="0" smtClean="0"/>
              <a:t>Project Scope</a:t>
            </a:r>
          </a:p>
          <a:p>
            <a:r>
              <a:rPr lang="en-US" dirty="0" smtClean="0"/>
              <a:t>Application Demo</a:t>
            </a:r>
            <a:endParaRPr lang="en-US" dirty="0"/>
          </a:p>
          <a:p>
            <a:r>
              <a:rPr lang="en-US" dirty="0" smtClean="0"/>
              <a:t>Technical Implementation</a:t>
            </a:r>
          </a:p>
          <a:p>
            <a:pPr lvl="1"/>
            <a:r>
              <a:rPr lang="en-US" dirty="0" smtClean="0"/>
              <a:t>Data Collection</a:t>
            </a:r>
          </a:p>
          <a:p>
            <a:pPr lvl="1"/>
            <a:r>
              <a:rPr lang="en-US" dirty="0" smtClean="0"/>
              <a:t>Data Cleansing/Pre-processing</a:t>
            </a:r>
          </a:p>
          <a:p>
            <a:pPr lvl="1"/>
            <a:r>
              <a:rPr lang="en-US" dirty="0"/>
              <a:t>D</a:t>
            </a:r>
            <a:r>
              <a:rPr lang="en-US" dirty="0" smtClean="0"/>
              <a:t>ata modelling</a:t>
            </a:r>
          </a:p>
          <a:p>
            <a:pPr lvl="1"/>
            <a:r>
              <a:rPr lang="en-US" dirty="0" smtClean="0"/>
              <a:t>Data Visualization</a:t>
            </a:r>
          </a:p>
          <a:p>
            <a:r>
              <a:rPr lang="en-US" dirty="0" smtClean="0"/>
              <a:t>Conclusion</a:t>
            </a:r>
            <a:endParaRPr lang="en-US" dirty="0"/>
          </a:p>
        </p:txBody>
      </p:sp>
    </p:spTree>
    <p:extLst>
      <p:ext uri="{BB962C8B-B14F-4D97-AF65-F5344CB8AC3E}">
        <p14:creationId xmlns:p14="http://schemas.microsoft.com/office/powerpoint/2010/main" val="211007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idea</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r>
              <a:rPr lang="en-GB" sz="2100" dirty="0" smtClean="0"/>
              <a:t>Populate </a:t>
            </a:r>
            <a:r>
              <a:rPr lang="en-GB" sz="2100" dirty="0"/>
              <a:t>crime data on UK map and predict risk </a:t>
            </a:r>
            <a:r>
              <a:rPr lang="en-GB" sz="2100" dirty="0" smtClean="0"/>
              <a:t>zones</a:t>
            </a:r>
          </a:p>
          <a:p>
            <a:pPr lvl="0"/>
            <a:r>
              <a:rPr lang="en-GB" sz="2100" dirty="0">
                <a:effectLst/>
              </a:rPr>
              <a:t>Sentiment Analysis </a:t>
            </a:r>
            <a:r>
              <a:rPr lang="en-GB" sz="2100" dirty="0" smtClean="0">
                <a:effectLst/>
              </a:rPr>
              <a:t>of Tweets related to UK News</a:t>
            </a:r>
          </a:p>
          <a:p>
            <a:pPr lvl="0"/>
            <a:r>
              <a:rPr lang="en-GB" sz="2100" dirty="0" smtClean="0">
                <a:effectLst/>
              </a:rPr>
              <a:t>Populate </a:t>
            </a:r>
            <a:r>
              <a:rPr lang="en-GB" sz="2100" dirty="0">
                <a:effectLst/>
              </a:rPr>
              <a:t>crime data on London map and compare </a:t>
            </a:r>
            <a:r>
              <a:rPr lang="en-GB" sz="2100" dirty="0" smtClean="0">
                <a:effectLst/>
              </a:rPr>
              <a:t>with </a:t>
            </a:r>
            <a:r>
              <a:rPr lang="en-GB" sz="2100" dirty="0">
                <a:effectLst/>
              </a:rPr>
              <a:t>other same size cities</a:t>
            </a:r>
            <a:r>
              <a:rPr lang="en-GB" sz="2100" dirty="0" smtClean="0">
                <a:effectLst/>
              </a:rPr>
              <a:t>.</a:t>
            </a:r>
          </a:p>
          <a:p>
            <a:pPr lvl="0"/>
            <a:r>
              <a:rPr lang="en-GB" sz="2100" dirty="0">
                <a:effectLst/>
              </a:rPr>
              <a:t>Populate crime data on London map and perform exploratory </a:t>
            </a:r>
            <a:r>
              <a:rPr lang="en-GB" sz="2100" dirty="0" smtClean="0">
                <a:effectLst/>
              </a:rPr>
              <a:t>analysis</a:t>
            </a:r>
            <a:endParaRPr lang="en-GB" sz="2100" dirty="0">
              <a:effectLst/>
            </a:endParaRPr>
          </a:p>
        </p:txBody>
      </p:sp>
    </p:spTree>
    <p:extLst>
      <p:ext uri="{BB962C8B-B14F-4D97-AF65-F5344CB8AC3E}">
        <p14:creationId xmlns:p14="http://schemas.microsoft.com/office/powerpoint/2010/main" val="41056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project scope</a:t>
            </a:r>
            <a:endParaRPr lang="en-GB" dirty="0"/>
          </a:p>
        </p:txBody>
      </p:sp>
      <p:sp>
        <p:nvSpPr>
          <p:cNvPr id="3" name="Content Placeholder 2"/>
          <p:cNvSpPr>
            <a:spLocks noGrp="1"/>
          </p:cNvSpPr>
          <p:nvPr>
            <p:ph idx="1"/>
          </p:nvPr>
        </p:nvSpPr>
        <p:spPr>
          <a:xfrm>
            <a:off x="1141412" y="1626209"/>
            <a:ext cx="10070873" cy="2488591"/>
          </a:xfrm>
        </p:spPr>
        <p:txBody>
          <a:bodyPr>
            <a:noAutofit/>
          </a:bodyPr>
          <a:lstStyle/>
          <a:p>
            <a:pPr marL="0" lvl="0" indent="0" algn="ctr">
              <a:buNone/>
            </a:pPr>
            <a:r>
              <a:rPr lang="en-GB" sz="4000" b="1" dirty="0" smtClean="0">
                <a:effectLst/>
              </a:rPr>
              <a:t>Populate crime data on London map </a:t>
            </a:r>
          </a:p>
          <a:p>
            <a:pPr marL="0" lvl="0" indent="0" algn="ctr">
              <a:buNone/>
            </a:pPr>
            <a:r>
              <a:rPr lang="en-GB" sz="4000" b="1" dirty="0" smtClean="0">
                <a:effectLst/>
              </a:rPr>
              <a:t>and </a:t>
            </a:r>
          </a:p>
          <a:p>
            <a:pPr marL="0" lvl="0" indent="0" algn="ctr">
              <a:buNone/>
            </a:pPr>
            <a:r>
              <a:rPr lang="en-GB" sz="4000" b="1" dirty="0" smtClean="0">
                <a:effectLst/>
              </a:rPr>
              <a:t>perform </a:t>
            </a:r>
            <a:r>
              <a:rPr lang="en-GB" sz="4000" b="1" dirty="0">
                <a:effectLst/>
              </a:rPr>
              <a:t>exploratory </a:t>
            </a:r>
            <a:r>
              <a:rPr lang="en-GB" sz="4000" b="1" dirty="0" smtClean="0">
                <a:effectLst/>
              </a:rPr>
              <a:t>analysis</a:t>
            </a:r>
            <a:endParaRPr lang="en-GB" sz="4000" b="1" dirty="0">
              <a:effectLst/>
            </a:endParaRPr>
          </a:p>
        </p:txBody>
      </p:sp>
    </p:spTree>
    <p:extLst>
      <p:ext uri="{BB962C8B-B14F-4D97-AF65-F5344CB8AC3E}">
        <p14:creationId xmlns:p14="http://schemas.microsoft.com/office/powerpoint/2010/main" val="1168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implementation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87539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73199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Cleansing/Pre-Processing</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13227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5583771" cy="1325562"/>
          </a:xfrm>
        </p:spPr>
        <p:txBody>
          <a:bodyPr/>
          <a:lstStyle/>
          <a:p>
            <a:r>
              <a:rPr lang="en-GB" dirty="0" smtClean="0"/>
              <a:t>Data Modelling</a:t>
            </a:r>
            <a:endParaRPr lang="en-GB" dirty="0"/>
          </a:p>
        </p:txBody>
      </p:sp>
      <p:sp>
        <p:nvSpPr>
          <p:cNvPr id="3" name="Content Placeholder 2"/>
          <p:cNvSpPr>
            <a:spLocks noGrp="1"/>
          </p:cNvSpPr>
          <p:nvPr>
            <p:ph idx="1"/>
          </p:nvPr>
        </p:nvSpPr>
        <p:spPr>
          <a:xfrm>
            <a:off x="1141413" y="1947483"/>
            <a:ext cx="4777799" cy="4244829"/>
          </a:xfrm>
        </p:spPr>
        <p:txBody>
          <a:bodyPr>
            <a:normAutofit lnSpcReduction="10000"/>
          </a:bodyPr>
          <a:lstStyle/>
          <a:p>
            <a:pPr marL="0" indent="0">
              <a:buNone/>
            </a:pPr>
            <a:r>
              <a:rPr lang="en-GB" sz="2100" b="1" dirty="0" smtClean="0"/>
              <a:t>Goal</a:t>
            </a:r>
            <a:r>
              <a:rPr lang="en-GB" sz="2100" dirty="0" smtClean="0"/>
              <a:t>: Analyse the effect of points of interest on crime rates. Visualising the effect of those points on crime. </a:t>
            </a:r>
          </a:p>
          <a:p>
            <a:pPr marL="0" indent="0">
              <a:buNone/>
            </a:pPr>
            <a:r>
              <a:rPr lang="en-GB" sz="2100" b="1" dirty="0" smtClean="0"/>
              <a:t>Process:</a:t>
            </a:r>
            <a:endParaRPr lang="en-GB" sz="2100" dirty="0" smtClean="0"/>
          </a:p>
          <a:p>
            <a:r>
              <a:rPr lang="en-GB" sz="1900" dirty="0" smtClean="0"/>
              <a:t>Calculate distance to nearest station. </a:t>
            </a:r>
          </a:p>
          <a:p>
            <a:r>
              <a:rPr lang="en-GB" sz="1900" dirty="0" smtClean="0">
                <a:effectLst/>
              </a:rPr>
              <a:t>Find number of crimes per station in circle. </a:t>
            </a:r>
          </a:p>
          <a:p>
            <a:r>
              <a:rPr lang="en-GB" sz="1900" dirty="0" smtClean="0">
                <a:effectLst/>
              </a:rPr>
              <a:t>Apply Gaussian weighting. </a:t>
            </a:r>
          </a:p>
          <a:p>
            <a:r>
              <a:rPr lang="en-GB" sz="1900" dirty="0" smtClean="0">
                <a:effectLst/>
              </a:rPr>
              <a:t>Calculate area of circle removing overlap</a:t>
            </a:r>
          </a:p>
          <a:p>
            <a:pPr lvl="1"/>
            <a:r>
              <a:rPr lang="en-GB" sz="1500" dirty="0" smtClean="0">
                <a:effectLst/>
              </a:rPr>
              <a:t>Find number of stations and distances to those stations within circle diameter. </a:t>
            </a:r>
          </a:p>
          <a:p>
            <a:r>
              <a:rPr lang="en-GB" sz="1900" dirty="0" smtClean="0"/>
              <a:t>Divide by Area / Borough Density / People. </a:t>
            </a:r>
            <a:endParaRPr lang="en-GB" sz="1900" dirty="0" smtClean="0">
              <a:effectLst/>
            </a:endParaRPr>
          </a:p>
          <a:p>
            <a:r>
              <a:rPr lang="en-GB" sz="2100" dirty="0" smtClean="0">
                <a:effectLst/>
              </a:rPr>
              <a:t>Repeat process for different crime types and points of interest. </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116391669"/>
                  </p:ext>
                </p:extLst>
              </p:nvPr>
            </p:nvGraphicFramePr>
            <p:xfrm>
              <a:off x="6383866" y="3638550"/>
              <a:ext cx="5525349" cy="2553763"/>
            </p:xfrm>
            <a:graphic>
              <a:graphicData uri="http://schemas.openxmlformats.org/drawingml/2006/table">
                <a:tbl>
                  <a:tblPr firstRow="1" bandRow="1">
                    <a:tableStyleId>{69012ECD-51FC-41F1-AA8D-1B2483CD663E}</a:tableStyleId>
                  </a:tblPr>
                  <a:tblGrid>
                    <a:gridCol w="1552488"/>
                    <a:gridCol w="3972861"/>
                  </a:tblGrid>
                  <a:tr h="332160">
                    <a:tc>
                      <a:txBody>
                        <a:bodyPr/>
                        <a:lstStyle/>
                        <a:p>
                          <a:r>
                            <a:rPr lang="en-GB" b="1" dirty="0" smtClean="0"/>
                            <a:t>Fields</a:t>
                          </a:r>
                          <a:endParaRPr lang="en-GB" b="1" dirty="0"/>
                        </a:p>
                      </a:txBody>
                      <a:tcPr/>
                    </a:tc>
                    <a:tc>
                      <a:txBody>
                        <a:bodyPr/>
                        <a:lstStyle/>
                        <a:p>
                          <a:endParaRPr lang="en-GB" b="0" dirty="0" smtClean="0"/>
                        </a:p>
                      </a:txBody>
                      <a:tcPr/>
                    </a:tc>
                  </a:tr>
                  <a:tr h="341294">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47041">
                    <a:tc>
                      <a:txBody>
                        <a:bodyPr/>
                        <a:lstStyle/>
                        <a:p>
                          <a:r>
                            <a:rPr lang="en-GB" dirty="0" smtClean="0"/>
                            <a:t>Density</a:t>
                          </a:r>
                          <a:endParaRPr lang="en-GB" b="1" dirty="0"/>
                        </a:p>
                      </a:txBody>
                      <a:tcPr/>
                    </a:tc>
                    <a:tc>
                      <a:txBody>
                        <a:bodyPr/>
                        <a:lstStyle/>
                        <a:p>
                          <a:r>
                            <a:rPr lang="en-GB" dirty="0" smtClean="0"/>
                            <a:t>Crimes per </a:t>
                          </a:r>
                          <a14:m>
                            <m:oMath xmlns:m="http://schemas.openxmlformats.org/officeDocument/2006/math">
                              <m:r>
                                <a:rPr lang="en-GB" smtClean="0"/>
                                <m:t>𝑘</m:t>
                              </m:r>
                              <m:sSup>
                                <m:sSupPr>
                                  <m:ctrlPr>
                                    <a:rPr lang="en-GB" smtClean="0"/>
                                  </m:ctrlPr>
                                </m:sSupPr>
                                <m:e>
                                  <m:r>
                                    <a:rPr lang="en-GB" smtClean="0"/>
                                    <m:t>𝑚</m:t>
                                  </m:r>
                                </m:e>
                                <m:sup>
                                  <m:r>
                                    <a:rPr lang="en-GB" smtClean="0"/>
                                    <m:t>2</m:t>
                                  </m:r>
                                </m:sup>
                              </m:sSup>
                              <m:r>
                                <a:rPr lang="en-GB" smtClean="0"/>
                                <m:t> </m:t>
                              </m:r>
                            </m:oMath>
                          </a14:m>
                          <a:r>
                            <a:rPr lang="en-GB" dirty="0" smtClean="0"/>
                            <a:t>around station</a:t>
                          </a:r>
                          <a:endParaRPr lang="en-GB" dirty="0"/>
                        </a:p>
                      </a:txBody>
                      <a:tcPr/>
                    </a:tc>
                  </a:tr>
                  <a:tr h="341294">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572417">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116391669"/>
                  </p:ext>
                </p:extLst>
              </p:nvPr>
            </p:nvGraphicFramePr>
            <p:xfrm>
              <a:off x="6383866" y="3638550"/>
              <a:ext cx="5525349" cy="2553763"/>
            </p:xfrm>
            <a:graphic>
              <a:graphicData uri="http://schemas.openxmlformats.org/drawingml/2006/table">
                <a:tbl>
                  <a:tblPr firstRow="1" bandRow="1">
                    <a:tableStyleId>{69012ECD-51FC-41F1-AA8D-1B2483CD663E}</a:tableStyleId>
                  </a:tblPr>
                  <a:tblGrid>
                    <a:gridCol w="1552488"/>
                    <a:gridCol w="3972861"/>
                  </a:tblGrid>
                  <a:tr h="365760">
                    <a:tc>
                      <a:txBody>
                        <a:bodyPr/>
                        <a:lstStyle/>
                        <a:p>
                          <a:r>
                            <a:rPr lang="en-GB" b="1" dirty="0" smtClean="0"/>
                            <a:t>Fields</a:t>
                          </a:r>
                          <a:endParaRPr lang="en-GB" b="1" dirty="0"/>
                        </a:p>
                      </a:txBody>
                      <a:tcPr/>
                    </a:tc>
                    <a:tc>
                      <a:txBody>
                        <a:bodyPr/>
                        <a:lstStyle/>
                        <a:p>
                          <a:endParaRPr lang="en-GB" b="0" dirty="0" smtClean="0"/>
                        </a:p>
                      </a:txBody>
                      <a:tcPr/>
                    </a:tc>
                  </a:tr>
                  <a:tr h="365760">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71920">
                    <a:tc>
                      <a:txBody>
                        <a:bodyPr/>
                        <a:lstStyle/>
                        <a:p>
                          <a:r>
                            <a:rPr lang="en-GB" dirty="0" smtClean="0"/>
                            <a:t>Density</a:t>
                          </a:r>
                          <a:endParaRPr lang="en-GB" b="1" dirty="0"/>
                        </a:p>
                      </a:txBody>
                      <a:tcPr/>
                    </a:tc>
                    <a:tc>
                      <a:txBody>
                        <a:bodyPr/>
                        <a:lstStyle/>
                        <a:p>
                          <a:endParaRPr lang="en-US"/>
                        </a:p>
                      </a:txBody>
                      <a:tcPr>
                        <a:blipFill rotWithShape="0">
                          <a:blip r:embed="rId4"/>
                          <a:stretch>
                            <a:fillRect l="-39264" t="-204918" r="-153" b="-418033"/>
                          </a:stretch>
                        </a:blipFill>
                      </a:tcPr>
                    </a:tc>
                  </a:tr>
                  <a:tr h="365760">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640080">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Fallback>
      </mc:AlternateContent>
      <p:pic>
        <p:nvPicPr>
          <p:cNvPr id="5" name="Picture 4"/>
          <p:cNvPicPr>
            <a:picLocks noChangeAspect="1"/>
          </p:cNvPicPr>
          <p:nvPr/>
        </p:nvPicPr>
        <p:blipFill>
          <a:blip r:embed="rId5"/>
          <a:stretch>
            <a:fillRect/>
          </a:stretch>
        </p:blipFill>
        <p:spPr>
          <a:xfrm>
            <a:off x="8757355" y="365759"/>
            <a:ext cx="3187927" cy="2771229"/>
          </a:xfrm>
          <a:prstGeom prst="rect">
            <a:avLst/>
          </a:prstGeom>
        </p:spPr>
      </p:pic>
      <p:pic>
        <p:nvPicPr>
          <p:cNvPr id="6" name="Picture 5"/>
          <p:cNvPicPr>
            <a:picLocks noChangeAspect="1"/>
          </p:cNvPicPr>
          <p:nvPr/>
        </p:nvPicPr>
        <p:blipFill>
          <a:blip r:embed="rId6"/>
          <a:stretch>
            <a:fillRect/>
          </a:stretch>
        </p:blipFill>
        <p:spPr>
          <a:xfrm>
            <a:off x="8757965" y="388089"/>
            <a:ext cx="3151251" cy="2725815"/>
          </a:xfrm>
          <a:prstGeom prst="rect">
            <a:avLst/>
          </a:prstGeom>
        </p:spPr>
      </p:pic>
      <p:pic>
        <p:nvPicPr>
          <p:cNvPr id="7" name="Picture 6"/>
          <p:cNvPicPr>
            <a:picLocks noChangeAspect="1"/>
          </p:cNvPicPr>
          <p:nvPr/>
        </p:nvPicPr>
        <p:blipFill>
          <a:blip r:embed="rId7"/>
          <a:stretch>
            <a:fillRect/>
          </a:stretch>
        </p:blipFill>
        <p:spPr>
          <a:xfrm>
            <a:off x="8757355" y="360404"/>
            <a:ext cx="3652580" cy="2781183"/>
          </a:xfrm>
          <a:prstGeom prst="rect">
            <a:avLst/>
          </a:prstGeom>
        </p:spPr>
      </p:pic>
      <p:pic>
        <p:nvPicPr>
          <p:cNvPr id="10" name="Picture 9"/>
          <p:cNvPicPr>
            <a:picLocks noChangeAspect="1"/>
          </p:cNvPicPr>
          <p:nvPr/>
        </p:nvPicPr>
        <p:blipFill>
          <a:blip r:embed="rId8"/>
          <a:stretch>
            <a:fillRect/>
          </a:stretch>
        </p:blipFill>
        <p:spPr>
          <a:xfrm>
            <a:off x="8914518" y="758716"/>
            <a:ext cx="2838143" cy="2329373"/>
          </a:xfrm>
          <a:prstGeom prst="rect">
            <a:avLst/>
          </a:prstGeom>
        </p:spPr>
      </p:pic>
      <p:pic>
        <p:nvPicPr>
          <p:cNvPr id="11" name="Picture 10"/>
          <p:cNvPicPr>
            <a:picLocks noChangeAspect="1"/>
          </p:cNvPicPr>
          <p:nvPr/>
        </p:nvPicPr>
        <p:blipFill>
          <a:blip r:embed="rId9"/>
          <a:stretch>
            <a:fillRect/>
          </a:stretch>
        </p:blipFill>
        <p:spPr>
          <a:xfrm>
            <a:off x="6047718" y="880355"/>
            <a:ext cx="2876069" cy="2086096"/>
          </a:xfrm>
          <a:prstGeom prst="rect">
            <a:avLst/>
          </a:prstGeom>
        </p:spPr>
      </p:pic>
    </p:spTree>
    <p:extLst>
      <p:ext uri="{BB962C8B-B14F-4D97-AF65-F5344CB8AC3E}">
        <p14:creationId xmlns:p14="http://schemas.microsoft.com/office/powerpoint/2010/main" val="2936578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Visualisation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119841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639</Words>
  <Application>Microsoft Office PowerPoint</Application>
  <PresentationFormat>Widescreen</PresentationFormat>
  <Paragraphs>83</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Agenda</vt:lpstr>
      <vt:lpstr>The idea</vt:lpstr>
      <vt:lpstr>The project scope</vt:lpstr>
      <vt:lpstr>Technical implementation</vt:lpstr>
      <vt:lpstr>Data Collection</vt:lpstr>
      <vt:lpstr>Data Cleansing/Pre-Processing</vt:lpstr>
      <vt:lpstr>Data Modelling</vt:lpstr>
      <vt:lpstr>Data Visualisation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London</dc:title>
  <dc:creator>Miguel Ballesteros</dc:creator>
  <cp:lastModifiedBy>Alun Meredith</cp:lastModifiedBy>
  <cp:revision>24</cp:revision>
  <dcterms:created xsi:type="dcterms:W3CDTF">2015-12-14T05:06:36Z</dcterms:created>
  <dcterms:modified xsi:type="dcterms:W3CDTF">2016-01-05T22:43:57Z</dcterms:modified>
</cp:coreProperties>
</file>