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notesMasterIdLst>
    <p:notesMasterId r:id="rId13"/>
  </p:notesMasterIdLst>
  <p:sldIdLst>
    <p:sldId id="256" r:id="rId2"/>
    <p:sldId id="257" r:id="rId3"/>
    <p:sldId id="266" r:id="rId4"/>
    <p:sldId id="267" r:id="rId5"/>
    <p:sldId id="276" r:id="rId6"/>
    <p:sldId id="274" r:id="rId7"/>
    <p:sldId id="269" r:id="rId8"/>
    <p:sldId id="270" r:id="rId9"/>
    <p:sldId id="271" r:id="rId10"/>
    <p:sldId id="275"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36" autoAdjust="0"/>
    <p:restoredTop sz="74695" autoAdjust="0"/>
  </p:normalViewPr>
  <p:slideViewPr>
    <p:cSldViewPr snapToGrid="0">
      <p:cViewPr>
        <p:scale>
          <a:sx n="60" d="100"/>
          <a:sy n="60" d="100"/>
        </p:scale>
        <p:origin x="677"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5FF9F3-B8F7-44D8-B55E-59E955E4F250}" type="datetimeFigureOut">
              <a:rPr lang="en-GB" smtClean="0"/>
              <a:t>06/01/2016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801837-D9B4-4140-8B18-11EA6BF1B100}" type="slidenum">
              <a:rPr lang="en-GB" smtClean="0"/>
              <a:t>‹#›</a:t>
            </a:fld>
            <a:endParaRPr lang="en-GB"/>
          </a:p>
        </p:txBody>
      </p:sp>
    </p:spTree>
    <p:extLst>
      <p:ext uri="{BB962C8B-B14F-4D97-AF65-F5344CB8AC3E}">
        <p14:creationId xmlns:p14="http://schemas.microsoft.com/office/powerpoint/2010/main" val="4270256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801837-D9B4-4140-8B18-11EA6BF1B100}" type="slidenum">
              <a:rPr lang="en-GB" smtClean="0"/>
              <a:t>1</a:t>
            </a:fld>
            <a:endParaRPr lang="en-GB"/>
          </a:p>
        </p:txBody>
      </p:sp>
    </p:spTree>
    <p:extLst>
      <p:ext uri="{BB962C8B-B14F-4D97-AF65-F5344CB8AC3E}">
        <p14:creationId xmlns:p14="http://schemas.microsoft.com/office/powerpoint/2010/main" val="705417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During the brainstorming session, there were many ideas generated, but after careful evaluation and keeping the time and skillset in mind we shortlisted these four ideas. </a:t>
            </a: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Populate the crimes on UK map and find patterns to predict the potential crime risk in that area. </a:t>
            </a: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To perform sentiment analysis using Twitter and News data.</a:t>
            </a: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The team decided to merge the two ideas and reduce the scope from whole UK to London and to perform sentiment analysis of tweets related to crime only. </a:t>
            </a: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However, due to limitation in data granularity, inconsistency and not enough valid tweets available for specific crime, the team decided to redefine the scope and selected the option 4 i.e., “to populate crime data on London map and perform exploratory analysis”.</a:t>
            </a:r>
          </a:p>
          <a:p>
            <a:endParaRPr lang="en-GB" dirty="0"/>
          </a:p>
        </p:txBody>
      </p:sp>
      <p:sp>
        <p:nvSpPr>
          <p:cNvPr id="4" name="Slide Number Placeholder 3"/>
          <p:cNvSpPr>
            <a:spLocks noGrp="1"/>
          </p:cNvSpPr>
          <p:nvPr>
            <p:ph type="sldNum" sz="quarter" idx="10"/>
          </p:nvPr>
        </p:nvSpPr>
        <p:spPr/>
        <p:txBody>
          <a:bodyPr/>
          <a:lstStyle/>
          <a:p>
            <a:fld id="{DD801837-D9B4-4140-8B18-11EA6BF1B100}" type="slidenum">
              <a:rPr lang="en-GB" smtClean="0"/>
              <a:t>3</a:t>
            </a:fld>
            <a:endParaRPr lang="en-GB"/>
          </a:p>
        </p:txBody>
      </p:sp>
    </p:spTree>
    <p:extLst>
      <p:ext uri="{BB962C8B-B14F-4D97-AF65-F5344CB8AC3E}">
        <p14:creationId xmlns:p14="http://schemas.microsoft.com/office/powerpoint/2010/main" val="2472139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GB" sz="1200" kern="1200" dirty="0" smtClean="0">
                <a:solidFill>
                  <a:schemeClr val="tx1"/>
                </a:solidFill>
                <a:effectLst/>
                <a:latin typeface="+mn-lt"/>
                <a:ea typeface="+mn-ea"/>
                <a:cs typeface="+mn-cs"/>
              </a:rPr>
              <a:t>Idea Justification</a:t>
            </a: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The team is highly motivated that this project is challenging and will give us an opportunity to utilize the programming, data modelling and analytical skills.</a:t>
            </a: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The team is highly convinced that this application will help a common person to know the crime rate.</a:t>
            </a: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In future the unique feature will be that this application will give an opportunity to understand the relationship of crime with respect to weather, population, literacy rate, income level, unemployment level, poverty rate, deputed police force and so on. </a:t>
            </a: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Depends on the availability of datasets, we MAY incorporate cybercrime in this application.</a:t>
            </a:r>
          </a:p>
          <a:p>
            <a:pPr lvl="0"/>
            <a:r>
              <a:rPr lang="en-GB" sz="1200" kern="1200" dirty="0" smtClean="0">
                <a:solidFill>
                  <a:schemeClr val="tx1"/>
                </a:solidFill>
                <a:effectLst/>
                <a:latin typeface="+mn-lt"/>
                <a:ea typeface="+mn-ea"/>
                <a:cs typeface="+mn-cs"/>
              </a:rPr>
              <a:t>I would like to request my colleague Miguel and </a:t>
            </a:r>
            <a:r>
              <a:rPr lang="en-GB" sz="1200" kern="1200" dirty="0" err="1" smtClean="0">
                <a:solidFill>
                  <a:schemeClr val="tx1"/>
                </a:solidFill>
                <a:effectLst/>
                <a:latin typeface="+mn-lt"/>
                <a:ea typeface="+mn-ea"/>
                <a:cs typeface="+mn-cs"/>
              </a:rPr>
              <a:t>Taoufik</a:t>
            </a:r>
            <a:r>
              <a:rPr lang="en-GB" sz="1200" kern="1200" dirty="0" smtClean="0">
                <a:solidFill>
                  <a:schemeClr val="tx1"/>
                </a:solidFill>
                <a:effectLst/>
                <a:latin typeface="+mn-lt"/>
                <a:ea typeface="+mn-ea"/>
                <a:cs typeface="+mn-cs"/>
              </a:rPr>
              <a:t> to give demo of this application.</a:t>
            </a:r>
          </a:p>
          <a:p>
            <a:endParaRPr lang="en-GB" dirty="0"/>
          </a:p>
        </p:txBody>
      </p:sp>
      <p:sp>
        <p:nvSpPr>
          <p:cNvPr id="4" name="Slide Number Placeholder 3"/>
          <p:cNvSpPr>
            <a:spLocks noGrp="1"/>
          </p:cNvSpPr>
          <p:nvPr>
            <p:ph type="sldNum" sz="quarter" idx="10"/>
          </p:nvPr>
        </p:nvSpPr>
        <p:spPr/>
        <p:txBody>
          <a:bodyPr/>
          <a:lstStyle/>
          <a:p>
            <a:fld id="{DD801837-D9B4-4140-8B18-11EA6BF1B100}" type="slidenum">
              <a:rPr lang="en-GB" smtClean="0"/>
              <a:t>4</a:t>
            </a:fld>
            <a:endParaRPr lang="en-GB"/>
          </a:p>
        </p:txBody>
      </p:sp>
    </p:spTree>
    <p:extLst>
      <p:ext uri="{BB962C8B-B14F-4D97-AF65-F5344CB8AC3E}">
        <p14:creationId xmlns:p14="http://schemas.microsoft.com/office/powerpoint/2010/main" val="2598158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To be able to produce that and others interesting stuff, we did </a:t>
            </a:r>
            <a:r>
              <a:rPr lang="en-US" sz="1200" kern="1200" dirty="0" err="1" smtClean="0">
                <a:solidFill>
                  <a:schemeClr val="tx1"/>
                </a:solidFill>
                <a:effectLst/>
                <a:latin typeface="+mn-lt"/>
                <a:ea typeface="+mn-ea"/>
                <a:cs typeface="+mn-cs"/>
              </a:rPr>
              <a:t>pesue</a:t>
            </a:r>
            <a:r>
              <a:rPr lang="en-US" sz="1200" kern="1200" dirty="0" smtClean="0">
                <a:solidFill>
                  <a:schemeClr val="tx1"/>
                </a:solidFill>
                <a:effectLst/>
                <a:latin typeface="+mn-lt"/>
                <a:ea typeface="+mn-ea"/>
                <a:cs typeface="+mn-cs"/>
              </a:rPr>
              <a:t> the traditional data science pipeline:</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&lt;Pipeline</a:t>
            </a:r>
            <a:r>
              <a:rPr lang="en-US" sz="1200" kern="1200" baseline="0" dirty="0" smtClean="0">
                <a:solidFill>
                  <a:schemeClr val="tx1"/>
                </a:solidFill>
                <a:effectLst/>
                <a:latin typeface="+mn-lt"/>
                <a:ea typeface="+mn-ea"/>
                <a:cs typeface="+mn-cs"/>
              </a:rPr>
              <a:t> explanation&gt;</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I can let </a:t>
            </a:r>
            <a:r>
              <a:rPr lang="en-US" sz="1200" kern="1200" dirty="0" err="1" smtClean="0">
                <a:solidFill>
                  <a:schemeClr val="tx1"/>
                </a:solidFill>
                <a:effectLst/>
                <a:latin typeface="+mn-lt"/>
                <a:ea typeface="+mn-ea"/>
                <a:cs typeface="+mn-cs"/>
              </a:rPr>
              <a:t>manu</a:t>
            </a:r>
            <a:r>
              <a:rPr lang="en-US" sz="1200" kern="1200" dirty="0" smtClean="0">
                <a:solidFill>
                  <a:schemeClr val="tx1"/>
                </a:solidFill>
                <a:effectLst/>
                <a:latin typeface="+mn-lt"/>
                <a:ea typeface="+mn-ea"/>
                <a:cs typeface="+mn-cs"/>
              </a:rPr>
              <a:t> now explain to you how managed to the 1</a:t>
            </a:r>
            <a:r>
              <a:rPr lang="en-US" sz="1200" kern="1200" baseline="30000" dirty="0" smtClean="0">
                <a:solidFill>
                  <a:schemeClr val="tx1"/>
                </a:solidFill>
                <a:effectLst/>
                <a:latin typeface="+mn-lt"/>
                <a:ea typeface="+mn-ea"/>
                <a:cs typeface="+mn-cs"/>
              </a:rPr>
              <a:t>st</a:t>
            </a:r>
            <a:r>
              <a:rPr lang="en-US" sz="1200" kern="1200" dirty="0" smtClean="0">
                <a:solidFill>
                  <a:schemeClr val="tx1"/>
                </a:solidFill>
                <a:effectLst/>
                <a:latin typeface="+mn-lt"/>
                <a:ea typeface="+mn-ea"/>
                <a:cs typeface="+mn-cs"/>
              </a:rPr>
              <a:t> step in the pipeline which is data collection.</a:t>
            </a:r>
            <a:endParaRPr lang="fr-FR" sz="1200" kern="1200" dirty="0" smtClean="0">
              <a:solidFill>
                <a:schemeClr val="tx1"/>
              </a:solidFill>
              <a:effectLst/>
              <a:latin typeface="+mn-lt"/>
              <a:ea typeface="+mn-ea"/>
              <a:cs typeface="+mn-cs"/>
            </a:endParaRPr>
          </a:p>
          <a:p>
            <a:endParaRPr lang="fr-FR" dirty="0" smtClean="0"/>
          </a:p>
          <a:p>
            <a:endParaRPr lang="en-GB" dirty="0"/>
          </a:p>
        </p:txBody>
      </p:sp>
      <p:sp>
        <p:nvSpPr>
          <p:cNvPr id="4" name="Slide Number Placeholder 3"/>
          <p:cNvSpPr>
            <a:spLocks noGrp="1"/>
          </p:cNvSpPr>
          <p:nvPr>
            <p:ph type="sldNum" sz="quarter" idx="10"/>
          </p:nvPr>
        </p:nvSpPr>
        <p:spPr/>
        <p:txBody>
          <a:bodyPr/>
          <a:lstStyle/>
          <a:p>
            <a:fld id="{DD801837-D9B4-4140-8B18-11EA6BF1B100}" type="slidenum">
              <a:rPr lang="en-GB" smtClean="0"/>
              <a:t>6</a:t>
            </a:fld>
            <a:endParaRPr lang="en-GB"/>
          </a:p>
        </p:txBody>
      </p:sp>
    </p:spTree>
    <p:extLst>
      <p:ext uri="{BB962C8B-B14F-4D97-AF65-F5344CB8AC3E}">
        <p14:creationId xmlns:p14="http://schemas.microsoft.com/office/powerpoint/2010/main" val="4189086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801837-D9B4-4140-8B18-11EA6BF1B100}" type="slidenum">
              <a:rPr lang="en-GB" smtClean="0"/>
              <a:t>7</a:t>
            </a:fld>
            <a:endParaRPr lang="en-GB"/>
          </a:p>
        </p:txBody>
      </p:sp>
    </p:spTree>
    <p:extLst>
      <p:ext uri="{BB962C8B-B14F-4D97-AF65-F5344CB8AC3E}">
        <p14:creationId xmlns:p14="http://schemas.microsoft.com/office/powerpoint/2010/main" val="2738780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801837-D9B4-4140-8B18-11EA6BF1B100}" type="slidenum">
              <a:rPr lang="en-GB" smtClean="0"/>
              <a:t>8</a:t>
            </a:fld>
            <a:endParaRPr lang="en-GB"/>
          </a:p>
        </p:txBody>
      </p:sp>
    </p:spTree>
    <p:extLst>
      <p:ext uri="{BB962C8B-B14F-4D97-AF65-F5344CB8AC3E}">
        <p14:creationId xmlns:p14="http://schemas.microsoft.com/office/powerpoint/2010/main" val="4192608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latin typeface="+mn-lt"/>
                <a:ea typeface="+mn-ea"/>
                <a:cs typeface="+mn-cs"/>
              </a:rPr>
              <a:t>Goal:</a:t>
            </a:r>
            <a:r>
              <a:rPr lang="en-GB" sz="1200" b="1" kern="1200" baseline="0" dirty="0" smtClean="0">
                <a:solidFill>
                  <a:schemeClr val="tx1"/>
                </a:solidFill>
                <a:effectLst/>
                <a:latin typeface="+mn-lt"/>
                <a:ea typeface="+mn-ea"/>
                <a:cs typeface="+mn-cs"/>
              </a:rPr>
              <a:t> </a:t>
            </a:r>
            <a:r>
              <a:rPr lang="en-GB" sz="1200" b="0" kern="1200" baseline="0" dirty="0" smtClean="0">
                <a:solidFill>
                  <a:schemeClr val="tx1"/>
                </a:solidFill>
                <a:effectLst/>
                <a:latin typeface="+mn-lt"/>
                <a:ea typeface="+mn-ea"/>
                <a:cs typeface="+mn-cs"/>
              </a:rPr>
              <a:t>So what fields are important to show that. </a:t>
            </a:r>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latin typeface="+mn-lt"/>
                <a:ea typeface="+mn-ea"/>
                <a:cs typeface="+mn-cs"/>
              </a:rPr>
              <a:t>Fields</a:t>
            </a:r>
            <a:r>
              <a:rPr lang="en-GB" sz="1200" kern="1200" dirty="0" smtClean="0">
                <a:solidFill>
                  <a:schemeClr val="tx1"/>
                </a:solidFill>
                <a:effectLst/>
                <a:latin typeface="+mn-lt"/>
                <a:ea typeface="+mn-ea"/>
                <a:cs typeface="+mn-cs"/>
              </a:rPr>
              <a:t>: </a:t>
            </a:r>
            <a:r>
              <a:rPr lang="en-GB" sz="1200" b="1" kern="1200" dirty="0" smtClean="0">
                <a:solidFill>
                  <a:schemeClr val="tx1"/>
                </a:solidFill>
                <a:effectLst/>
                <a:latin typeface="+mn-lt"/>
                <a:ea typeface="+mn-ea"/>
                <a:cs typeface="+mn-cs"/>
              </a:rPr>
              <a:t>Why we picked each one</a:t>
            </a:r>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smtClean="0">
                <a:solidFill>
                  <a:schemeClr val="tx1"/>
                </a:solidFill>
                <a:effectLst/>
                <a:latin typeface="+mn-lt"/>
                <a:ea typeface="+mn-ea"/>
                <a:cs typeface="+mn-cs"/>
              </a:rPr>
              <a:t>   - Accounting for the big effects to see the small. </a:t>
            </a:r>
            <a:r>
              <a:rPr lang="en-GB"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   - </a:t>
            </a:r>
            <a:r>
              <a:rPr lang="en-GB" sz="1200" b="1" kern="1200" dirty="0" smtClean="0">
                <a:solidFill>
                  <a:schemeClr val="tx1"/>
                </a:solidFill>
                <a:effectLst/>
                <a:latin typeface="+mn-lt"/>
                <a:ea typeface="+mn-ea"/>
                <a:cs typeface="+mn-cs"/>
              </a:rPr>
              <a:t>Gaussian Density</a:t>
            </a:r>
            <a:r>
              <a:rPr lang="en-GB" sz="1200" b="1" kern="1200" baseline="0" dirty="0" smtClean="0">
                <a:solidFill>
                  <a:schemeClr val="tx1"/>
                </a:solidFill>
                <a:effectLst/>
                <a:latin typeface="+mn-lt"/>
                <a:ea typeface="+mn-ea"/>
                <a:cs typeface="+mn-cs"/>
              </a:rPr>
              <a:t> vs Density</a:t>
            </a:r>
            <a:r>
              <a:rPr lang="en-GB" sz="1200" kern="1200" baseline="0" dirty="0" smtClean="0">
                <a:solidFill>
                  <a:schemeClr val="tx1"/>
                </a:solidFill>
                <a:effectLst/>
                <a:latin typeface="+mn-lt"/>
                <a:ea typeface="+mn-ea"/>
                <a:cs typeface="+mn-cs"/>
              </a:rPr>
              <a:t>: Model vs interpretability (esp. vs borough)</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baseline="0" dirty="0" smtClean="0">
                <a:solidFill>
                  <a:schemeClr val="tx1"/>
                </a:solidFill>
                <a:effectLst/>
                <a:latin typeface="+mn-lt"/>
                <a:ea typeface="+mn-ea"/>
                <a:cs typeface="+mn-cs"/>
              </a:rPr>
              <a:t>Process</a:t>
            </a:r>
            <a:r>
              <a:rPr lang="en-GB" sz="1200" kern="1200" baseline="0" dirty="0" smtClean="0">
                <a:solidFill>
                  <a:schemeClr val="tx1"/>
                </a:solidFill>
                <a:effectLst/>
                <a:latin typeface="+mn-lt"/>
                <a:ea typeface="+mn-ea"/>
                <a:cs typeface="+mn-cs"/>
              </a:rPr>
              <a:t>: </a:t>
            </a:r>
            <a:r>
              <a:rPr lang="en-GB" sz="1200" b="1" kern="1200" baseline="0" dirty="0" smtClean="0">
                <a:solidFill>
                  <a:schemeClr val="tx1"/>
                </a:solidFill>
                <a:effectLst/>
                <a:latin typeface="+mn-lt"/>
                <a:ea typeface="+mn-ea"/>
                <a:cs typeface="+mn-cs"/>
              </a:rPr>
              <a:t>Calculations done and why</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baseline="0" dirty="0" smtClean="0">
                <a:solidFill>
                  <a:schemeClr val="tx1"/>
                </a:solidFill>
                <a:effectLst/>
                <a:latin typeface="+mn-lt"/>
                <a:ea typeface="+mn-ea"/>
                <a:cs typeface="+mn-cs"/>
              </a:rPr>
              <a:t>	- Crime count</a:t>
            </a:r>
            <a:r>
              <a:rPr lang="en-GB" sz="1200" b="0" kern="1200" baseline="0" dirty="0" smtClean="0">
                <a:solidFill>
                  <a:schemeClr val="tx1"/>
                </a:solidFill>
                <a:effectLst/>
                <a:latin typeface="+mn-lt"/>
                <a:ea typeface="+mn-ea"/>
                <a:cs typeface="+mn-cs"/>
              </a:rPr>
              <a:t>: Circle vs associated. </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kern="1200" baseline="0" dirty="0" smtClean="0">
                <a:solidFill>
                  <a:schemeClr val="tx1"/>
                </a:solidFill>
                <a:effectLst/>
                <a:latin typeface="+mn-lt"/>
                <a:ea typeface="+mn-ea"/>
                <a:cs typeface="+mn-cs"/>
              </a:rPr>
              <a:t>	- Overlapping circles / Gaussian weights. </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kern="1200" baseline="0" dirty="0" smtClean="0">
                <a:solidFill>
                  <a:schemeClr val="tx1"/>
                </a:solidFill>
                <a:effectLst/>
                <a:latin typeface="+mn-lt"/>
                <a:ea typeface="+mn-ea"/>
                <a:cs typeface="+mn-cs"/>
              </a:rPr>
              <a:t>	- Circle size / </a:t>
            </a:r>
            <a:r>
              <a:rPr lang="en-GB" sz="1200" b="0" kern="1200" baseline="0" dirty="0" err="1" smtClean="0">
                <a:solidFill>
                  <a:schemeClr val="tx1"/>
                </a:solidFill>
                <a:effectLst/>
                <a:latin typeface="+mn-lt"/>
                <a:ea typeface="+mn-ea"/>
                <a:cs typeface="+mn-cs"/>
              </a:rPr>
              <a:t>gaussian</a:t>
            </a:r>
            <a:r>
              <a:rPr lang="en-GB" sz="1200" b="0" kern="1200" baseline="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baseline="0" dirty="0" smtClean="0">
                <a:solidFill>
                  <a:schemeClr val="tx1"/>
                </a:solidFill>
                <a:effectLst/>
                <a:latin typeface="+mn-lt"/>
                <a:ea typeface="+mn-ea"/>
                <a:cs typeface="+mn-cs"/>
              </a:rPr>
              <a:t>Results:</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baseline="0" dirty="0" smtClean="0">
                <a:solidFill>
                  <a:schemeClr val="tx1"/>
                </a:solidFill>
                <a:effectLst/>
                <a:latin typeface="+mn-lt"/>
                <a:ea typeface="+mn-ea"/>
                <a:cs typeface="+mn-cs"/>
              </a:rPr>
              <a:t>  - </a:t>
            </a:r>
            <a:r>
              <a:rPr lang="en-GB" sz="1200" b="0" kern="1200" baseline="0" dirty="0" smtClean="0">
                <a:solidFill>
                  <a:schemeClr val="tx1"/>
                </a:solidFill>
                <a:effectLst/>
                <a:latin typeface="+mn-lt"/>
                <a:ea typeface="+mn-ea"/>
                <a:cs typeface="+mn-cs"/>
              </a:rPr>
              <a:t>Show a couple of graphs of analysis, quick fire </a:t>
            </a:r>
            <a:endParaRPr lang="en-GB" sz="1200" b="1"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DD801837-D9B4-4140-8B18-11EA6BF1B100}" type="slidenum">
              <a:rPr lang="en-GB" smtClean="0"/>
              <a:t>9</a:t>
            </a:fld>
            <a:endParaRPr lang="en-GB"/>
          </a:p>
        </p:txBody>
      </p:sp>
    </p:spTree>
    <p:extLst>
      <p:ext uri="{BB962C8B-B14F-4D97-AF65-F5344CB8AC3E}">
        <p14:creationId xmlns:p14="http://schemas.microsoft.com/office/powerpoint/2010/main" val="4235070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are the technologies involved</a:t>
            </a:r>
            <a:r>
              <a:rPr lang="en-GB" b="1" baseline="0" dirty="0" smtClean="0"/>
              <a:t> in the App</a:t>
            </a:r>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D3 , using some </a:t>
            </a:r>
            <a:r>
              <a:rPr lang="en-GB" b="0" baseline="0" dirty="0" err="1" smtClean="0"/>
              <a:t>specifique</a:t>
            </a:r>
            <a:r>
              <a:rPr lang="en-GB" b="0" baseline="0" dirty="0" smtClean="0"/>
              <a:t> libraries as DC.js , keen IO for templating and </a:t>
            </a:r>
            <a:r>
              <a:rPr lang="en-GB" b="0" baseline="0" dirty="0" err="1" smtClean="0"/>
              <a:t>crossfilter</a:t>
            </a:r>
            <a:endParaRPr lang="en-GB" b="0" baseline="0" dirty="0" smtClean="0"/>
          </a:p>
          <a:p>
            <a:r>
              <a:rPr lang="en-GB" b="1" baseline="0" dirty="0" smtClean="0"/>
              <a:t>Flask, </a:t>
            </a:r>
            <a:r>
              <a:rPr lang="en-GB" b="1" baseline="0" dirty="0" err="1" smtClean="0"/>
              <a:t>pymongo</a:t>
            </a:r>
            <a:r>
              <a:rPr lang="en-GB" b="1" baseline="0" dirty="0" smtClean="0"/>
              <a:t>, </a:t>
            </a:r>
            <a:r>
              <a:rPr lang="en-GB" b="1" baseline="0" dirty="0" err="1" smtClean="0"/>
              <a:t>mongoDB</a:t>
            </a:r>
            <a:r>
              <a:rPr lang="en-GB" b="1" baseline="0" dirty="0" smtClean="0"/>
              <a:t>, </a:t>
            </a:r>
            <a:r>
              <a:rPr lang="en-GB" b="1" baseline="0" dirty="0" err="1" smtClean="0"/>
              <a:t>geoJson</a:t>
            </a:r>
            <a:r>
              <a:rPr lang="en-GB" b="1" baseline="0" dirty="0" smtClean="0"/>
              <a:t> files.</a:t>
            </a:r>
          </a:p>
          <a:p>
            <a:endParaRPr lang="en-GB" b="1" baseline="0" dirty="0" smtClean="0"/>
          </a:p>
          <a:p>
            <a:r>
              <a:rPr lang="en-GB" b="1" baseline="0" dirty="0" smtClean="0"/>
              <a:t>Why we used these technologies :</a:t>
            </a:r>
          </a:p>
          <a:p>
            <a:r>
              <a:rPr lang="en-GB" b="0" baseline="0" dirty="0" smtClean="0"/>
              <a:t>Flask is a really light web server, so it prevent un from all the trouble with installation and configuration.</a:t>
            </a:r>
          </a:p>
          <a:p>
            <a:endParaRPr lang="en-GB" b="0" baseline="0" dirty="0" smtClean="0"/>
          </a:p>
          <a:p>
            <a:endParaRPr lang="en-GB" b="0" baseline="0" dirty="0" smtClean="0"/>
          </a:p>
          <a:p>
            <a:r>
              <a:rPr lang="en-GB" b="0" baseline="0" dirty="0" smtClean="0"/>
              <a:t>Some techniques for dealing with big data :</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*Big data </a:t>
            </a:r>
            <a:r>
              <a:rPr lang="en-US" b="1" dirty="0" err="1" smtClean="0"/>
              <a:t>techniques:try</a:t>
            </a:r>
            <a:r>
              <a:rPr lang="en-US" b="1" dirty="0" smtClean="0"/>
              <a:t> to reduce the size of </a:t>
            </a:r>
            <a:r>
              <a:rPr lang="en-US" b="1" dirty="0" err="1" smtClean="0"/>
              <a:t>jsonfiles</a:t>
            </a:r>
            <a:r>
              <a:rPr lang="en-US" b="1" dirty="0" smtClean="0"/>
              <a:t> : minimum keys, aggregations with project so we retrieve just the data that we need</a:t>
            </a:r>
            <a:endParaRPr lang="fr-FR" dirty="0" smtClean="0"/>
          </a:p>
          <a:p>
            <a:r>
              <a:rPr lang="en-GB" b="0" baseline="0" dirty="0" smtClean="0"/>
              <a:t> </a:t>
            </a:r>
            <a:endParaRPr lang="en-GB" b="0" dirty="0"/>
          </a:p>
        </p:txBody>
      </p:sp>
      <p:sp>
        <p:nvSpPr>
          <p:cNvPr id="4" name="Slide Number Placeholder 3"/>
          <p:cNvSpPr>
            <a:spLocks noGrp="1"/>
          </p:cNvSpPr>
          <p:nvPr>
            <p:ph type="sldNum" sz="quarter" idx="10"/>
          </p:nvPr>
        </p:nvSpPr>
        <p:spPr/>
        <p:txBody>
          <a:bodyPr/>
          <a:lstStyle/>
          <a:p>
            <a:fld id="{DD801837-D9B4-4140-8B18-11EA6BF1B100}" type="slidenum">
              <a:rPr lang="en-GB" smtClean="0"/>
              <a:t>10</a:t>
            </a:fld>
            <a:endParaRPr lang="en-GB"/>
          </a:p>
        </p:txBody>
      </p:sp>
    </p:spTree>
    <p:extLst>
      <p:ext uri="{BB962C8B-B14F-4D97-AF65-F5344CB8AC3E}">
        <p14:creationId xmlns:p14="http://schemas.microsoft.com/office/powerpoint/2010/main" val="3861455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Potential</a:t>
            </a:r>
          </a:p>
          <a:p>
            <a:r>
              <a:rPr lang="en-GB" dirty="0" smtClean="0"/>
              <a:t>-</a:t>
            </a:r>
            <a:r>
              <a:rPr lang="en-GB" baseline="0" dirty="0" smtClean="0"/>
              <a:t> </a:t>
            </a:r>
            <a:r>
              <a:rPr lang="en-GB" b="1" baseline="0" dirty="0" smtClean="0"/>
              <a:t>Not just reporting numbers:</a:t>
            </a:r>
            <a:r>
              <a:rPr lang="en-GB" baseline="0" dirty="0" smtClean="0"/>
              <a:t> </a:t>
            </a:r>
            <a:r>
              <a:rPr lang="en-GB" b="0" baseline="0" dirty="0" smtClean="0"/>
              <a:t>Important insight, refer to use cases. </a:t>
            </a:r>
            <a:r>
              <a:rPr lang="en-GB" b="0" baseline="0" smtClean="0"/>
              <a:t>Exploratory!</a:t>
            </a:r>
            <a:endParaRPr lang="en-GB" baseline="0" dirty="0" smtClean="0"/>
          </a:p>
          <a:p>
            <a:r>
              <a:rPr lang="en-GB" baseline="0" dirty="0" smtClean="0"/>
              <a:t>- </a:t>
            </a:r>
            <a:r>
              <a:rPr lang="en-GB" b="1" baseline="0" dirty="0" smtClean="0"/>
              <a:t>We have just scraped the surface: </a:t>
            </a:r>
            <a:r>
              <a:rPr lang="en-GB" b="0" baseline="0" dirty="0" smtClean="0"/>
              <a:t>Implementing the other data, very easy to translate to new datasets, </a:t>
            </a:r>
            <a:endParaRPr lang="en-GB" b="1" baseline="0" dirty="0" smtClean="0"/>
          </a:p>
          <a:p>
            <a:r>
              <a:rPr lang="en-GB" b="1" baseline="0" dirty="0" smtClean="0"/>
              <a:t>What we learnt </a:t>
            </a:r>
          </a:p>
          <a:p>
            <a:r>
              <a:rPr lang="en-GB" b="1" baseline="0" dirty="0" smtClean="0"/>
              <a:t>- The entire pipeline: </a:t>
            </a:r>
            <a:r>
              <a:rPr lang="en-GB" b="0" baseline="0" dirty="0" smtClean="0"/>
              <a:t>How links together, forward planning of different stages and flexibility required. </a:t>
            </a:r>
            <a:endParaRPr lang="en-GB" b="1" baseline="0" dirty="0" smtClean="0"/>
          </a:p>
          <a:p>
            <a:r>
              <a:rPr lang="en-GB" b="1" baseline="0" dirty="0" smtClean="0"/>
              <a:t>- Big data: </a:t>
            </a:r>
            <a:r>
              <a:rPr lang="en-GB" b="0" baseline="0" dirty="0" smtClean="0"/>
              <a:t>Simple calculations require a lot of thought and optimisation when repeated 10^7 times. </a:t>
            </a:r>
            <a:endParaRPr lang="en-GB" b="1" baseline="0" dirty="0" smtClean="0"/>
          </a:p>
          <a:p>
            <a:r>
              <a:rPr lang="en-GB" b="1" baseline="0" dirty="0" smtClean="0"/>
              <a:t>- Teamwork: </a:t>
            </a:r>
            <a:r>
              <a:rPr lang="en-GB" b="0" baseline="0" dirty="0" smtClean="0"/>
              <a:t>If I have seen further than anyone else it is by standing on the shoulders of giants. </a:t>
            </a:r>
            <a:endParaRPr lang="en-GB" b="1" dirty="0"/>
          </a:p>
        </p:txBody>
      </p:sp>
      <p:sp>
        <p:nvSpPr>
          <p:cNvPr id="4" name="Slide Number Placeholder 3"/>
          <p:cNvSpPr>
            <a:spLocks noGrp="1"/>
          </p:cNvSpPr>
          <p:nvPr>
            <p:ph type="sldNum" sz="quarter" idx="10"/>
          </p:nvPr>
        </p:nvSpPr>
        <p:spPr/>
        <p:txBody>
          <a:bodyPr/>
          <a:lstStyle/>
          <a:p>
            <a:fld id="{DD801837-D9B4-4140-8B18-11EA6BF1B100}" type="slidenum">
              <a:rPr lang="en-GB" smtClean="0"/>
              <a:t>11</a:t>
            </a:fld>
            <a:endParaRPr lang="en-GB"/>
          </a:p>
        </p:txBody>
      </p:sp>
    </p:spTree>
    <p:extLst>
      <p:ext uri="{BB962C8B-B14F-4D97-AF65-F5344CB8AC3E}">
        <p14:creationId xmlns:p14="http://schemas.microsoft.com/office/powerpoint/2010/main" val="1898891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DDAFA7A-6445-4002-8C74-4055B96B083F}" type="datetimeFigureOut">
              <a:rPr lang="en-US" smtClean="0"/>
              <a:t>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2535831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DDAFA7A-6445-4002-8C74-4055B96B083F}" type="datetimeFigureOut">
              <a:rPr lang="en-US" smtClean="0"/>
              <a:t>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2210787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DDAFA7A-6445-4002-8C74-4055B96B083F}" type="datetimeFigureOut">
              <a:rPr lang="en-US" smtClean="0"/>
              <a:t>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399299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DDAFA7A-6445-4002-8C74-4055B96B083F}" type="datetimeFigureOut">
              <a:rPr lang="en-US" smtClean="0"/>
              <a:t>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3897040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DAFA7A-6445-4002-8C74-4055B96B083F}" type="datetimeFigureOut">
              <a:rPr lang="en-US" smtClean="0"/>
              <a:t>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1410161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DDAFA7A-6445-4002-8C74-4055B96B083F}" type="datetimeFigureOut">
              <a:rPr lang="en-US" smtClean="0"/>
              <a:t>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430161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DDAFA7A-6445-4002-8C74-4055B96B083F}" type="datetimeFigureOut">
              <a:rPr lang="en-US" smtClean="0"/>
              <a:t>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1860337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DDAFA7A-6445-4002-8C74-4055B96B083F}" type="datetimeFigureOut">
              <a:rPr lang="en-US" smtClean="0"/>
              <a:t>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3323573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DAFA7A-6445-4002-8C74-4055B96B083F}" type="datetimeFigureOut">
              <a:rPr lang="en-US" smtClean="0"/>
              <a:t>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1537884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DAFA7A-6445-4002-8C74-4055B96B083F}" type="datetimeFigureOut">
              <a:rPr lang="en-US" smtClean="0"/>
              <a:t>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2872170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DAFA7A-6445-4002-8C74-4055B96B083F}" type="datetimeFigureOut">
              <a:rPr lang="en-US" smtClean="0"/>
              <a:t>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935205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DAFA7A-6445-4002-8C74-4055B96B083F}" type="datetimeFigureOut">
              <a:rPr lang="en-US" smtClean="0"/>
              <a:t>1/6/2016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E3CCBD-19B9-490E-AA2D-3CF6990B033E}" type="slidenum">
              <a:rPr lang="en-US" smtClean="0"/>
              <a:t>‹#›</a:t>
            </a:fld>
            <a:endParaRPr lang="en-US"/>
          </a:p>
        </p:txBody>
      </p:sp>
    </p:spTree>
    <p:extLst>
      <p:ext uri="{BB962C8B-B14F-4D97-AF65-F5344CB8AC3E}">
        <p14:creationId xmlns:p14="http://schemas.microsoft.com/office/powerpoint/2010/main" val="2751133651"/>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gif"/><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emf"/><Relationship Id="rId5" Type="http://schemas.openxmlformats.org/officeDocument/2006/relationships/image" Target="../media/image2.emf"/><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Crime Analyser</a:t>
            </a:r>
            <a:endParaRPr lang="en-GB" dirty="0"/>
          </a:p>
        </p:txBody>
      </p:sp>
      <p:sp>
        <p:nvSpPr>
          <p:cNvPr id="3" name="Subtitle 2"/>
          <p:cNvSpPr>
            <a:spLocks noGrp="1"/>
          </p:cNvSpPr>
          <p:nvPr>
            <p:ph idx="1"/>
          </p:nvPr>
        </p:nvSpPr>
        <p:spPr/>
        <p:txBody>
          <a:bodyPr>
            <a:normAutofit/>
          </a:bodyPr>
          <a:lstStyle/>
          <a:p>
            <a:pPr marL="0" indent="0" algn="l">
              <a:buNone/>
            </a:pPr>
            <a:r>
              <a:rPr lang="en-US" sz="2400" dirty="0" smtClean="0"/>
              <a:t>Course</a:t>
            </a:r>
            <a:r>
              <a:rPr lang="en-US" sz="2400" dirty="0"/>
              <a:t>:		</a:t>
            </a:r>
            <a:r>
              <a:rPr lang="en-US" sz="2400" dirty="0" smtClean="0"/>
              <a:t>Foundation </a:t>
            </a:r>
            <a:r>
              <a:rPr lang="en-US" sz="2400" dirty="0" smtClean="0"/>
              <a:t>of Data Science</a:t>
            </a:r>
          </a:p>
          <a:p>
            <a:pPr marL="0" indent="0" algn="l">
              <a:buNone/>
            </a:pPr>
            <a:r>
              <a:rPr lang="en-US" sz="2400" dirty="0" smtClean="0"/>
              <a:t>Program:		</a:t>
            </a:r>
            <a:r>
              <a:rPr lang="en-US" sz="2400" dirty="0" smtClean="0"/>
              <a:t>MSc </a:t>
            </a:r>
            <a:r>
              <a:rPr lang="en-US" sz="2400" dirty="0"/>
              <a:t>(Data Science)</a:t>
            </a:r>
          </a:p>
          <a:p>
            <a:pPr marL="0" indent="0" algn="l">
              <a:buNone/>
            </a:pPr>
            <a:r>
              <a:rPr lang="en-US" sz="2400" dirty="0"/>
              <a:t>A</a:t>
            </a:r>
            <a:r>
              <a:rPr lang="en-US" sz="2400" dirty="0" smtClean="0"/>
              <a:t>cademic </a:t>
            </a:r>
            <a:r>
              <a:rPr lang="en-US" sz="2400" dirty="0"/>
              <a:t>Year:	</a:t>
            </a:r>
            <a:r>
              <a:rPr lang="en-US" sz="2400" dirty="0" smtClean="0"/>
              <a:t>2015/16</a:t>
            </a:r>
            <a:endParaRPr lang="en-US" sz="2400" dirty="0"/>
          </a:p>
          <a:p>
            <a:pPr marL="0" indent="0" algn="l">
              <a:buNone/>
            </a:pPr>
            <a:r>
              <a:rPr lang="en-US" sz="2400" dirty="0"/>
              <a:t>Team 5:		</a:t>
            </a:r>
            <a:r>
              <a:rPr lang="en-US" sz="2400" dirty="0" smtClean="0"/>
              <a:t>	</a:t>
            </a:r>
            <a:endParaRPr lang="en-US" sz="2400" dirty="0" smtClean="0"/>
          </a:p>
          <a:p>
            <a:pPr marL="0" indent="0" algn="l">
              <a:buNone/>
            </a:pPr>
            <a:r>
              <a:rPr lang="en-US" sz="2400" dirty="0" smtClean="0"/>
              <a:t>			Miguel </a:t>
            </a:r>
            <a:r>
              <a:rPr lang="en-US" sz="2400" dirty="0" smtClean="0"/>
              <a:t>Ballesteros	(mabm1e15</a:t>
            </a:r>
            <a:r>
              <a:rPr lang="en-US" sz="2400" dirty="0"/>
              <a:t>)</a:t>
            </a:r>
          </a:p>
          <a:p>
            <a:pPr marL="0" indent="0" algn="l">
              <a:buNone/>
            </a:pPr>
            <a:r>
              <a:rPr lang="en-US" sz="2400" dirty="0" smtClean="0"/>
              <a:t>			Alun </a:t>
            </a:r>
            <a:r>
              <a:rPr lang="en-US" sz="2400" dirty="0" smtClean="0"/>
              <a:t>Meredith	</a:t>
            </a:r>
            <a:r>
              <a:rPr lang="en-US" sz="2400" dirty="0" smtClean="0"/>
              <a:t> 	(</a:t>
            </a:r>
            <a:r>
              <a:rPr lang="en-US" sz="2400" dirty="0" smtClean="0"/>
              <a:t>am5e15</a:t>
            </a:r>
            <a:r>
              <a:rPr lang="en-US" sz="2400" dirty="0"/>
              <a:t>) </a:t>
            </a:r>
            <a:endParaRPr lang="en-US" sz="2400" dirty="0" smtClean="0"/>
          </a:p>
          <a:p>
            <a:pPr marL="0" indent="0" algn="l">
              <a:buNone/>
            </a:pPr>
            <a:r>
              <a:rPr lang="en-US" sz="2400" dirty="0" smtClean="0"/>
              <a:t>			</a:t>
            </a:r>
            <a:r>
              <a:rPr lang="en-US" sz="2400" dirty="0" err="1" smtClean="0"/>
              <a:t>Taoufik</a:t>
            </a:r>
            <a:r>
              <a:rPr lang="en-US" sz="2400" dirty="0" smtClean="0"/>
              <a:t> El </a:t>
            </a:r>
            <a:r>
              <a:rPr lang="en-US" sz="2400" dirty="0" err="1" smtClean="0"/>
              <a:t>Khiraoui</a:t>
            </a:r>
            <a:r>
              <a:rPr lang="en-US" sz="2400" dirty="0" smtClean="0"/>
              <a:t>	(tek1g15) 	</a:t>
            </a:r>
          </a:p>
          <a:p>
            <a:pPr marL="0" indent="0" algn="l">
              <a:buNone/>
            </a:pPr>
            <a:r>
              <a:rPr lang="en-US" sz="2400" dirty="0" smtClean="0"/>
              <a:t>			Manu </a:t>
            </a:r>
            <a:r>
              <a:rPr lang="en-US" sz="2400" dirty="0" smtClean="0"/>
              <a:t>Llamas	</a:t>
            </a:r>
            <a:r>
              <a:rPr lang="en-US" sz="2400" dirty="0" smtClean="0"/>
              <a:t>	(</a:t>
            </a:r>
            <a:r>
              <a:rPr lang="en-US" sz="2400" dirty="0" smtClean="0"/>
              <a:t>mlf1g15</a:t>
            </a:r>
            <a:r>
              <a:rPr lang="en-US" sz="2400" dirty="0"/>
              <a:t>)</a:t>
            </a:r>
          </a:p>
          <a:p>
            <a:pPr marL="0" indent="0" algn="l">
              <a:buNone/>
            </a:pPr>
            <a:r>
              <a:rPr lang="en-US" sz="2400" dirty="0" smtClean="0"/>
              <a:t>			Ali Shah</a:t>
            </a:r>
            <a:r>
              <a:rPr lang="en-US" sz="2400" dirty="0" smtClean="0"/>
              <a:t>		(smas1c15</a:t>
            </a:r>
            <a:r>
              <a:rPr lang="en-US" sz="2400" dirty="0"/>
              <a:t>) </a:t>
            </a:r>
          </a:p>
          <a:p>
            <a:pPr algn="l"/>
            <a:endParaRPr lang="en-US" dirty="0"/>
          </a:p>
        </p:txBody>
      </p:sp>
    </p:spTree>
    <p:extLst>
      <p:ext uri="{BB962C8B-B14F-4D97-AF65-F5344CB8AC3E}">
        <p14:creationId xmlns:p14="http://schemas.microsoft.com/office/powerpoint/2010/main" val="2075366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à coins arrondis 10"/>
          <p:cNvSpPr/>
          <p:nvPr/>
        </p:nvSpPr>
        <p:spPr>
          <a:xfrm>
            <a:off x="2415654" y="1984469"/>
            <a:ext cx="4094328" cy="46892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p:nvPr>
        </p:nvSpPr>
        <p:spPr/>
        <p:txBody>
          <a:bodyPr/>
          <a:lstStyle/>
          <a:p>
            <a:r>
              <a:rPr lang="en-GB" dirty="0" smtClean="0"/>
              <a:t>Data Visualisation</a:t>
            </a:r>
            <a:endParaRPr lang="en-GB" dirty="0"/>
          </a:p>
        </p:txBody>
      </p:sp>
      <p:sp>
        <p:nvSpPr>
          <p:cNvPr id="3" name="Content Placeholder 2"/>
          <p:cNvSpPr>
            <a:spLocks noGrp="1"/>
          </p:cNvSpPr>
          <p:nvPr>
            <p:ph idx="1"/>
          </p:nvPr>
        </p:nvSpPr>
        <p:spPr>
          <a:xfrm>
            <a:off x="1141413" y="1626209"/>
            <a:ext cx="9905998" cy="461898"/>
          </a:xfrm>
        </p:spPr>
        <p:txBody>
          <a:bodyPr>
            <a:normAutofit/>
          </a:bodyPr>
          <a:lstStyle/>
          <a:p>
            <a:r>
              <a:rPr lang="en-GB" sz="2100" dirty="0" smtClean="0">
                <a:effectLst/>
              </a:rPr>
              <a:t>Architecture</a:t>
            </a:r>
          </a:p>
          <a:p>
            <a:endParaRPr lang="en-GB" sz="2100" dirty="0">
              <a:effectLst/>
            </a:endParaRPr>
          </a:p>
        </p:txBody>
      </p:sp>
      <p:sp>
        <p:nvSpPr>
          <p:cNvPr id="4" name="Organigramme : Disque magnétique 3"/>
          <p:cNvSpPr/>
          <p:nvPr/>
        </p:nvSpPr>
        <p:spPr>
          <a:xfrm>
            <a:off x="8884689" y="3111323"/>
            <a:ext cx="1187356" cy="2051249"/>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Data Base</a:t>
            </a:r>
            <a:endParaRPr lang="fr-FR" b="1" dirty="0">
              <a:solidFill>
                <a:schemeClr val="tx1"/>
              </a:solidFill>
            </a:endParaRPr>
          </a:p>
        </p:txBody>
      </p:sp>
      <p:sp>
        <p:nvSpPr>
          <p:cNvPr id="5" name="Rectangle à coins arrondis 4"/>
          <p:cNvSpPr/>
          <p:nvPr/>
        </p:nvSpPr>
        <p:spPr>
          <a:xfrm>
            <a:off x="4735769" y="3062278"/>
            <a:ext cx="1473959" cy="270263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Back end</a:t>
            </a:r>
            <a:endParaRPr lang="fr-FR" b="1" dirty="0">
              <a:solidFill>
                <a:schemeClr val="tx1"/>
              </a:solidFill>
            </a:endParaRPr>
          </a:p>
        </p:txBody>
      </p:sp>
      <p:sp>
        <p:nvSpPr>
          <p:cNvPr id="6" name="Rectangle à coins arrondis 5"/>
          <p:cNvSpPr/>
          <p:nvPr/>
        </p:nvSpPr>
        <p:spPr>
          <a:xfrm>
            <a:off x="2954737" y="3062278"/>
            <a:ext cx="1473959" cy="270263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Front end</a:t>
            </a:r>
            <a:endParaRPr lang="fr-FR" b="1" dirty="0">
              <a:solidFill>
                <a:schemeClr val="tx1"/>
              </a:solidFill>
            </a:endParaRPr>
          </a:p>
        </p:txBody>
      </p:sp>
      <p:sp>
        <p:nvSpPr>
          <p:cNvPr id="7" name="Double flèche horizontale 6"/>
          <p:cNvSpPr/>
          <p:nvPr/>
        </p:nvSpPr>
        <p:spPr>
          <a:xfrm>
            <a:off x="6209728" y="4005619"/>
            <a:ext cx="2674961" cy="15481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p:nvSpPr>
        <p:spPr>
          <a:xfrm>
            <a:off x="7130999" y="3118384"/>
            <a:ext cx="1105469" cy="369332"/>
          </a:xfrm>
          <a:prstGeom prst="rect">
            <a:avLst/>
          </a:prstGeom>
          <a:noFill/>
        </p:spPr>
        <p:txBody>
          <a:bodyPr wrap="square" rtlCol="0">
            <a:spAutoFit/>
          </a:bodyPr>
          <a:lstStyle/>
          <a:p>
            <a:r>
              <a:rPr lang="en-GB" dirty="0" smtClean="0"/>
              <a:t>Querying</a:t>
            </a:r>
            <a:endParaRPr lang="en-GB" dirty="0"/>
          </a:p>
        </p:txBody>
      </p:sp>
      <p:pic>
        <p:nvPicPr>
          <p:cNvPr id="2050" name="Picture 2" descr="C:\Users\Student\Desktop\od_json_icon-bi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3525" y="3689129"/>
            <a:ext cx="428626" cy="63298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Student\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5155" y="2196431"/>
            <a:ext cx="2014573" cy="58491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Student\Desktop\download (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40579" y="4586085"/>
            <a:ext cx="875575" cy="387174"/>
          </a:xfrm>
          <a:prstGeom prst="rect">
            <a:avLst/>
          </a:prstGeom>
          <a:noFill/>
          <a:extLst>
            <a:ext uri="{909E8E84-426E-40DD-AFC4-6F175D3DCCD1}">
              <a14:hiddenFill xmlns:a14="http://schemas.microsoft.com/office/drawing/2010/main">
                <a:solidFill>
                  <a:srgbClr val="FFFFFF"/>
                </a:solidFill>
              </a14:hiddenFill>
            </a:ext>
          </a:extLst>
        </p:spPr>
      </p:pic>
      <p:sp>
        <p:nvSpPr>
          <p:cNvPr id="12" name="ZoneTexte 11"/>
          <p:cNvSpPr txBox="1"/>
          <p:nvPr/>
        </p:nvSpPr>
        <p:spPr>
          <a:xfrm>
            <a:off x="2640850" y="2237375"/>
            <a:ext cx="1078173" cy="369332"/>
          </a:xfrm>
          <a:prstGeom prst="rect">
            <a:avLst/>
          </a:prstGeom>
          <a:noFill/>
        </p:spPr>
        <p:txBody>
          <a:bodyPr wrap="square" rtlCol="0">
            <a:spAutoFit/>
          </a:bodyPr>
          <a:lstStyle/>
          <a:p>
            <a:r>
              <a:rPr lang="fr-FR" b="1" i="1" u="sng" dirty="0" smtClean="0"/>
              <a:t>Web App</a:t>
            </a:r>
            <a:endParaRPr lang="fr-FR" b="1" i="1" u="sng" dirty="0"/>
          </a:p>
        </p:txBody>
      </p:sp>
      <p:sp>
        <p:nvSpPr>
          <p:cNvPr id="16" name="Double flèche horizontale 15"/>
          <p:cNvSpPr/>
          <p:nvPr/>
        </p:nvSpPr>
        <p:spPr>
          <a:xfrm>
            <a:off x="4428696" y="4270776"/>
            <a:ext cx="296921" cy="20373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053" name="Picture 5" descr="C:\Users\Student\Desktop\d3-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54445" y="4971500"/>
            <a:ext cx="616251" cy="672207"/>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Student\Desktop\download (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02441" y="5041961"/>
            <a:ext cx="929303" cy="53128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Users\Student\Desktop\geojson-8304.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1927" y="5911909"/>
            <a:ext cx="593842" cy="59384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8" descr="C:\Users\Student\Desktop\geojson-8304.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5155" y="6079912"/>
            <a:ext cx="593842" cy="59384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Student\Desktop\od_json_icon-bi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9420" y="3791031"/>
            <a:ext cx="428626" cy="63298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Student\Desktop\od_json_icon-bi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5925" y="3841529"/>
            <a:ext cx="428626" cy="63298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C:\Users\Student\Desktop\geojson-8304.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8696" y="5911909"/>
            <a:ext cx="593842" cy="593842"/>
          </a:xfrm>
          <a:prstGeom prst="rect">
            <a:avLst/>
          </a:prstGeom>
          <a:noFill/>
          <a:extLst>
            <a:ext uri="{909E8E84-426E-40DD-AFC4-6F175D3DCCD1}">
              <a14:hiddenFill xmlns:a14="http://schemas.microsoft.com/office/drawing/2010/main">
                <a:solidFill>
                  <a:srgbClr val="FFFFFF"/>
                </a:solidFill>
              </a14:hiddenFill>
            </a:ext>
          </a:extLst>
        </p:spPr>
      </p:pic>
      <p:sp>
        <p:nvSpPr>
          <p:cNvPr id="27" name="Double flèche horizontale 26"/>
          <p:cNvSpPr/>
          <p:nvPr/>
        </p:nvSpPr>
        <p:spPr>
          <a:xfrm rot="2246952">
            <a:off x="4381496" y="5711998"/>
            <a:ext cx="239910" cy="16172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308250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a:xfrm>
            <a:off x="1141413" y="1626209"/>
            <a:ext cx="9864044" cy="3770384"/>
          </a:xfrm>
        </p:spPr>
        <p:txBody>
          <a:bodyPr>
            <a:normAutofit/>
          </a:bodyPr>
          <a:lstStyle/>
          <a:p>
            <a:pPr marL="0" indent="0">
              <a:buNone/>
            </a:pPr>
            <a:r>
              <a:rPr lang="en-GB" sz="2100" b="1" dirty="0" smtClean="0">
                <a:effectLst/>
              </a:rPr>
              <a:t>Potential</a:t>
            </a:r>
          </a:p>
          <a:p>
            <a:r>
              <a:rPr lang="en-GB" sz="2100" dirty="0" smtClean="0"/>
              <a:t>Other people have visualised crime rates but rarely go beyond just reporting the numbers. </a:t>
            </a:r>
          </a:p>
          <a:p>
            <a:r>
              <a:rPr lang="en-GB" sz="2100" dirty="0" smtClean="0">
                <a:effectLst/>
              </a:rPr>
              <a:t>We have just scraped the surface. </a:t>
            </a:r>
          </a:p>
          <a:p>
            <a:pPr marL="0" indent="0">
              <a:buNone/>
            </a:pPr>
            <a:r>
              <a:rPr lang="en-GB" sz="2100" b="1" dirty="0" smtClean="0"/>
              <a:t>What we learnt</a:t>
            </a:r>
          </a:p>
          <a:p>
            <a:r>
              <a:rPr lang="en-GB" sz="2100" dirty="0" smtClean="0">
                <a:effectLst/>
              </a:rPr>
              <a:t>The entire pipeline. </a:t>
            </a:r>
          </a:p>
          <a:p>
            <a:r>
              <a:rPr lang="en-GB" sz="2100" dirty="0" smtClean="0"/>
              <a:t>Different challenges of big data</a:t>
            </a:r>
          </a:p>
          <a:p>
            <a:r>
              <a:rPr lang="en-GB" sz="2100" dirty="0" smtClean="0">
                <a:effectLst/>
              </a:rPr>
              <a:t>Having good communication documentation and teamwork</a:t>
            </a:r>
            <a:endParaRPr lang="en-GB" sz="2100" dirty="0">
              <a:effectLst/>
            </a:endParaRPr>
          </a:p>
        </p:txBody>
      </p:sp>
    </p:spTree>
    <p:extLst>
      <p:ext uri="{BB962C8B-B14F-4D97-AF65-F5344CB8AC3E}">
        <p14:creationId xmlns:p14="http://schemas.microsoft.com/office/powerpoint/2010/main" val="459057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1141413" y="1611630"/>
            <a:ext cx="9905998" cy="4606290"/>
          </a:xfrm>
        </p:spPr>
        <p:txBody>
          <a:bodyPr>
            <a:normAutofit/>
          </a:bodyPr>
          <a:lstStyle/>
          <a:p>
            <a:r>
              <a:rPr lang="en-US" dirty="0" smtClean="0"/>
              <a:t>Scenario</a:t>
            </a:r>
          </a:p>
          <a:p>
            <a:pPr lvl="1"/>
            <a:r>
              <a:rPr lang="en-US" dirty="0" smtClean="0"/>
              <a:t>Ideas</a:t>
            </a:r>
          </a:p>
          <a:p>
            <a:pPr lvl="1"/>
            <a:r>
              <a:rPr lang="en-US" dirty="0" smtClean="0"/>
              <a:t>Project Scope</a:t>
            </a:r>
          </a:p>
          <a:p>
            <a:r>
              <a:rPr lang="en-US" dirty="0" smtClean="0"/>
              <a:t>Application Demo</a:t>
            </a:r>
            <a:endParaRPr lang="en-US" dirty="0"/>
          </a:p>
          <a:p>
            <a:r>
              <a:rPr lang="en-US" dirty="0" smtClean="0"/>
              <a:t>Technical Implementation</a:t>
            </a:r>
          </a:p>
          <a:p>
            <a:pPr lvl="1"/>
            <a:r>
              <a:rPr lang="en-US" dirty="0" smtClean="0"/>
              <a:t>Data Collection</a:t>
            </a:r>
          </a:p>
          <a:p>
            <a:pPr lvl="1"/>
            <a:r>
              <a:rPr lang="en-US" dirty="0" smtClean="0"/>
              <a:t>Data Cleansing/Pre-processing</a:t>
            </a:r>
          </a:p>
          <a:p>
            <a:pPr lvl="1"/>
            <a:r>
              <a:rPr lang="en-US" dirty="0"/>
              <a:t>D</a:t>
            </a:r>
            <a:r>
              <a:rPr lang="en-US" dirty="0" smtClean="0"/>
              <a:t>ata modelling</a:t>
            </a:r>
          </a:p>
          <a:p>
            <a:pPr lvl="1"/>
            <a:r>
              <a:rPr lang="en-US" dirty="0" smtClean="0"/>
              <a:t>Data Visualization</a:t>
            </a:r>
          </a:p>
          <a:p>
            <a:r>
              <a:rPr lang="en-US" dirty="0" smtClean="0"/>
              <a:t>Conclusion</a:t>
            </a:r>
            <a:endParaRPr lang="en-US" dirty="0"/>
          </a:p>
        </p:txBody>
      </p:sp>
    </p:spTree>
    <p:extLst>
      <p:ext uri="{BB962C8B-B14F-4D97-AF65-F5344CB8AC3E}">
        <p14:creationId xmlns:p14="http://schemas.microsoft.com/office/powerpoint/2010/main" val="21100741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idea</a:t>
            </a:r>
            <a:endParaRPr lang="en-GB" dirty="0"/>
          </a:p>
        </p:txBody>
      </p:sp>
      <p:sp>
        <p:nvSpPr>
          <p:cNvPr id="3" name="Content Placeholder 2"/>
          <p:cNvSpPr>
            <a:spLocks noGrp="1"/>
          </p:cNvSpPr>
          <p:nvPr>
            <p:ph idx="1"/>
          </p:nvPr>
        </p:nvSpPr>
        <p:spPr>
          <a:xfrm>
            <a:off x="1141413" y="1626209"/>
            <a:ext cx="9905998" cy="1911648"/>
          </a:xfrm>
        </p:spPr>
        <p:txBody>
          <a:bodyPr>
            <a:normAutofit/>
          </a:bodyPr>
          <a:lstStyle/>
          <a:p>
            <a:r>
              <a:rPr lang="en-GB" sz="2100" dirty="0" smtClean="0"/>
              <a:t>Populate </a:t>
            </a:r>
            <a:r>
              <a:rPr lang="en-GB" sz="2100" dirty="0"/>
              <a:t>crime data on UK map and predict risk </a:t>
            </a:r>
            <a:r>
              <a:rPr lang="en-GB" sz="2100" dirty="0" smtClean="0"/>
              <a:t>zones</a:t>
            </a:r>
          </a:p>
          <a:p>
            <a:pPr lvl="0"/>
            <a:r>
              <a:rPr lang="en-GB" sz="2100" dirty="0">
                <a:effectLst/>
              </a:rPr>
              <a:t>Sentiment Analysis </a:t>
            </a:r>
            <a:r>
              <a:rPr lang="en-GB" sz="2100" dirty="0" smtClean="0">
                <a:effectLst/>
              </a:rPr>
              <a:t>of Tweets related to UK News</a:t>
            </a:r>
          </a:p>
          <a:p>
            <a:pPr lvl="0"/>
            <a:r>
              <a:rPr lang="en-GB" sz="2100" dirty="0" smtClean="0">
                <a:effectLst/>
              </a:rPr>
              <a:t>Populate </a:t>
            </a:r>
            <a:r>
              <a:rPr lang="en-GB" sz="2100" dirty="0">
                <a:effectLst/>
              </a:rPr>
              <a:t>crime data on London map and compare </a:t>
            </a:r>
            <a:r>
              <a:rPr lang="en-GB" sz="2100" dirty="0" smtClean="0">
                <a:effectLst/>
              </a:rPr>
              <a:t>with </a:t>
            </a:r>
            <a:r>
              <a:rPr lang="en-GB" sz="2100" dirty="0">
                <a:effectLst/>
              </a:rPr>
              <a:t>other same size cities</a:t>
            </a:r>
            <a:r>
              <a:rPr lang="en-GB" sz="2100" dirty="0" smtClean="0">
                <a:effectLst/>
              </a:rPr>
              <a:t>.</a:t>
            </a:r>
          </a:p>
          <a:p>
            <a:pPr lvl="0"/>
            <a:r>
              <a:rPr lang="en-GB" sz="2100" dirty="0">
                <a:effectLst/>
              </a:rPr>
              <a:t>Populate crime data on London map and perform exploratory </a:t>
            </a:r>
            <a:r>
              <a:rPr lang="en-GB" sz="2100" dirty="0" smtClean="0">
                <a:effectLst/>
              </a:rPr>
              <a:t>analysis</a:t>
            </a:r>
            <a:endParaRPr lang="en-GB" sz="2100" dirty="0">
              <a:effectLst/>
            </a:endParaRPr>
          </a:p>
        </p:txBody>
      </p:sp>
    </p:spTree>
    <p:extLst>
      <p:ext uri="{BB962C8B-B14F-4D97-AF65-F5344CB8AC3E}">
        <p14:creationId xmlns:p14="http://schemas.microsoft.com/office/powerpoint/2010/main" val="4105607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The project scope</a:t>
            </a:r>
            <a:endParaRPr lang="en-GB" dirty="0"/>
          </a:p>
        </p:txBody>
      </p:sp>
      <p:sp>
        <p:nvSpPr>
          <p:cNvPr id="3" name="Content Placeholder 2"/>
          <p:cNvSpPr>
            <a:spLocks noGrp="1"/>
          </p:cNvSpPr>
          <p:nvPr>
            <p:ph idx="1"/>
          </p:nvPr>
        </p:nvSpPr>
        <p:spPr>
          <a:xfrm>
            <a:off x="1141412" y="1626209"/>
            <a:ext cx="10070873" cy="2488591"/>
          </a:xfrm>
        </p:spPr>
        <p:txBody>
          <a:bodyPr>
            <a:noAutofit/>
          </a:bodyPr>
          <a:lstStyle/>
          <a:p>
            <a:pPr marL="0" lvl="0" indent="0" algn="ctr">
              <a:buNone/>
            </a:pPr>
            <a:r>
              <a:rPr lang="en-GB" sz="4000" b="1" dirty="0" smtClean="0">
                <a:effectLst/>
              </a:rPr>
              <a:t>Populate crime data on London map </a:t>
            </a:r>
          </a:p>
          <a:p>
            <a:pPr marL="0" lvl="0" indent="0" algn="ctr">
              <a:buNone/>
            </a:pPr>
            <a:r>
              <a:rPr lang="en-GB" sz="4000" b="1" dirty="0" smtClean="0">
                <a:effectLst/>
              </a:rPr>
              <a:t>and </a:t>
            </a:r>
          </a:p>
          <a:p>
            <a:pPr marL="0" lvl="0" indent="0" algn="ctr">
              <a:buNone/>
            </a:pPr>
            <a:r>
              <a:rPr lang="en-GB" sz="4000" b="1" dirty="0" smtClean="0">
                <a:effectLst/>
              </a:rPr>
              <a:t>perform </a:t>
            </a:r>
            <a:r>
              <a:rPr lang="en-GB" sz="4000" b="1" dirty="0">
                <a:effectLst/>
              </a:rPr>
              <a:t>exploratory </a:t>
            </a:r>
            <a:r>
              <a:rPr lang="en-GB" sz="4000" b="1" dirty="0" smtClean="0">
                <a:effectLst/>
              </a:rPr>
              <a:t>analysis</a:t>
            </a:r>
            <a:endParaRPr lang="en-GB" sz="4000" b="1" dirty="0">
              <a:effectLst/>
            </a:endParaRPr>
          </a:p>
        </p:txBody>
      </p:sp>
    </p:spTree>
    <p:extLst>
      <p:ext uri="{BB962C8B-B14F-4D97-AF65-F5344CB8AC3E}">
        <p14:creationId xmlns:p14="http://schemas.microsoft.com/office/powerpoint/2010/main" val="11689599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4579821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Technical implementation</a:t>
            </a:r>
            <a:endParaRPr lang="en-GB" dirty="0"/>
          </a:p>
        </p:txBody>
      </p:sp>
      <p:grpSp>
        <p:nvGrpSpPr>
          <p:cNvPr id="91" name="Groupe 90"/>
          <p:cNvGrpSpPr/>
          <p:nvPr/>
        </p:nvGrpSpPr>
        <p:grpSpPr>
          <a:xfrm>
            <a:off x="1064509" y="2139131"/>
            <a:ext cx="10084905" cy="3393155"/>
            <a:chOff x="1064509" y="2014279"/>
            <a:chExt cx="10084905" cy="3393155"/>
          </a:xfrm>
        </p:grpSpPr>
        <p:sp>
          <p:nvSpPr>
            <p:cNvPr id="5" name="Rectangle à coins arrondis 4"/>
            <p:cNvSpPr/>
            <p:nvPr/>
          </p:nvSpPr>
          <p:spPr>
            <a:xfrm>
              <a:off x="1064509" y="2024777"/>
              <a:ext cx="1872208" cy="1080120"/>
            </a:xfrm>
            <a:prstGeom prst="round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rPr>
                <a:t>Data Collection</a:t>
              </a:r>
              <a:endParaRPr lang="en-GB" b="1" dirty="0">
                <a:solidFill>
                  <a:schemeClr val="tx1"/>
                </a:solidFill>
              </a:endParaRPr>
            </a:p>
          </p:txBody>
        </p:sp>
        <p:sp>
          <p:nvSpPr>
            <p:cNvPr id="6" name="Rectangle à coins arrondis 5"/>
            <p:cNvSpPr/>
            <p:nvPr/>
          </p:nvSpPr>
          <p:spPr>
            <a:xfrm>
              <a:off x="7017115" y="4327313"/>
              <a:ext cx="1872208" cy="1080120"/>
            </a:xfrm>
            <a:prstGeom prst="round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rPr>
                <a:t>Data Analysis and Modelling</a:t>
              </a:r>
              <a:endParaRPr lang="en-GB" b="1" dirty="0">
                <a:solidFill>
                  <a:schemeClr val="tx1"/>
                </a:solidFill>
              </a:endParaRPr>
            </a:p>
          </p:txBody>
        </p:sp>
        <p:sp>
          <p:nvSpPr>
            <p:cNvPr id="7" name="Rectangle à coins arrondis 6"/>
            <p:cNvSpPr/>
            <p:nvPr/>
          </p:nvSpPr>
          <p:spPr>
            <a:xfrm>
              <a:off x="3369416" y="4327314"/>
              <a:ext cx="1872208" cy="1080120"/>
            </a:xfrm>
            <a:prstGeom prst="round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rPr>
                <a:t>Data Cleaning and pre-processing</a:t>
              </a:r>
              <a:endParaRPr lang="en-GB" b="1" dirty="0">
                <a:solidFill>
                  <a:schemeClr val="tx1"/>
                </a:solidFill>
              </a:endParaRPr>
            </a:p>
          </p:txBody>
        </p:sp>
        <p:sp>
          <p:nvSpPr>
            <p:cNvPr id="8" name="Rectangle à coins arrondis 7"/>
            <p:cNvSpPr/>
            <p:nvPr/>
          </p:nvSpPr>
          <p:spPr>
            <a:xfrm>
              <a:off x="9277206" y="2014279"/>
              <a:ext cx="1872208" cy="1080120"/>
            </a:xfrm>
            <a:prstGeom prst="round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rPr>
                <a:t>Data Visualisation</a:t>
              </a:r>
              <a:endParaRPr lang="en-GB" b="1" dirty="0">
                <a:solidFill>
                  <a:schemeClr val="tx1"/>
                </a:solidFill>
              </a:endParaRPr>
            </a:p>
          </p:txBody>
        </p:sp>
        <p:cxnSp>
          <p:nvCxnSpPr>
            <p:cNvPr id="10" name="Connecteur droit avec flèche 9"/>
            <p:cNvCxnSpPr>
              <a:stCxn id="7" idx="3"/>
              <a:endCxn id="6" idx="1"/>
            </p:cNvCxnSpPr>
            <p:nvPr/>
          </p:nvCxnSpPr>
          <p:spPr>
            <a:xfrm flipV="1">
              <a:off x="5241624" y="4867373"/>
              <a:ext cx="1775491" cy="1"/>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5" name="Connecteur en angle 64"/>
            <p:cNvCxnSpPr>
              <a:stCxn id="5" idx="2"/>
              <a:endCxn id="7" idx="1"/>
            </p:cNvCxnSpPr>
            <p:nvPr/>
          </p:nvCxnSpPr>
          <p:spPr>
            <a:xfrm rot="16200000" flipH="1">
              <a:off x="1803776" y="3301733"/>
              <a:ext cx="1762477" cy="1368803"/>
            </a:xfrm>
            <a:prstGeom prst="bentConnector2">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0" name="Connecteur en angle 69"/>
            <p:cNvCxnSpPr>
              <a:stCxn id="6" idx="3"/>
              <a:endCxn id="8" idx="2"/>
            </p:cNvCxnSpPr>
            <p:nvPr/>
          </p:nvCxnSpPr>
          <p:spPr>
            <a:xfrm flipV="1">
              <a:off x="8889323" y="3094399"/>
              <a:ext cx="1323987" cy="1772974"/>
            </a:xfrm>
            <a:prstGeom prst="bentConnector2">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83" name="Virage 82"/>
            <p:cNvSpPr/>
            <p:nvPr/>
          </p:nvSpPr>
          <p:spPr>
            <a:xfrm rot="10800000" flipH="1">
              <a:off x="2253163" y="3515304"/>
              <a:ext cx="877350" cy="1044023"/>
            </a:xfrm>
            <a:prstGeom prst="ben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solidFill>
                  <a:schemeClr val="tx1"/>
                </a:solidFill>
              </a:endParaRPr>
            </a:p>
          </p:txBody>
        </p:sp>
        <p:sp>
          <p:nvSpPr>
            <p:cNvPr id="84" name="Virage 83"/>
            <p:cNvSpPr/>
            <p:nvPr/>
          </p:nvSpPr>
          <p:spPr>
            <a:xfrm rot="5400000" flipH="1">
              <a:off x="9203405" y="3576177"/>
              <a:ext cx="967511" cy="819913"/>
            </a:xfrm>
            <a:prstGeom prst="bentArrow">
              <a:avLst>
                <a:gd name="adj1" fmla="val 25000"/>
                <a:gd name="adj2" fmla="val 25832"/>
                <a:gd name="adj3" fmla="val 25000"/>
                <a:gd name="adj4" fmla="val 4375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solidFill>
                  <a:schemeClr val="tx1"/>
                </a:solidFill>
              </a:endParaRPr>
            </a:p>
          </p:txBody>
        </p:sp>
        <p:sp>
          <p:nvSpPr>
            <p:cNvPr id="87" name="Flèche droite 86"/>
            <p:cNvSpPr/>
            <p:nvPr/>
          </p:nvSpPr>
          <p:spPr>
            <a:xfrm>
              <a:off x="5474276" y="4273820"/>
              <a:ext cx="1310185" cy="39748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88" name="ZoneTexte 87"/>
            <p:cNvSpPr txBox="1"/>
            <p:nvPr/>
          </p:nvSpPr>
          <p:spPr>
            <a:xfrm>
              <a:off x="2557306" y="3543322"/>
              <a:ext cx="1037230" cy="584775"/>
            </a:xfrm>
            <a:prstGeom prst="rect">
              <a:avLst/>
            </a:prstGeom>
            <a:noFill/>
          </p:spPr>
          <p:txBody>
            <a:bodyPr wrap="square" rtlCol="0">
              <a:spAutoFit/>
            </a:bodyPr>
            <a:lstStyle/>
            <a:p>
              <a:pPr algn="ctr"/>
              <a:r>
                <a:rPr lang="en-GB" sz="1600" i="1" dirty="0" smtClean="0"/>
                <a:t>Collected data</a:t>
              </a:r>
              <a:endParaRPr lang="en-GB" sz="1600" i="1" dirty="0"/>
            </a:p>
          </p:txBody>
        </p:sp>
        <p:sp>
          <p:nvSpPr>
            <p:cNvPr id="89" name="ZoneTexte 88"/>
            <p:cNvSpPr txBox="1"/>
            <p:nvPr/>
          </p:nvSpPr>
          <p:spPr>
            <a:xfrm>
              <a:off x="5547690" y="3683227"/>
              <a:ext cx="1037230" cy="584775"/>
            </a:xfrm>
            <a:prstGeom prst="rect">
              <a:avLst/>
            </a:prstGeom>
            <a:noFill/>
          </p:spPr>
          <p:txBody>
            <a:bodyPr wrap="square" rtlCol="0">
              <a:spAutoFit/>
            </a:bodyPr>
            <a:lstStyle/>
            <a:p>
              <a:pPr algn="ctr"/>
              <a:r>
                <a:rPr lang="fr-FR" sz="1600" i="1" dirty="0" smtClean="0"/>
                <a:t>Clean data</a:t>
              </a:r>
              <a:endParaRPr lang="fr-FR" sz="1600" i="1" dirty="0"/>
            </a:p>
          </p:txBody>
        </p:sp>
        <p:sp>
          <p:nvSpPr>
            <p:cNvPr id="90" name="ZoneTexte 89"/>
            <p:cNvSpPr txBox="1"/>
            <p:nvPr/>
          </p:nvSpPr>
          <p:spPr>
            <a:xfrm>
              <a:off x="8703997" y="3570618"/>
              <a:ext cx="1037230" cy="584775"/>
            </a:xfrm>
            <a:prstGeom prst="rect">
              <a:avLst/>
            </a:prstGeom>
            <a:noFill/>
          </p:spPr>
          <p:txBody>
            <a:bodyPr wrap="square" rtlCol="0">
              <a:spAutoFit/>
            </a:bodyPr>
            <a:lstStyle/>
            <a:p>
              <a:pPr algn="ctr"/>
              <a:r>
                <a:rPr lang="en-GB" sz="1600" i="1" dirty="0" smtClean="0"/>
                <a:t>Modelling results</a:t>
              </a:r>
              <a:endParaRPr lang="en-GB" sz="1600" i="1" dirty="0"/>
            </a:p>
          </p:txBody>
        </p:sp>
      </p:grpSp>
    </p:spTree>
    <p:extLst>
      <p:ext uri="{BB962C8B-B14F-4D97-AF65-F5344CB8AC3E}">
        <p14:creationId xmlns:p14="http://schemas.microsoft.com/office/powerpoint/2010/main" val="27197785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Collection</a:t>
            </a:r>
            <a:endParaRPr lang="en-GB" dirty="0"/>
          </a:p>
        </p:txBody>
      </p:sp>
      <p:sp>
        <p:nvSpPr>
          <p:cNvPr id="3" name="Content Placeholder 2"/>
          <p:cNvSpPr>
            <a:spLocks noGrp="1"/>
          </p:cNvSpPr>
          <p:nvPr>
            <p:ph idx="1"/>
          </p:nvPr>
        </p:nvSpPr>
        <p:spPr>
          <a:xfrm>
            <a:off x="1141413" y="1626209"/>
            <a:ext cx="9905998" cy="1911648"/>
          </a:xfrm>
        </p:spPr>
        <p:txBody>
          <a:bodyPr>
            <a:normAutofit/>
          </a:bodyPr>
          <a:lstStyle/>
          <a:p>
            <a:endParaRPr lang="en-GB" sz="2100" dirty="0">
              <a:effectLst/>
            </a:endParaRPr>
          </a:p>
        </p:txBody>
      </p:sp>
    </p:spTree>
    <p:extLst>
      <p:ext uri="{BB962C8B-B14F-4D97-AF65-F5344CB8AC3E}">
        <p14:creationId xmlns:p14="http://schemas.microsoft.com/office/powerpoint/2010/main" val="4731991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Cleansing/Pre-Processing</a:t>
            </a:r>
            <a:endParaRPr lang="en-GB" dirty="0"/>
          </a:p>
        </p:txBody>
      </p:sp>
      <p:sp>
        <p:nvSpPr>
          <p:cNvPr id="3" name="Content Placeholder 2"/>
          <p:cNvSpPr>
            <a:spLocks noGrp="1"/>
          </p:cNvSpPr>
          <p:nvPr>
            <p:ph idx="1"/>
          </p:nvPr>
        </p:nvSpPr>
        <p:spPr>
          <a:xfrm>
            <a:off x="1141413" y="1626209"/>
            <a:ext cx="9905998" cy="1911648"/>
          </a:xfrm>
        </p:spPr>
        <p:txBody>
          <a:bodyPr>
            <a:normAutofit/>
          </a:bodyPr>
          <a:lstStyle/>
          <a:p>
            <a:endParaRPr lang="en-GB" sz="2100" dirty="0">
              <a:effectLst/>
            </a:endParaRPr>
          </a:p>
        </p:txBody>
      </p:sp>
    </p:spTree>
    <p:extLst>
      <p:ext uri="{BB962C8B-B14F-4D97-AF65-F5344CB8AC3E}">
        <p14:creationId xmlns:p14="http://schemas.microsoft.com/office/powerpoint/2010/main" val="21322711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5583771" cy="1325562"/>
          </a:xfrm>
        </p:spPr>
        <p:txBody>
          <a:bodyPr/>
          <a:lstStyle/>
          <a:p>
            <a:r>
              <a:rPr lang="en-GB" dirty="0" smtClean="0"/>
              <a:t>Data Modelling</a:t>
            </a:r>
            <a:endParaRPr lang="en-GB" dirty="0"/>
          </a:p>
        </p:txBody>
      </p:sp>
      <p:sp>
        <p:nvSpPr>
          <p:cNvPr id="3" name="Content Placeholder 2"/>
          <p:cNvSpPr>
            <a:spLocks noGrp="1"/>
          </p:cNvSpPr>
          <p:nvPr>
            <p:ph idx="1"/>
          </p:nvPr>
        </p:nvSpPr>
        <p:spPr>
          <a:xfrm>
            <a:off x="1141413" y="1947483"/>
            <a:ext cx="4777799" cy="4244829"/>
          </a:xfrm>
        </p:spPr>
        <p:txBody>
          <a:bodyPr>
            <a:normAutofit fontScale="92500" lnSpcReduction="10000"/>
          </a:bodyPr>
          <a:lstStyle/>
          <a:p>
            <a:pPr marL="0" indent="0">
              <a:buNone/>
            </a:pPr>
            <a:r>
              <a:rPr lang="en-GB" sz="2100" b="1" dirty="0" smtClean="0"/>
              <a:t>Goal</a:t>
            </a:r>
            <a:r>
              <a:rPr lang="en-GB" sz="2100" dirty="0" smtClean="0"/>
              <a:t>: Analyse the effect of points of interest on crime rates. Visualising the effect of those points on crime. </a:t>
            </a:r>
          </a:p>
          <a:p>
            <a:pPr marL="0" indent="0">
              <a:buNone/>
            </a:pPr>
            <a:r>
              <a:rPr lang="en-GB" sz="2100" b="1" dirty="0" smtClean="0"/>
              <a:t>Process:</a:t>
            </a:r>
            <a:endParaRPr lang="en-GB" sz="2100" dirty="0" smtClean="0"/>
          </a:p>
          <a:p>
            <a:r>
              <a:rPr lang="en-GB" sz="1900" dirty="0" smtClean="0"/>
              <a:t>Count crimes per station</a:t>
            </a:r>
          </a:p>
          <a:p>
            <a:pPr lvl="1"/>
            <a:r>
              <a:rPr lang="en-GB" sz="1500" dirty="0" smtClean="0"/>
              <a:t>Calculate distance to nearest station. </a:t>
            </a:r>
          </a:p>
          <a:p>
            <a:pPr lvl="1"/>
            <a:r>
              <a:rPr lang="en-GB" sz="1500" dirty="0" smtClean="0">
                <a:effectLst/>
              </a:rPr>
              <a:t>Find number of crimes per station in circle. </a:t>
            </a:r>
          </a:p>
          <a:p>
            <a:r>
              <a:rPr lang="en-GB" sz="1900" dirty="0"/>
              <a:t>Calculate area of circle removing overlap</a:t>
            </a:r>
          </a:p>
          <a:p>
            <a:pPr lvl="1"/>
            <a:r>
              <a:rPr lang="en-GB" sz="1500" dirty="0"/>
              <a:t>Find number of stations and distances to those stations within circle diameter</a:t>
            </a:r>
            <a:r>
              <a:rPr lang="en-GB" sz="1500" dirty="0" smtClean="0"/>
              <a:t>.</a:t>
            </a:r>
            <a:endParaRPr lang="en-GB" sz="1500" dirty="0" smtClean="0">
              <a:effectLst/>
            </a:endParaRPr>
          </a:p>
          <a:p>
            <a:r>
              <a:rPr lang="en-GB" sz="1900" dirty="0" smtClean="0">
                <a:effectLst/>
              </a:rPr>
              <a:t>Apply Gaussian weighting. </a:t>
            </a:r>
          </a:p>
          <a:p>
            <a:r>
              <a:rPr lang="en-GB" sz="1900" dirty="0" smtClean="0"/>
              <a:t>Divide by Area / Borough Density / People. </a:t>
            </a:r>
            <a:endParaRPr lang="en-GB" sz="1900" dirty="0" smtClean="0">
              <a:effectLst/>
            </a:endParaRPr>
          </a:p>
          <a:p>
            <a:r>
              <a:rPr lang="en-GB" sz="2100" dirty="0" smtClean="0">
                <a:effectLst/>
              </a:rPr>
              <a:t>Repeat process for different crime types and points of interest. </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391200075"/>
                  </p:ext>
                </p:extLst>
              </p:nvPr>
            </p:nvGraphicFramePr>
            <p:xfrm>
              <a:off x="1141413" y="3136988"/>
              <a:ext cx="5525349" cy="2547603"/>
            </p:xfrm>
            <a:graphic>
              <a:graphicData uri="http://schemas.openxmlformats.org/drawingml/2006/table">
                <a:tbl>
                  <a:tblPr firstRow="1" bandRow="1">
                    <a:tableStyleId>{69012ECD-51FC-41F1-AA8D-1B2483CD663E}</a:tableStyleId>
                  </a:tblPr>
                  <a:tblGrid>
                    <a:gridCol w="1552488"/>
                    <a:gridCol w="3972861"/>
                  </a:tblGrid>
                  <a:tr h="336353">
                    <a:tc>
                      <a:txBody>
                        <a:bodyPr/>
                        <a:lstStyle/>
                        <a:p>
                          <a:r>
                            <a:rPr lang="en-GB" b="1" dirty="0" smtClean="0"/>
                            <a:t>Fields</a:t>
                          </a:r>
                          <a:endParaRPr lang="en-GB" b="1" dirty="0"/>
                        </a:p>
                      </a:txBody>
                      <a:tcPr/>
                    </a:tc>
                    <a:tc>
                      <a:txBody>
                        <a:bodyPr/>
                        <a:lstStyle/>
                        <a:p>
                          <a:endParaRPr lang="en-GB" b="0" dirty="0" smtClean="0"/>
                        </a:p>
                      </a:txBody>
                      <a:tcPr/>
                    </a:tc>
                  </a:tr>
                  <a:tr h="341294">
                    <a:tc>
                      <a:txBody>
                        <a:bodyPr/>
                        <a:lstStyle/>
                        <a:p>
                          <a:r>
                            <a:rPr lang="en-GB" dirty="0" smtClean="0"/>
                            <a:t>Count</a:t>
                          </a:r>
                          <a:endParaRPr lang="en-GB" b="1" dirty="0"/>
                        </a:p>
                      </a:txBody>
                      <a:tcPr/>
                    </a:tc>
                    <a:tc>
                      <a:txBody>
                        <a:bodyPr/>
                        <a:lstStyle/>
                        <a:p>
                          <a:r>
                            <a:rPr lang="en-GB" dirty="0" smtClean="0"/>
                            <a:t>Number of crimes around station</a:t>
                          </a:r>
                          <a:endParaRPr lang="en-GB" b="0" dirty="0" smtClean="0"/>
                        </a:p>
                      </a:txBody>
                      <a:tcPr/>
                    </a:tc>
                  </a:tr>
                  <a:tr h="347041">
                    <a:tc>
                      <a:txBody>
                        <a:bodyPr/>
                        <a:lstStyle/>
                        <a:p>
                          <a:r>
                            <a:rPr lang="en-GB" dirty="0" smtClean="0"/>
                            <a:t>Density</a:t>
                          </a:r>
                          <a:endParaRPr lang="en-GB" b="1" dirty="0"/>
                        </a:p>
                      </a:txBody>
                      <a:tcPr/>
                    </a:tc>
                    <a:tc>
                      <a:txBody>
                        <a:bodyPr/>
                        <a:lstStyle/>
                        <a:p>
                          <a:r>
                            <a:rPr lang="en-GB" dirty="0" smtClean="0"/>
                            <a:t>Crimes per </a:t>
                          </a:r>
                          <a14:m>
                            <m:oMath xmlns:m="http://schemas.openxmlformats.org/officeDocument/2006/math">
                              <m:r>
                                <a:rPr lang="en-GB" smtClean="0">
                                  <a:latin typeface="Cambria Math" panose="02040503050406030204" pitchFamily="18" charset="0"/>
                                </a:rPr>
                                <m:t>𝑘</m:t>
                              </m:r>
                              <m:sSup>
                                <m:sSupPr>
                                  <m:ctrlPr>
                                    <a:rPr lang="en-GB" i="1" smtClean="0">
                                      <a:latin typeface="Cambria Math" panose="02040503050406030204" pitchFamily="18" charset="0"/>
                                    </a:rPr>
                                  </m:ctrlPr>
                                </m:sSupPr>
                                <m:e>
                                  <m:r>
                                    <a:rPr lang="en-GB" smtClean="0">
                                      <a:latin typeface="Cambria Math" panose="02040503050406030204" pitchFamily="18" charset="0"/>
                                    </a:rPr>
                                    <m:t>𝑚</m:t>
                                  </m:r>
                                </m:e>
                                <m:sup>
                                  <m:r>
                                    <a:rPr lang="en-GB" smtClean="0">
                                      <a:latin typeface="Cambria Math" panose="02040503050406030204" pitchFamily="18" charset="0"/>
                                    </a:rPr>
                                    <m:t>2</m:t>
                                  </m:r>
                                </m:sup>
                              </m:sSup>
                              <m:r>
                                <a:rPr lang="en-GB" smtClean="0">
                                  <a:latin typeface="Cambria Math" panose="02040503050406030204" pitchFamily="18" charset="0"/>
                                </a:rPr>
                                <m:t> </m:t>
                              </m:r>
                            </m:oMath>
                          </a14:m>
                          <a:r>
                            <a:rPr lang="en-GB" dirty="0" smtClean="0"/>
                            <a:t>around station</a:t>
                          </a:r>
                          <a:endParaRPr lang="en-GB" dirty="0"/>
                        </a:p>
                      </a:txBody>
                      <a:tcPr/>
                    </a:tc>
                  </a:tr>
                  <a:tr h="341294">
                    <a:tc>
                      <a:txBody>
                        <a:bodyPr/>
                        <a:lstStyle/>
                        <a:p>
                          <a:r>
                            <a:rPr lang="en-GB" dirty="0" smtClean="0"/>
                            <a:t>Per</a:t>
                          </a:r>
                          <a:r>
                            <a:rPr lang="en-GB" baseline="0" dirty="0" smtClean="0"/>
                            <a:t> Person</a:t>
                          </a:r>
                          <a:endParaRPr lang="en-GB" b="1" dirty="0"/>
                        </a:p>
                      </a:txBody>
                      <a:tcPr/>
                    </a:tc>
                    <a:tc>
                      <a:txBody>
                        <a:bodyPr/>
                        <a:lstStyle/>
                        <a:p>
                          <a:r>
                            <a:rPr lang="en-GB" dirty="0" smtClean="0"/>
                            <a:t>Crimes per person around station</a:t>
                          </a:r>
                          <a:endParaRPr lang="en-GB" dirty="0"/>
                        </a:p>
                      </a:txBody>
                      <a:tcPr/>
                    </a:tc>
                  </a:tr>
                  <a:tr h="444483">
                    <a:tc>
                      <a:txBody>
                        <a:bodyPr/>
                        <a:lstStyle/>
                        <a:p>
                          <a:r>
                            <a:rPr lang="en-GB" dirty="0" smtClean="0"/>
                            <a:t>Vs. Borough</a:t>
                          </a:r>
                          <a:endParaRPr lang="en-GB" b="1" dirty="0"/>
                        </a:p>
                      </a:txBody>
                      <a:tcPr/>
                    </a:tc>
                    <a:tc>
                      <a:txBody>
                        <a:bodyPr/>
                        <a:lstStyle/>
                        <a:p>
                          <a:r>
                            <a:rPr lang="en-GB" dirty="0" smtClean="0"/>
                            <a:t>Crime density vs borough crime density</a:t>
                          </a:r>
                          <a:endParaRPr lang="en-GB" dirty="0"/>
                        </a:p>
                      </a:txBody>
                      <a:tcPr/>
                    </a:tc>
                  </a:tr>
                  <a:tr h="572417">
                    <a:tc>
                      <a:txBody>
                        <a:bodyPr/>
                        <a:lstStyle/>
                        <a:p>
                          <a:r>
                            <a:rPr lang="en-GB" dirty="0" smtClean="0"/>
                            <a:t>Gaussian versions</a:t>
                          </a:r>
                          <a:endParaRPr lang="en-GB" b="1" dirty="0"/>
                        </a:p>
                      </a:txBody>
                      <a:tcPr/>
                    </a:tc>
                    <a:tc>
                      <a:txBody>
                        <a:bodyPr/>
                        <a:lstStyle/>
                        <a:p>
                          <a:r>
                            <a:rPr lang="en-GB" dirty="0" smtClean="0"/>
                            <a:t>Weighting crimes by their distance</a:t>
                          </a:r>
                          <a:endParaRPr lang="en-GB" dirty="0"/>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391200075"/>
                  </p:ext>
                </p:extLst>
              </p:nvPr>
            </p:nvGraphicFramePr>
            <p:xfrm>
              <a:off x="1141413" y="3136988"/>
              <a:ext cx="5525349" cy="2547603"/>
            </p:xfrm>
            <a:graphic>
              <a:graphicData uri="http://schemas.openxmlformats.org/drawingml/2006/table">
                <a:tbl>
                  <a:tblPr firstRow="1" bandRow="1">
                    <a:tableStyleId>{69012ECD-51FC-41F1-AA8D-1B2483CD663E}</a:tableStyleId>
                  </a:tblPr>
                  <a:tblGrid>
                    <a:gridCol w="1552488"/>
                    <a:gridCol w="3972861"/>
                  </a:tblGrid>
                  <a:tr h="365760">
                    <a:tc>
                      <a:txBody>
                        <a:bodyPr/>
                        <a:lstStyle/>
                        <a:p>
                          <a:r>
                            <a:rPr lang="en-GB" b="1" dirty="0" smtClean="0"/>
                            <a:t>Fields</a:t>
                          </a:r>
                          <a:endParaRPr lang="en-GB" b="1" dirty="0"/>
                        </a:p>
                      </a:txBody>
                      <a:tcPr/>
                    </a:tc>
                    <a:tc>
                      <a:txBody>
                        <a:bodyPr/>
                        <a:lstStyle/>
                        <a:p>
                          <a:endParaRPr lang="en-GB" b="0" dirty="0" smtClean="0"/>
                        </a:p>
                      </a:txBody>
                      <a:tcPr/>
                    </a:tc>
                  </a:tr>
                  <a:tr h="365760">
                    <a:tc>
                      <a:txBody>
                        <a:bodyPr/>
                        <a:lstStyle/>
                        <a:p>
                          <a:r>
                            <a:rPr lang="en-GB" dirty="0" smtClean="0"/>
                            <a:t>Count</a:t>
                          </a:r>
                          <a:endParaRPr lang="en-GB" b="1" dirty="0"/>
                        </a:p>
                      </a:txBody>
                      <a:tcPr/>
                    </a:tc>
                    <a:tc>
                      <a:txBody>
                        <a:bodyPr/>
                        <a:lstStyle/>
                        <a:p>
                          <a:r>
                            <a:rPr lang="en-GB" dirty="0" smtClean="0"/>
                            <a:t>Number of crimes around station</a:t>
                          </a:r>
                          <a:endParaRPr lang="en-GB" b="0" dirty="0" smtClean="0"/>
                        </a:p>
                      </a:txBody>
                      <a:tcPr/>
                    </a:tc>
                  </a:tr>
                  <a:tr h="365760">
                    <a:tc>
                      <a:txBody>
                        <a:bodyPr/>
                        <a:lstStyle/>
                        <a:p>
                          <a:r>
                            <a:rPr lang="en-GB" dirty="0" smtClean="0"/>
                            <a:t>Density</a:t>
                          </a:r>
                          <a:endParaRPr lang="en-GB" b="1" dirty="0"/>
                        </a:p>
                      </a:txBody>
                      <a:tcPr/>
                    </a:tc>
                    <a:tc>
                      <a:txBody>
                        <a:bodyPr/>
                        <a:lstStyle/>
                        <a:p>
                          <a:endParaRPr lang="en-US"/>
                        </a:p>
                      </a:txBody>
                      <a:tcPr>
                        <a:blipFill rotWithShape="0">
                          <a:blip r:embed="rId3"/>
                          <a:stretch>
                            <a:fillRect l="-39264" t="-208333" r="-153" b="-425000"/>
                          </a:stretch>
                        </a:blipFill>
                      </a:tcPr>
                    </a:tc>
                  </a:tr>
                  <a:tr h="365760">
                    <a:tc>
                      <a:txBody>
                        <a:bodyPr/>
                        <a:lstStyle/>
                        <a:p>
                          <a:r>
                            <a:rPr lang="en-GB" dirty="0" smtClean="0"/>
                            <a:t>Per</a:t>
                          </a:r>
                          <a:r>
                            <a:rPr lang="en-GB" baseline="0" dirty="0" smtClean="0"/>
                            <a:t> Person</a:t>
                          </a:r>
                          <a:endParaRPr lang="en-GB" b="1" dirty="0"/>
                        </a:p>
                      </a:txBody>
                      <a:tcPr/>
                    </a:tc>
                    <a:tc>
                      <a:txBody>
                        <a:bodyPr/>
                        <a:lstStyle/>
                        <a:p>
                          <a:r>
                            <a:rPr lang="en-GB" dirty="0" smtClean="0"/>
                            <a:t>Crimes per person around station</a:t>
                          </a:r>
                          <a:endParaRPr lang="en-GB" dirty="0"/>
                        </a:p>
                      </a:txBody>
                      <a:tcPr/>
                    </a:tc>
                  </a:tr>
                  <a:tr h="444483">
                    <a:tc>
                      <a:txBody>
                        <a:bodyPr/>
                        <a:lstStyle/>
                        <a:p>
                          <a:r>
                            <a:rPr lang="en-GB" dirty="0" smtClean="0"/>
                            <a:t>Vs. Borough</a:t>
                          </a:r>
                          <a:endParaRPr lang="en-GB" b="1" dirty="0"/>
                        </a:p>
                      </a:txBody>
                      <a:tcPr/>
                    </a:tc>
                    <a:tc>
                      <a:txBody>
                        <a:bodyPr/>
                        <a:lstStyle/>
                        <a:p>
                          <a:r>
                            <a:rPr lang="en-GB" dirty="0" smtClean="0"/>
                            <a:t>Crime density vs borough crime density</a:t>
                          </a:r>
                          <a:endParaRPr lang="en-GB" dirty="0"/>
                        </a:p>
                      </a:txBody>
                      <a:tcPr/>
                    </a:tc>
                  </a:tr>
                  <a:tr h="640080">
                    <a:tc>
                      <a:txBody>
                        <a:bodyPr/>
                        <a:lstStyle/>
                        <a:p>
                          <a:r>
                            <a:rPr lang="en-GB" dirty="0" smtClean="0"/>
                            <a:t>Gaussian versions</a:t>
                          </a:r>
                          <a:endParaRPr lang="en-GB" b="1" dirty="0"/>
                        </a:p>
                      </a:txBody>
                      <a:tcPr/>
                    </a:tc>
                    <a:tc>
                      <a:txBody>
                        <a:bodyPr/>
                        <a:lstStyle/>
                        <a:p>
                          <a:r>
                            <a:rPr lang="en-GB" dirty="0" smtClean="0"/>
                            <a:t>Weighting crimes by their distance</a:t>
                          </a:r>
                          <a:endParaRPr lang="en-GB" dirty="0"/>
                        </a:p>
                      </a:txBody>
                      <a:tcPr/>
                    </a:tc>
                  </a:tr>
                </a:tbl>
              </a:graphicData>
            </a:graphic>
          </p:graphicFrame>
        </mc:Fallback>
      </mc:AlternateContent>
      <p:pic>
        <p:nvPicPr>
          <p:cNvPr id="5" name="Picture 4"/>
          <p:cNvPicPr>
            <a:picLocks noChangeAspect="1"/>
          </p:cNvPicPr>
          <p:nvPr/>
        </p:nvPicPr>
        <p:blipFill>
          <a:blip r:embed="rId4"/>
          <a:stretch>
            <a:fillRect/>
          </a:stretch>
        </p:blipFill>
        <p:spPr>
          <a:xfrm>
            <a:off x="8757355" y="365759"/>
            <a:ext cx="3187927" cy="2771229"/>
          </a:xfrm>
          <a:prstGeom prst="rect">
            <a:avLst/>
          </a:prstGeom>
        </p:spPr>
      </p:pic>
      <p:pic>
        <p:nvPicPr>
          <p:cNvPr id="6" name="Picture 5"/>
          <p:cNvPicPr>
            <a:picLocks noChangeAspect="1"/>
          </p:cNvPicPr>
          <p:nvPr/>
        </p:nvPicPr>
        <p:blipFill>
          <a:blip r:embed="rId5"/>
          <a:stretch>
            <a:fillRect/>
          </a:stretch>
        </p:blipFill>
        <p:spPr>
          <a:xfrm>
            <a:off x="8757965" y="388089"/>
            <a:ext cx="3151251" cy="2725815"/>
          </a:xfrm>
          <a:prstGeom prst="rect">
            <a:avLst/>
          </a:prstGeom>
        </p:spPr>
      </p:pic>
      <p:pic>
        <p:nvPicPr>
          <p:cNvPr id="7" name="Picture 6"/>
          <p:cNvPicPr>
            <a:picLocks noChangeAspect="1"/>
          </p:cNvPicPr>
          <p:nvPr/>
        </p:nvPicPr>
        <p:blipFill>
          <a:blip r:embed="rId6"/>
          <a:stretch>
            <a:fillRect/>
          </a:stretch>
        </p:blipFill>
        <p:spPr>
          <a:xfrm>
            <a:off x="8742607" y="360404"/>
            <a:ext cx="3652580" cy="2781183"/>
          </a:xfrm>
          <a:prstGeom prst="rect">
            <a:avLst/>
          </a:prstGeom>
        </p:spPr>
      </p:pic>
      <p:pic>
        <p:nvPicPr>
          <p:cNvPr id="10" name="Picture 9"/>
          <p:cNvPicPr>
            <a:picLocks noChangeAspect="1"/>
          </p:cNvPicPr>
          <p:nvPr/>
        </p:nvPicPr>
        <p:blipFill>
          <a:blip r:embed="rId7"/>
          <a:stretch>
            <a:fillRect/>
          </a:stretch>
        </p:blipFill>
        <p:spPr>
          <a:xfrm>
            <a:off x="8846726" y="531742"/>
            <a:ext cx="3160208" cy="2593704"/>
          </a:xfrm>
          <a:prstGeom prst="rect">
            <a:avLst/>
          </a:prstGeom>
        </p:spPr>
      </p:pic>
      <p:pic>
        <p:nvPicPr>
          <p:cNvPr id="11" name="Picture 10"/>
          <p:cNvPicPr>
            <a:picLocks noChangeAspect="1"/>
          </p:cNvPicPr>
          <p:nvPr/>
        </p:nvPicPr>
        <p:blipFill>
          <a:blip r:embed="rId8"/>
          <a:stretch>
            <a:fillRect/>
          </a:stretch>
        </p:blipFill>
        <p:spPr>
          <a:xfrm>
            <a:off x="5742005" y="674875"/>
            <a:ext cx="3202438" cy="2322821"/>
          </a:xfrm>
          <a:prstGeom prst="rect">
            <a:avLst/>
          </a:prstGeom>
        </p:spPr>
      </p:pic>
    </p:spTree>
    <p:extLst>
      <p:ext uri="{BB962C8B-B14F-4D97-AF65-F5344CB8AC3E}">
        <p14:creationId xmlns:p14="http://schemas.microsoft.com/office/powerpoint/2010/main" val="2936578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6" presetClass="path" presetSubtype="0" accel="50000" decel="50000" fill="hold" nodeType="clickEffect">
                                  <p:stCondLst>
                                    <p:cond delay="0"/>
                                  </p:stCondLst>
                                  <p:childTnLst>
                                    <p:animMotion origin="layout" path="M -2.29167E-6 4.44444E-6 L -2.29167E-6 0.05162 C -2.29167E-6 0.07453 0.11159 0.10324 0.20248 0.10324 L 0.40508 0.10324 " pathEditMode="relative" rAng="0" ptsTypes="AAAA">
                                      <p:cBhvr>
                                        <p:cTn id="10" dur="2000" fill="hold"/>
                                        <p:tgtEl>
                                          <p:spTgt spid="4"/>
                                        </p:tgtEl>
                                        <p:attrNameLst>
                                          <p:attrName>ppt_x</p:attrName>
                                          <p:attrName>ppt_y</p:attrName>
                                        </p:attrNameLst>
                                      </p:cBhvr>
                                      <p:rCtr x="20247" y="5162"/>
                                    </p:animMotion>
                                  </p:childTnLst>
                                </p:cTn>
                              </p:par>
                            </p:childTnLst>
                          </p:cTn>
                        </p:par>
                        <p:par>
                          <p:cTn id="11" fill="hold">
                            <p:stCondLst>
                              <p:cond delay="2000"/>
                            </p:stCondLst>
                            <p:childTnLst>
                              <p:par>
                                <p:cTn id="12" presetID="1" presetClass="entr" presetSubtype="0" fill="hold" nodeType="afterEffect">
                                  <p:stCondLst>
                                    <p:cond delay="50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5"/>
                                        </p:tgtEl>
                                        <p:attrNameLst>
                                          <p:attrName>style.visibility</p:attrName>
                                        </p:attrNameLst>
                                      </p:cBhvr>
                                      <p:to>
                                        <p:strVal val="hidden"/>
                                      </p:to>
                                    </p:set>
                                  </p:childTnLst>
                                </p:cTn>
                              </p:par>
                              <p:par>
                                <p:cTn id="30" presetID="1"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6"/>
                                        </p:tgtEl>
                                        <p:attrNameLst>
                                          <p:attrName>style.visibility</p:attrName>
                                        </p:attrNameLst>
                                      </p:cBhvr>
                                      <p:to>
                                        <p:strVal val="hidden"/>
                                      </p:to>
                                    </p:set>
                                  </p:childTnLst>
                                </p:cTn>
                              </p:par>
                              <p:par>
                                <p:cTn id="36" presetID="1" presetClass="entr" presetSubtype="0" fill="hold" nodeType="withEffect">
                                  <p:stCondLst>
                                    <p:cond delay="0"/>
                                  </p:stCondLst>
                                  <p:childTnLst>
                                    <p:set>
                                      <p:cBhvr>
                                        <p:cTn id="37" dur="1" fill="hold">
                                          <p:stCondLst>
                                            <p:cond delay="0"/>
                                          </p:stCondLst>
                                        </p:cTn>
                                        <p:tgtEl>
                                          <p:spTgt spid="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7"/>
                                        </p:tgtEl>
                                        <p:attrNameLst>
                                          <p:attrName>style.visibility</p:attrName>
                                        </p:attrNameLst>
                                      </p:cBhvr>
                                      <p:to>
                                        <p:strVal val="hidden"/>
                                      </p:to>
                                    </p:set>
                                  </p:childTnLst>
                                </p:cTn>
                              </p:par>
                              <p:par>
                                <p:cTn id="52" presetID="1" presetClass="entr" presetSubtype="0" fill="hold" nodeType="withEffect">
                                  <p:stCondLst>
                                    <p:cond delay="0"/>
                                  </p:stCondLst>
                                  <p:childTnLst>
                                    <p:set>
                                      <p:cBhvr>
                                        <p:cTn id="53" dur="1" fill="hold">
                                          <p:stCondLst>
                                            <p:cond delay="0"/>
                                          </p:stCondLst>
                                        </p:cTn>
                                        <p:tgtEl>
                                          <p:spTgt spid="11"/>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1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477</TotalTime>
  <Words>842</Words>
  <Application>Microsoft Office PowerPoint</Application>
  <PresentationFormat>Widescreen</PresentationFormat>
  <Paragraphs>129</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Crime Analyser</vt:lpstr>
      <vt:lpstr>Agenda</vt:lpstr>
      <vt:lpstr>The idea</vt:lpstr>
      <vt:lpstr>The project scope</vt:lpstr>
      <vt:lpstr>Demo</vt:lpstr>
      <vt:lpstr>Technical implementation</vt:lpstr>
      <vt:lpstr>Data Collection</vt:lpstr>
      <vt:lpstr>Data Cleansing/Pre-Processing</vt:lpstr>
      <vt:lpstr>Data Modelling</vt:lpstr>
      <vt:lpstr>Data Visualisation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in London</dc:title>
  <dc:creator>Miguel Ballesteros</dc:creator>
  <cp:lastModifiedBy>Alun Meredith</cp:lastModifiedBy>
  <cp:revision>39</cp:revision>
  <dcterms:created xsi:type="dcterms:W3CDTF">2015-12-14T05:06:36Z</dcterms:created>
  <dcterms:modified xsi:type="dcterms:W3CDTF">2016-01-06T10:27:10Z</dcterms:modified>
</cp:coreProperties>
</file>