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25" d="100"/>
          <a:sy n="25" d="100"/>
        </p:scale>
        <p:origin x="18" y="78"/>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spPr>
            <a:solidFill>
              <a:schemeClr val="accent2">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spPr>
            <a:solidFill>
              <a:schemeClr val="accent3">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80"/>
        <c:overlap val="25"/>
        <c:axId val="312657632"/>
        <c:axId val="312656456"/>
      </c:barChart>
      <c:catAx>
        <c:axId val="312657632"/>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312656456"/>
        <c:crosses val="autoZero"/>
        <c:auto val="1"/>
        <c:lblAlgn val="ctr"/>
        <c:lblOffset val="100"/>
        <c:noMultiLvlLbl val="0"/>
      </c:catAx>
      <c:valAx>
        <c:axId val="312656456"/>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3126576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r>
            <a:rPr lang="en-US" sz="2800" dirty="0" smtClean="0"/>
            <a:t>Controlled variables</a:t>
          </a:r>
          <a:endParaRPr lang="en-US" sz="2800" dirty="0"/>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4640F6E6-EF32-4372-9B3B-2FFD48F9CB5C}">
      <dgm:prSet phldrT="[Text]" custT="1"/>
      <dgm:spPr/>
      <dgm:t>
        <a:bodyPr/>
        <a:lstStyle/>
        <a:p>
          <a:r>
            <a:rPr lang="en-US" sz="2800" dirty="0" smtClean="0"/>
            <a:t>These are kept the same throughout your experiments</a:t>
          </a:r>
          <a:endParaRPr lang="en-US" sz="2800" dirty="0"/>
        </a:p>
      </dgm:t>
    </dgm:pt>
    <dgm:pt modelId="{DB4F8E23-BBE6-4AB5-9D82-74F5115D7455}" type="parTrans" cxnId="{ACB965C6-1ACF-483C-9C29-8A17C949C706}">
      <dgm:prSet/>
      <dgm:spPr/>
      <dgm:t>
        <a:bodyPr/>
        <a:lstStyle/>
        <a:p>
          <a:endParaRPr lang="en-US" sz="2800"/>
        </a:p>
      </dgm:t>
    </dgm:pt>
    <dgm:pt modelId="{55E32D54-3DF3-4F3F-B3B8-1AEE5606EC62}" type="sibTrans" cxnId="{ACB965C6-1ACF-483C-9C29-8A17C949C706}">
      <dgm:prSet/>
      <dgm:spPr/>
      <dgm:t>
        <a:bodyPr/>
        <a:lstStyle/>
        <a:p>
          <a:endParaRPr lang="en-US" sz="2800"/>
        </a:p>
      </dgm:t>
    </dgm:pt>
    <dgm:pt modelId="{184B56DA-A66C-4DD0-AE11-0A7EBA387E48}">
      <dgm:prSet phldrT="[Text]" custT="1"/>
      <dgm:spPr/>
      <dgm:t>
        <a:bodyPr/>
        <a:lstStyle/>
        <a:p>
          <a:r>
            <a:rPr lang="en-US" sz="2800" dirty="0" smtClean="0"/>
            <a:t>Independent variable</a:t>
          </a:r>
          <a:endParaRPr lang="en-US" sz="2800" dirty="0"/>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17AF0C1B-AB46-4643-AAAB-C00D253E5731}">
      <dgm:prSet phldrT="[Text]" custT="1"/>
      <dgm:spPr/>
      <dgm:t>
        <a:bodyPr/>
        <a:lstStyle/>
        <a:p>
          <a:r>
            <a:rPr lang="en-US" sz="2800" dirty="0" smtClean="0"/>
            <a:t>The </a:t>
          </a:r>
          <a:r>
            <a:rPr lang="en-US" sz="2800" b="1" dirty="0" smtClean="0"/>
            <a:t>one</a:t>
          </a:r>
          <a:r>
            <a:rPr lang="en-US" sz="2800" dirty="0" smtClean="0"/>
            <a:t> variable you purposely change and test</a:t>
          </a:r>
          <a:endParaRPr lang="en-US" sz="2800" dirty="0"/>
        </a:p>
      </dgm:t>
    </dgm:pt>
    <dgm:pt modelId="{29C3C336-A8CD-48B5-9F85-325299B52A84}" type="parTrans" cxnId="{31D0EEFF-9776-4597-8873-3B56F9091C86}">
      <dgm:prSet/>
      <dgm:spPr/>
      <dgm:t>
        <a:bodyPr/>
        <a:lstStyle/>
        <a:p>
          <a:endParaRPr lang="en-US" sz="2800"/>
        </a:p>
      </dgm:t>
    </dgm:pt>
    <dgm:pt modelId="{631D11DF-11B6-487B-8148-E2BF1F9190AD}" type="sibTrans" cxnId="{31D0EEFF-9776-4597-8873-3B56F9091C86}">
      <dgm:prSet/>
      <dgm:spPr/>
      <dgm:t>
        <a:bodyPr/>
        <a:lstStyle/>
        <a:p>
          <a:endParaRPr lang="en-US" sz="2800"/>
        </a:p>
      </dgm:t>
    </dgm:pt>
    <dgm:pt modelId="{2F8ECEAC-FAA3-4503-A169-57F41A503807}">
      <dgm:prSet phldrT="[Text]" custT="1"/>
      <dgm:spPr/>
      <dgm:t>
        <a:bodyPr/>
        <a:lstStyle/>
        <a:p>
          <a:r>
            <a:rPr lang="en-US" sz="2800" dirty="0" smtClean="0"/>
            <a:t>Dependent variable</a:t>
          </a:r>
          <a:endParaRPr lang="en-US" sz="2800" dirty="0"/>
        </a:p>
      </dgm:t>
    </dgm:pt>
    <dgm:pt modelId="{ACAA3BC8-2CDA-42A5-8DD6-5A948ACC6FCF}" type="parTrans" cxnId="{24836079-9FDA-4F84-9291-518671EE6E30}">
      <dgm:prSet/>
      <dgm:spPr/>
      <dgm:t>
        <a:bodyPr/>
        <a:lstStyle/>
        <a:p>
          <a:endParaRPr lang="en-US" sz="2800"/>
        </a:p>
      </dgm:t>
    </dgm:pt>
    <dgm:pt modelId="{61A568BF-D1AB-4345-9CA7-878468CAA9E0}" type="sibTrans" cxnId="{24836079-9FDA-4F84-9291-518671EE6E30}">
      <dgm:prSet/>
      <dgm:spPr/>
      <dgm:t>
        <a:bodyPr/>
        <a:lstStyle/>
        <a:p>
          <a:endParaRPr lang="en-US" sz="2800"/>
        </a:p>
      </dgm:t>
    </dgm:pt>
    <dgm:pt modelId="{BB5A00DF-7368-4451-822A-C5213BEFEEBE}">
      <dgm:prSet phldrT="[Text]" custT="1"/>
      <dgm:spPr/>
      <dgm:t>
        <a:bodyPr/>
        <a:lstStyle/>
        <a:p>
          <a:r>
            <a:rPr lang="en-US" sz="2800" dirty="0" smtClean="0"/>
            <a:t>The measure of change observed because of independent variable</a:t>
          </a:r>
          <a:endParaRPr lang="en-US" sz="2800" dirty="0"/>
        </a:p>
      </dgm:t>
    </dgm:pt>
    <dgm:pt modelId="{DBF05790-03E0-47D4-8137-1ED35487613F}" type="parTrans" cxnId="{3F455948-84CC-4BD3-B122-BC7FC520F6C2}">
      <dgm:prSet/>
      <dgm:spPr/>
      <dgm:t>
        <a:bodyPr/>
        <a:lstStyle/>
        <a:p>
          <a:endParaRPr lang="en-US" sz="2800"/>
        </a:p>
      </dgm:t>
    </dgm:pt>
    <dgm:pt modelId="{1FC1A5B2-F57F-4D1D-AD7C-59801453B2A1}" type="sibTrans" cxnId="{3F455948-84CC-4BD3-B122-BC7FC520F6C2}">
      <dgm:prSet/>
      <dgm:spPr/>
      <dgm:t>
        <a:bodyPr/>
        <a:lstStyle/>
        <a:p>
          <a:endParaRPr lang="en-US" sz="2800"/>
        </a:p>
      </dgm:t>
    </dgm:pt>
    <dgm:pt modelId="{B92700A2-FB38-4467-8A2E-6B17FD5FB43C}">
      <dgm:prSet phldrT="[Text]" custT="1"/>
      <dgm:spPr/>
      <dgm:t>
        <a:bodyPr/>
        <a:lstStyle/>
        <a:p>
          <a:r>
            <a:rPr lang="en-US" sz="2800" dirty="0" smtClean="0"/>
            <a:t>Decide how you will measure the change</a:t>
          </a:r>
          <a:endParaRPr lang="en-US" sz="2800" dirty="0"/>
        </a:p>
      </dgm:t>
    </dgm:pt>
    <dgm:pt modelId="{D455CBAE-1EFE-4677-A720-D37D3C7C79C7}" type="parTrans" cxnId="{401C8A76-0402-439A-A771-D9B2BC35018E}">
      <dgm:prSet/>
      <dgm:spPr/>
      <dgm:t>
        <a:bodyPr/>
        <a:lstStyle/>
        <a:p>
          <a:endParaRPr lang="en-US" sz="2800"/>
        </a:p>
      </dgm:t>
    </dgm:pt>
    <dgm:pt modelId="{A308112E-A697-4E6A-A0C4-5392D47FD2DE}" type="sibTrans" cxnId="{401C8A76-0402-439A-A771-D9B2BC35018E}">
      <dgm:prSet/>
      <dgm:spPr/>
      <dgm:t>
        <a:bodyPr/>
        <a:lstStyle/>
        <a:p>
          <a:endParaRPr lang="en-US" sz="2800"/>
        </a:p>
      </dgm:t>
    </dgm:pt>
    <dgm:pt modelId="{4351CFC8-37EC-494B-A841-287649776134}" type="pres">
      <dgm:prSet presAssocID="{425AB2E9-3568-4939-AD20-F42726F09D02}" presName="Name0" presStyleCnt="0">
        <dgm:presLayoutVars>
          <dgm:dir/>
          <dgm:animLvl val="lvl"/>
          <dgm:resizeHandles val="exact"/>
        </dgm:presLayoutVars>
      </dgm:prSet>
      <dgm:spPr/>
      <dgm:t>
        <a:bodyPr/>
        <a:lstStyle/>
        <a:p>
          <a:endParaRPr lang="en-US"/>
        </a:p>
      </dgm:t>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3">
        <dgm:presLayoutVars>
          <dgm:chMax val="0"/>
          <dgm:chPref val="0"/>
          <dgm:bulletEnabled val="1"/>
        </dgm:presLayoutVars>
      </dgm:prSet>
      <dgm:spPr/>
      <dgm:t>
        <a:bodyPr/>
        <a:lstStyle/>
        <a:p>
          <a:endParaRPr lang="en-US"/>
        </a:p>
      </dgm:t>
    </dgm:pt>
    <dgm:pt modelId="{DE65B54D-BB89-4898-B770-68834B90CB27}" type="pres">
      <dgm:prSet presAssocID="{06F1FE2A-97BA-4B52-B3A6-E44D1F20CB28}" presName="desTx" presStyleLbl="alignAccFollowNode1" presStyleIdx="0" presStyleCnt="3">
        <dgm:presLayoutVars>
          <dgm:bulletEnabled val="1"/>
        </dgm:presLayoutVars>
      </dgm:prSet>
      <dgm:spPr/>
      <dgm:t>
        <a:bodyPr/>
        <a:lstStyle/>
        <a:p>
          <a:endParaRPr lang="en-US"/>
        </a:p>
      </dgm:t>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3">
        <dgm:presLayoutVars>
          <dgm:chMax val="0"/>
          <dgm:chPref val="0"/>
          <dgm:bulletEnabled val="1"/>
        </dgm:presLayoutVars>
      </dgm:prSet>
      <dgm:spPr/>
      <dgm:t>
        <a:bodyPr/>
        <a:lstStyle/>
        <a:p>
          <a:endParaRPr lang="en-US"/>
        </a:p>
      </dgm:t>
    </dgm:pt>
    <dgm:pt modelId="{6EC96761-7A7E-46B1-9A31-B92F49834D5A}" type="pres">
      <dgm:prSet presAssocID="{184B56DA-A66C-4DD0-AE11-0A7EBA387E48}" presName="desTx" presStyleLbl="alignAccFollowNode1" presStyleIdx="1" presStyleCnt="3">
        <dgm:presLayoutVars>
          <dgm:bulletEnabled val="1"/>
        </dgm:presLayoutVars>
      </dgm:prSet>
      <dgm:spPr/>
      <dgm:t>
        <a:bodyPr/>
        <a:lstStyle/>
        <a:p>
          <a:endParaRPr lang="en-US"/>
        </a:p>
      </dgm:t>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3">
        <dgm:presLayoutVars>
          <dgm:chMax val="0"/>
          <dgm:chPref val="0"/>
          <dgm:bulletEnabled val="1"/>
        </dgm:presLayoutVars>
      </dgm:prSet>
      <dgm:spPr/>
      <dgm:t>
        <a:bodyPr/>
        <a:lstStyle/>
        <a:p>
          <a:endParaRPr lang="en-US"/>
        </a:p>
      </dgm:t>
    </dgm:pt>
    <dgm:pt modelId="{98860936-C475-4184-9A9D-2F4B5D8B0BC7}" type="pres">
      <dgm:prSet presAssocID="{2F8ECEAC-FAA3-4503-A169-57F41A503807}" presName="desTx" presStyleLbl="alignAccFollowNode1" presStyleIdx="2" presStyleCnt="3">
        <dgm:presLayoutVars>
          <dgm:bulletEnabled val="1"/>
        </dgm:presLayoutVars>
      </dgm:prSet>
      <dgm:spPr/>
      <dgm:t>
        <a:bodyPr/>
        <a:lstStyle/>
        <a:p>
          <a:endParaRPr lang="en-US"/>
        </a:p>
      </dgm:t>
    </dgm:pt>
  </dgm:ptLst>
  <dgm:cxnLst>
    <dgm:cxn modelId="{401C8A76-0402-439A-A771-D9B2BC35018E}" srcId="{2F8ECEAC-FAA3-4503-A169-57F41A503807}" destId="{B92700A2-FB38-4467-8A2E-6B17FD5FB43C}" srcOrd="1" destOrd="0" parTransId="{D455CBAE-1EFE-4677-A720-D37D3C7C79C7}" sibTransId="{A308112E-A697-4E6A-A0C4-5392D47FD2DE}"/>
    <dgm:cxn modelId="{9C3D3653-8462-4AAD-A961-3717216B9CF2}" type="presOf" srcId="{06F1FE2A-97BA-4B52-B3A6-E44D1F20CB28}" destId="{B8C15370-9E21-4343-A577-4985C41A0B6E}" srcOrd="0" destOrd="0" presId="urn:microsoft.com/office/officeart/2005/8/layout/hList1"/>
    <dgm:cxn modelId="{4E402F4F-22AD-4214-BE8C-948F617ABB38}" type="presOf" srcId="{BB5A00DF-7368-4451-822A-C5213BEFEEBE}" destId="{98860936-C475-4184-9A9D-2F4B5D8B0BC7}" srcOrd="0" destOrd="0" presId="urn:microsoft.com/office/officeart/2005/8/layout/hList1"/>
    <dgm:cxn modelId="{31D0EEFF-9776-4597-8873-3B56F9091C86}" srcId="{184B56DA-A66C-4DD0-AE11-0A7EBA387E48}" destId="{17AF0C1B-AB46-4643-AAAB-C00D253E5731}" srcOrd="0" destOrd="0" parTransId="{29C3C336-A8CD-48B5-9F85-325299B52A84}" sibTransId="{631D11DF-11B6-487B-8148-E2BF1F9190AD}"/>
    <dgm:cxn modelId="{ACB965C6-1ACF-483C-9C29-8A17C949C706}" srcId="{06F1FE2A-97BA-4B52-B3A6-E44D1F20CB28}" destId="{4640F6E6-EF32-4372-9B3B-2FFD48F9CB5C}" srcOrd="0" destOrd="0" parTransId="{DB4F8E23-BBE6-4AB5-9D82-74F5115D7455}" sibTransId="{55E32D54-3DF3-4F3F-B3B8-1AEE5606EC62}"/>
    <dgm:cxn modelId="{51EFA3EF-F9E3-4B84-BA84-84A3BBF4D4D3}" type="presOf" srcId="{17AF0C1B-AB46-4643-AAAB-C00D253E5731}" destId="{6EC96761-7A7E-46B1-9A31-B92F49834D5A}" srcOrd="0" destOrd="0" presId="urn:microsoft.com/office/officeart/2005/8/layout/hList1"/>
    <dgm:cxn modelId="{3F455948-84CC-4BD3-B122-BC7FC520F6C2}" srcId="{2F8ECEAC-FAA3-4503-A169-57F41A503807}" destId="{BB5A00DF-7368-4451-822A-C5213BEFEEBE}" srcOrd="0" destOrd="0" parTransId="{DBF05790-03E0-47D4-8137-1ED35487613F}" sibTransId="{1FC1A5B2-F57F-4D1D-AD7C-59801453B2A1}"/>
    <dgm:cxn modelId="{9BA84549-343A-497A-8F50-EA4C874AF4DD}" type="presOf" srcId="{2F8ECEAC-FAA3-4503-A169-57F41A503807}" destId="{64DD6D48-227C-4434-BED8-F49C9D4F4F7E}" srcOrd="0" destOrd="0" presId="urn:microsoft.com/office/officeart/2005/8/layout/hList1"/>
    <dgm:cxn modelId="{913323B4-1F88-4AC5-8C9E-BE0572C8023B}" type="presOf" srcId="{4640F6E6-EF32-4372-9B3B-2FFD48F9CB5C}" destId="{DE65B54D-BB89-4898-B770-68834B90CB27}" srcOrd="0" destOrd="0" presId="urn:microsoft.com/office/officeart/2005/8/layout/hList1"/>
    <dgm:cxn modelId="{FC6EE199-23CF-4307-94F8-FC53916EA51A}" srcId="{425AB2E9-3568-4939-AD20-F42726F09D02}" destId="{06F1FE2A-97BA-4B52-B3A6-E44D1F20CB28}" srcOrd="0" destOrd="0" parTransId="{272155B6-483B-4675-B173-D3F00A201046}" sibTransId="{0CACD921-34CA-4681-87F1-041A98C27B3D}"/>
    <dgm:cxn modelId="{7FD88FF9-53A7-4C08-9686-37472D3C5F90}" type="presOf" srcId="{184B56DA-A66C-4DD0-AE11-0A7EBA387E48}" destId="{E01B3154-0666-4584-9FC4-432DE00CC402}" srcOrd="0" destOrd="0" presId="urn:microsoft.com/office/officeart/2005/8/layout/hList1"/>
    <dgm:cxn modelId="{01AD485A-0916-4A80-9CBA-29870F4D202A}" srcId="{425AB2E9-3568-4939-AD20-F42726F09D02}" destId="{184B56DA-A66C-4DD0-AE11-0A7EBA387E48}" srcOrd="1" destOrd="0" parTransId="{3C1C544F-4C0C-4E19-A3D2-C3E5175D7B4B}" sibTransId="{8EE144C8-20EA-43DA-B048-41CEE06807BC}"/>
    <dgm:cxn modelId="{24836079-9FDA-4F84-9291-518671EE6E30}" srcId="{425AB2E9-3568-4939-AD20-F42726F09D02}" destId="{2F8ECEAC-FAA3-4503-A169-57F41A503807}" srcOrd="2" destOrd="0" parTransId="{ACAA3BC8-2CDA-42A5-8DD6-5A948ACC6FCF}" sibTransId="{61A568BF-D1AB-4345-9CA7-878468CAA9E0}"/>
    <dgm:cxn modelId="{12E1A9E1-0E2B-4599-8D03-2A69A1547115}" type="presOf" srcId="{425AB2E9-3568-4939-AD20-F42726F09D02}" destId="{4351CFC8-37EC-494B-A841-287649776134}" srcOrd="0" destOrd="0" presId="urn:microsoft.com/office/officeart/2005/8/layout/hList1"/>
    <dgm:cxn modelId="{766F4955-F53D-4E5F-A7D9-8AE86DDD9794}" type="presOf" srcId="{B92700A2-FB38-4467-8A2E-6B17FD5FB43C}" destId="{98860936-C475-4184-9A9D-2F4B5D8B0BC7}" srcOrd="0" destOrd="1" presId="urn:microsoft.com/office/officeart/2005/8/layout/hList1"/>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 modelId="{68DB7211-B7EA-4286-B920-F0E227605505}" type="presParOf" srcId="{4351CFC8-37EC-494B-A841-287649776134}" destId="{D004D87C-D390-4BAA-B20D-69AF97599BD7}" srcOrd="3" destOrd="0" presId="urn:microsoft.com/office/officeart/2005/8/layout/hList1"/>
    <dgm:cxn modelId="{10B5F44C-3CDA-48E6-B908-B6A9CE97492E}" type="presParOf" srcId="{4351CFC8-37EC-494B-A841-287649776134}" destId="{F9A125CB-F105-4A75-821B-0388D80248ED}" srcOrd="4" destOrd="0" presId="urn:microsoft.com/office/officeart/2005/8/layout/hList1"/>
    <dgm:cxn modelId="{82B6102B-62E6-40B9-9BD7-E73770A2464A}" type="presParOf" srcId="{F9A125CB-F105-4A75-821B-0388D80248ED}" destId="{64DD6D48-227C-4434-BED8-F49C9D4F4F7E}" srcOrd="0" destOrd="0" presId="urn:microsoft.com/office/officeart/2005/8/layout/hList1"/>
    <dgm:cxn modelId="{5D5C143C-31FC-4B5B-97EA-AB78A00ACAA1}" type="presParOf" srcId="{F9A125CB-F105-4A75-821B-0388D80248ED}" destId="{98860936-C475-4184-9A9D-2F4B5D8B0BC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dgm:spPr/>
      <dgm:t>
        <a:bodyPr/>
        <a:lstStyle/>
        <a:p>
          <a:r>
            <a:rPr lang="en-US" dirty="0" smtClean="0"/>
            <a:t>Step 1</a:t>
          </a:r>
          <a:endParaRPr lang="en-US" dirty="0"/>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dgm:spPr/>
      <dgm:t>
        <a:bodyPr/>
        <a:lstStyle/>
        <a:p>
          <a:r>
            <a:rPr lang="en-US" dirty="0" smtClean="0"/>
            <a:t>Describe this step in your experiment</a:t>
          </a:r>
          <a:endParaRPr lang="en-US" dirty="0"/>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US" dirty="0" smtClean="0"/>
            <a:t>Step 2</a:t>
          </a:r>
          <a:endParaRPr lang="en-US" dirty="0"/>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dgm:spPr/>
      <dgm:t>
        <a:bodyPr/>
        <a:lstStyle/>
        <a:p>
          <a:r>
            <a:rPr lang="en-US" smtClean="0"/>
            <a:t>Describe this step in your experiment</a:t>
          </a:r>
          <a:endParaRPr lang="en-US" dirty="0"/>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dirty="0" smtClean="0"/>
            <a:t>Step 3</a:t>
          </a:r>
          <a:endParaRPr lang="en-US" dirty="0"/>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dgm:spPr/>
      <dgm:t>
        <a:bodyPr/>
        <a:lstStyle/>
        <a:p>
          <a:r>
            <a:rPr lang="en-US" dirty="0" smtClean="0"/>
            <a:t>Describe this step in your experiment</a:t>
          </a:r>
          <a:endParaRPr lang="en-US" dirty="0"/>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dgm:spPr/>
      <dgm:t>
        <a:bodyPr/>
        <a:lstStyle/>
        <a:p>
          <a:r>
            <a:rPr lang="en-US" dirty="0" smtClean="0"/>
            <a:t>Step 4</a:t>
          </a:r>
          <a:endParaRPr lang="en-US" dirty="0"/>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dgm:spPr/>
      <dgm:t>
        <a:bodyPr/>
        <a:lstStyle/>
        <a:p>
          <a:r>
            <a:rPr lang="en-US" dirty="0" smtClean="0"/>
            <a:t>Describe this step in your experiment</a:t>
          </a:r>
          <a:endParaRPr lang="en-US" dirty="0"/>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8C6E4A05-D928-421F-BB35-AB0FFEB0B7C4}" type="pres">
      <dgm:prSet presAssocID="{25AFBC85-EE41-46FB-A7F4-99ED4084C835}" presName="Name0" presStyleCnt="0">
        <dgm:presLayoutVars>
          <dgm:dir/>
        </dgm:presLayoutVars>
      </dgm:prSet>
      <dgm:spPr/>
      <dgm:t>
        <a:bodyPr/>
        <a:lstStyle/>
        <a:p>
          <a:endParaRPr lang="en-US"/>
        </a:p>
      </dgm:t>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Stack of file folders and papers with pen on top." title="Sample Picture"/>
        </a:ext>
      </dgm:extLst>
    </dgm:pt>
    <dgm:pt modelId="{5ABBC393-AD16-4772-8402-4ABCB8683B4E}" type="pres">
      <dgm:prSet presAssocID="{A518A75D-9854-4CDE-9FB7-B1EBB324AAED}" presName="Child" presStyleLbl="revTx" presStyleIdx="0" presStyleCnt="4">
        <dgm:presLayoutVars>
          <dgm:bulletEnabled val="1"/>
        </dgm:presLayoutVars>
      </dgm:prSet>
      <dgm:spPr/>
      <dgm:t>
        <a:bodyPr/>
        <a:lstStyle/>
        <a:p>
          <a:endParaRPr lang="en-US"/>
        </a:p>
      </dgm:t>
    </dgm:pt>
    <dgm:pt modelId="{770E20EC-6929-4A45-99D5-285545E37892}" type="pres">
      <dgm:prSet presAssocID="{A518A75D-9854-4CDE-9FB7-B1EBB324AAED}" presName="Parent" presStyleLbl="alignNode1" presStyleIdx="0" presStyleCnt="4">
        <dgm:presLayoutVars>
          <dgm:bulletEnabled val="1"/>
        </dgm:presLayoutVars>
      </dgm:prSet>
      <dgm:spPr/>
      <dgm:t>
        <a:bodyPr/>
        <a:lstStyle/>
        <a:p>
          <a:endParaRPr lang="en-US"/>
        </a:p>
      </dgm:t>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dgm:spPr/>
    </dgm:pt>
    <dgm:pt modelId="{6D3BA09B-A748-477B-98A1-FEDE95925694}" type="pres">
      <dgm:prSet presAssocID="{25AF84C7-6ED7-450C-83EA-4337CE735A70}" presName="Image" presStyleLbl="nod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Four people having a discussion in office with large windows." title="Sample Picture"/>
        </a:ext>
      </dgm:extLst>
    </dgm:pt>
    <dgm:pt modelId="{A0810939-5D65-4F5C-894F-F86C706A7A1C}" type="pres">
      <dgm:prSet presAssocID="{25AF84C7-6ED7-450C-83EA-4337CE735A70}" presName="Child" presStyleLbl="revTx" presStyleIdx="1" presStyleCnt="4">
        <dgm:presLayoutVars>
          <dgm:bulletEnabled val="1"/>
        </dgm:presLayoutVars>
      </dgm:prSet>
      <dgm:spPr/>
      <dgm:t>
        <a:bodyPr/>
        <a:lstStyle/>
        <a:p>
          <a:endParaRPr lang="en-US"/>
        </a:p>
      </dgm:t>
    </dgm:pt>
    <dgm:pt modelId="{16EEE8E2-3D18-44F6-B04A-3D59841E4FA8}" type="pres">
      <dgm:prSet presAssocID="{25AF84C7-6ED7-450C-83EA-4337CE735A70}" presName="Parent" presStyleLbl="alignNode1" presStyleIdx="1" presStyleCnt="4">
        <dgm:presLayoutVars>
          <dgm:bulletEnabled val="1"/>
        </dgm:presLayoutVars>
      </dgm:prSet>
      <dgm:spPr/>
      <dgm:t>
        <a:bodyPr/>
        <a:lstStyle/>
        <a:p>
          <a:endParaRPr lang="en-US"/>
        </a:p>
      </dgm:t>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dgm:spPr/>
    </dgm:pt>
    <dgm:pt modelId="{6FDEA8A3-BC3B-493E-88CC-A57435CCDC96}" type="pres">
      <dgm:prSet presAssocID="{0F8DBA57-A3BA-4BC9-A853-67B71E3B3531}" presName="Image" presStyleLbl="nod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Close up of students studying in library." title="Sample Picture"/>
        </a:ext>
      </dgm:extLst>
    </dgm:pt>
    <dgm:pt modelId="{EBE06ADE-C892-44D3-AB90-0EE941CCA21D}" type="pres">
      <dgm:prSet presAssocID="{0F8DBA57-A3BA-4BC9-A853-67B71E3B3531}" presName="Child" presStyleLbl="revTx" presStyleIdx="2" presStyleCnt="4">
        <dgm:presLayoutVars>
          <dgm:bulletEnabled val="1"/>
        </dgm:presLayoutVars>
      </dgm:prSet>
      <dgm:spPr/>
      <dgm:t>
        <a:bodyPr/>
        <a:lstStyle/>
        <a:p>
          <a:endParaRPr lang="en-US"/>
        </a:p>
      </dgm:t>
    </dgm:pt>
    <dgm:pt modelId="{B3686B38-0C87-411A-9F82-923E333643FB}" type="pres">
      <dgm:prSet presAssocID="{0F8DBA57-A3BA-4BC9-A853-67B71E3B3531}" presName="Parent" presStyleLbl="alignNode1" presStyleIdx="2" presStyleCnt="4">
        <dgm:presLayoutVars>
          <dgm:bulletEnabled val="1"/>
        </dgm:presLayoutVars>
      </dgm:prSet>
      <dgm:spPr/>
      <dgm:t>
        <a:bodyPr/>
        <a:lstStyle/>
        <a:p>
          <a:endParaRPr lang="en-US"/>
        </a:p>
      </dgm:t>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dgm:spPr/>
    </dgm:pt>
    <dgm:pt modelId="{D5EF084B-0048-459A-9001-2451F5192F25}" type="pres">
      <dgm:prSet presAssocID="{677FC8B7-2875-43E9-9CDF-1CB72AAB0D0E}" presName="Image" presStyleLbl="nod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t>
        <a:bodyPr/>
        <a:lstStyle/>
        <a:p>
          <a:endParaRPr lang="en-US"/>
        </a:p>
      </dgm:t>
      <dgm:extLst>
        <a:ext uri="{E40237B7-FDA0-4F09-8148-C483321AD2D9}">
          <dgm14:cNvPr xmlns:dgm14="http://schemas.microsoft.com/office/drawing/2010/diagram" id="0" name="" descr="Closeup of gloved hand picking up a glass beaker." title="Sample Picture"/>
        </a:ext>
      </dgm:extLst>
    </dgm:pt>
    <dgm:pt modelId="{2A1C86DE-9AB9-421D-8408-47DA191A0168}" type="pres">
      <dgm:prSet presAssocID="{677FC8B7-2875-43E9-9CDF-1CB72AAB0D0E}" presName="Child" presStyleLbl="revTx" presStyleIdx="3" presStyleCnt="4">
        <dgm:presLayoutVars>
          <dgm:bulletEnabled val="1"/>
        </dgm:presLayoutVars>
      </dgm:prSet>
      <dgm:spPr/>
      <dgm:t>
        <a:bodyPr/>
        <a:lstStyle/>
        <a:p>
          <a:endParaRPr lang="en-US"/>
        </a:p>
      </dgm:t>
    </dgm:pt>
    <dgm:pt modelId="{4E89074A-DD45-4C30-BE68-0847302086FD}" type="pres">
      <dgm:prSet presAssocID="{677FC8B7-2875-43E9-9CDF-1CB72AAB0D0E}" presName="Parent" presStyleLbl="alignNode1" presStyleIdx="3" presStyleCnt="4">
        <dgm:presLayoutVars>
          <dgm:bulletEnabled val="1"/>
        </dgm:presLayoutVars>
      </dgm:prSet>
      <dgm:spPr/>
      <dgm:t>
        <a:bodyPr/>
        <a:lstStyle/>
        <a:p>
          <a:endParaRPr lang="en-US"/>
        </a:p>
      </dgm:t>
    </dgm:pt>
  </dgm:ptLst>
  <dgm:cxnLst>
    <dgm:cxn modelId="{E5053C00-76EC-4519-ABF3-0ACDA95BE163}" srcId="{25AFBC85-EE41-46FB-A7F4-99ED4084C835}" destId="{A518A75D-9854-4CDE-9FB7-B1EBB324AAED}" srcOrd="0" destOrd="0" parTransId="{8A2D5E86-42BC-415B-A1DE-0C28EEB3661C}" sibTransId="{FF440F30-5F7D-44F0-8264-C65521A11F0C}"/>
    <dgm:cxn modelId="{6A0A065E-D593-4F6E-BB02-BF63EE5BC407}" type="presOf" srcId="{25AFBC85-EE41-46FB-A7F4-99ED4084C835}" destId="{8C6E4A05-D928-421F-BB35-AB0FFEB0B7C4}" srcOrd="0" destOrd="0" presId="urn:microsoft.com/office/officeart/2008/layout/TitlePictureLineup"/>
    <dgm:cxn modelId="{21B7AB36-1C2E-4E8E-BAFE-E7BF013A0E25}" srcId="{677FC8B7-2875-43E9-9CDF-1CB72AAB0D0E}" destId="{A9B56225-2ADD-49DA-81AC-70F2AF1C4A96}" srcOrd="0" destOrd="0" parTransId="{0BDA5908-E6FD-4F09-9B29-F0DA4C25A334}" sibTransId="{430BF9A0-6AC4-4B0D-A7AB-5C13328C2783}"/>
    <dgm:cxn modelId="{B724B512-D13F-42E5-8E9D-6F0A3CE544D8}" type="presOf" srcId="{48328429-D21F-4CF6-9089-EE3F5F57F2AC}" destId="{5ABBC393-AD16-4772-8402-4ABCB8683B4E}" srcOrd="0" destOrd="0" presId="urn:microsoft.com/office/officeart/2008/layout/TitlePictureLineup"/>
    <dgm:cxn modelId="{B7AA9BCE-D649-4F1B-B108-93466D2481F6}" srcId="{A518A75D-9854-4CDE-9FB7-B1EBB324AAED}" destId="{48328429-D21F-4CF6-9089-EE3F5F57F2AC}" srcOrd="0" destOrd="0" parTransId="{1635AB15-42A4-42D6-9F2B-33788AD7A83B}" sibTransId="{C822654F-BF62-47E3-96FD-AE4B604B788B}"/>
    <dgm:cxn modelId="{9140734E-E639-4086-9B62-F9B15D8D45A9}" type="presOf" srcId="{D0989AE5-C818-44D5-8AE6-32DEAF6F46CC}" destId="{EBE06ADE-C892-44D3-AB90-0EE941CCA21D}" srcOrd="0" destOrd="0" presId="urn:microsoft.com/office/officeart/2008/layout/TitlePictureLineup"/>
    <dgm:cxn modelId="{E003B334-5224-4D62-B853-FA481A6CA493}" type="presOf" srcId="{A9B56225-2ADD-49DA-81AC-70F2AF1C4A96}" destId="{2A1C86DE-9AB9-421D-8408-47DA191A0168}" srcOrd="0" destOrd="0" presId="urn:microsoft.com/office/officeart/2008/layout/TitlePictureLineup"/>
    <dgm:cxn modelId="{C84F12B6-3EE3-4557-A9DE-5ECD9E203BEF}" type="presOf" srcId="{0F8DBA57-A3BA-4BC9-A853-67B71E3B3531}" destId="{B3686B38-0C87-411A-9F82-923E333643FB}"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0990249C-5F83-4AC6-BBDE-76609E41C3B7}" srcId="{0F8DBA57-A3BA-4BC9-A853-67B71E3B3531}" destId="{D0989AE5-C818-44D5-8AE6-32DEAF6F46CC}" srcOrd="0" destOrd="0" parTransId="{5116A57A-5F5C-441B-8E98-72FC83223934}" sibTransId="{0B13468D-FE4E-4A8A-A598-8159F0C900A0}"/>
    <dgm:cxn modelId="{4B471AE2-396E-4C5C-9110-4123DA6DCE53}" srcId="{25AF84C7-6ED7-450C-83EA-4337CE735A70}" destId="{300FCD3E-1ADF-4D8E-8B7F-C23D248E5AA3}" srcOrd="0" destOrd="0" parTransId="{BC272908-DB90-4FCA-8784-0CA7E6A97E8F}" sibTransId="{4A78B380-1F85-4365-BF1F-0BD8AD7C8590}"/>
    <dgm:cxn modelId="{951AB036-7A1D-4DCF-8595-B29E9F00F3BE}" type="presOf" srcId="{677FC8B7-2875-43E9-9CDF-1CB72AAB0D0E}" destId="{4E89074A-DD45-4C30-BE68-0847302086FD}" srcOrd="0" destOrd="0" presId="urn:microsoft.com/office/officeart/2008/layout/TitlePictureLineup"/>
    <dgm:cxn modelId="{97DC5797-804D-44AB-A7F2-9EB61CACB1D5}" srcId="{25AFBC85-EE41-46FB-A7F4-99ED4084C835}" destId="{677FC8B7-2875-43E9-9CDF-1CB72AAB0D0E}" srcOrd="3" destOrd="0" parTransId="{135D044B-CF2D-4837-B65C-369AE7EBF5F6}" sibTransId="{76FCE978-AC8C-47A4-866D-929EE0B68914}"/>
    <dgm:cxn modelId="{4A4ADF06-6D3D-43CF-9662-53E434EE742F}" type="presOf" srcId="{25AF84C7-6ED7-450C-83EA-4337CE735A70}" destId="{16EEE8E2-3D18-44F6-B04A-3D59841E4FA8}" srcOrd="0" destOrd="0" presId="urn:microsoft.com/office/officeart/2008/layout/TitlePictureLineup"/>
    <dgm:cxn modelId="{CA8B89D3-A3E5-41AB-9C8A-76BEC3920398}" type="presOf" srcId="{A518A75D-9854-4CDE-9FB7-B1EBB324AAED}" destId="{770E20EC-6929-4A45-99D5-285545E37892}" srcOrd="0" destOrd="0" presId="urn:microsoft.com/office/officeart/2008/layout/TitlePictureLineup"/>
    <dgm:cxn modelId="{BC99CF63-34B5-4D4D-84B8-160D4C4D99B0}" type="presOf" srcId="{300FCD3E-1ADF-4D8E-8B7F-C23D248E5AA3}" destId="{A0810939-5D65-4F5C-894F-F86C706A7A1C}" srcOrd="0" destOrd="0" presId="urn:microsoft.com/office/officeart/2008/layout/TitlePictureLineup"/>
    <dgm:cxn modelId="{81AE50C2-F587-470B-86FC-B5A28EFEE1BC}" srcId="{25AFBC85-EE41-46FB-A7F4-99ED4084C835}" destId="{0F8DBA57-A3BA-4BC9-A853-67B71E3B3531}" srcOrd="2" destOrd="0" parTransId="{99BB5F99-B845-4128-856A-D40FE489F4C0}" sibTransId="{CD82CFE7-3793-47B0-8B52-9C19EDB40EDE}"/>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4000" y="1352158"/>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Controlled variables</a:t>
          </a:r>
          <a:endParaRPr lang="en-US" sz="2800" kern="1200" dirty="0"/>
        </a:p>
      </dsp:txBody>
      <dsp:txXfrm>
        <a:off x="4000" y="1352158"/>
        <a:ext cx="3900487" cy="1560194"/>
      </dsp:txXfrm>
    </dsp:sp>
    <dsp:sp modelId="{DE65B54D-BB89-4898-B770-68834B90CB27}">
      <dsp:nvSpPr>
        <dsp:cNvPr id="0" name=""/>
        <dsp:cNvSpPr/>
      </dsp:nvSpPr>
      <dsp:spPr>
        <a:xfrm>
          <a:off x="4000" y="2912353"/>
          <a:ext cx="3900487" cy="30332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These are kept the same throughout your experiments</a:t>
          </a:r>
          <a:endParaRPr lang="en-US" sz="2800" kern="1200" dirty="0"/>
        </a:p>
      </dsp:txBody>
      <dsp:txXfrm>
        <a:off x="4000" y="2912353"/>
        <a:ext cx="3900487" cy="3033224"/>
      </dsp:txXfrm>
    </dsp:sp>
    <dsp:sp modelId="{E01B3154-0666-4584-9FC4-432DE00CC402}">
      <dsp:nvSpPr>
        <dsp:cNvPr id="0" name=""/>
        <dsp:cNvSpPr/>
      </dsp:nvSpPr>
      <dsp:spPr>
        <a:xfrm>
          <a:off x="4450556" y="1352158"/>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Independent variable</a:t>
          </a:r>
          <a:endParaRPr lang="en-US" sz="2800" kern="1200" dirty="0"/>
        </a:p>
      </dsp:txBody>
      <dsp:txXfrm>
        <a:off x="4450556" y="1352158"/>
        <a:ext cx="3900487" cy="1560194"/>
      </dsp:txXfrm>
    </dsp:sp>
    <dsp:sp modelId="{6EC96761-7A7E-46B1-9A31-B92F49834D5A}">
      <dsp:nvSpPr>
        <dsp:cNvPr id="0" name=""/>
        <dsp:cNvSpPr/>
      </dsp:nvSpPr>
      <dsp:spPr>
        <a:xfrm>
          <a:off x="4450556" y="2912353"/>
          <a:ext cx="3900487" cy="30332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The </a:t>
          </a:r>
          <a:r>
            <a:rPr lang="en-US" sz="2800" b="1" kern="1200" dirty="0" smtClean="0"/>
            <a:t>one</a:t>
          </a:r>
          <a:r>
            <a:rPr lang="en-US" sz="2800" kern="1200" dirty="0" smtClean="0"/>
            <a:t> variable you purposely change and test</a:t>
          </a:r>
          <a:endParaRPr lang="en-US" sz="2800" kern="1200" dirty="0"/>
        </a:p>
      </dsp:txBody>
      <dsp:txXfrm>
        <a:off x="4450556" y="2912353"/>
        <a:ext cx="3900487" cy="3033224"/>
      </dsp:txXfrm>
    </dsp:sp>
    <dsp:sp modelId="{64DD6D48-227C-4434-BED8-F49C9D4F4F7E}">
      <dsp:nvSpPr>
        <dsp:cNvPr id="0" name=""/>
        <dsp:cNvSpPr/>
      </dsp:nvSpPr>
      <dsp:spPr>
        <a:xfrm>
          <a:off x="8897112" y="1352158"/>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Dependent variable</a:t>
          </a:r>
          <a:endParaRPr lang="en-US" sz="2800" kern="1200" dirty="0"/>
        </a:p>
      </dsp:txBody>
      <dsp:txXfrm>
        <a:off x="8897112" y="1352158"/>
        <a:ext cx="3900487" cy="1560194"/>
      </dsp:txXfrm>
    </dsp:sp>
    <dsp:sp modelId="{98860936-C475-4184-9A9D-2F4B5D8B0BC7}">
      <dsp:nvSpPr>
        <dsp:cNvPr id="0" name=""/>
        <dsp:cNvSpPr/>
      </dsp:nvSpPr>
      <dsp:spPr>
        <a:xfrm>
          <a:off x="8897112" y="2912353"/>
          <a:ext cx="3900487" cy="30332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The measure of change observed because of independent variable</a:t>
          </a:r>
          <a:endParaRPr lang="en-US" sz="2800" kern="1200" dirty="0"/>
        </a:p>
        <a:p>
          <a:pPr marL="285750" lvl="1" indent="-285750" algn="l" defTabSz="1244600">
            <a:lnSpc>
              <a:spcPct val="90000"/>
            </a:lnSpc>
            <a:spcBef>
              <a:spcPct val="0"/>
            </a:spcBef>
            <a:spcAft>
              <a:spcPct val="15000"/>
            </a:spcAft>
            <a:buChar char="••"/>
          </a:pPr>
          <a:r>
            <a:rPr lang="en-US" sz="2800" kern="1200" dirty="0" smtClean="0"/>
            <a:t>Decide how you will measure the change</a:t>
          </a:r>
          <a:endParaRPr lang="en-US" sz="2800" kern="1200" dirty="0"/>
        </a:p>
      </dsp:txBody>
      <dsp:txXfrm>
        <a:off x="8897112" y="2912353"/>
        <a:ext cx="3900487" cy="3033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2026"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141930" y="1276659"/>
          <a:ext cx="2648948" cy="226645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141930"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smtClean="0"/>
            <a:t>Describe this step in your experiment</a:t>
          </a:r>
          <a:endParaRPr lang="en-US" sz="3600" kern="1200" dirty="0"/>
        </a:p>
      </dsp:txBody>
      <dsp:txXfrm>
        <a:off x="141930" y="3543110"/>
        <a:ext cx="2648948" cy="2602220"/>
      </dsp:txXfrm>
    </dsp:sp>
    <dsp:sp modelId="{770E20EC-6929-4A45-99D5-285545E37892}">
      <dsp:nvSpPr>
        <dsp:cNvPr id="0" name=""/>
        <dsp:cNvSpPr/>
      </dsp:nvSpPr>
      <dsp:spPr>
        <a:xfrm>
          <a:off x="2026"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smtClean="0"/>
            <a:t>Step 1</a:t>
          </a:r>
          <a:endParaRPr lang="en-US" sz="3000" kern="1200" dirty="0"/>
        </a:p>
      </dsp:txBody>
      <dsp:txXfrm>
        <a:off x="2026" y="549157"/>
        <a:ext cx="2798086" cy="559617"/>
      </dsp:txXfrm>
    </dsp:sp>
    <dsp:sp modelId="{6806A88B-ACCD-4689-BA2C-F1412EF73B42}">
      <dsp:nvSpPr>
        <dsp:cNvPr id="0" name=""/>
        <dsp:cNvSpPr/>
      </dsp:nvSpPr>
      <dsp:spPr>
        <a:xfrm>
          <a:off x="3335179"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475084" y="1276659"/>
          <a:ext cx="2648948" cy="2266450"/>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475084"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smtClean="0"/>
            <a:t>Describe this step in your experiment</a:t>
          </a:r>
          <a:endParaRPr lang="en-US" sz="3600" kern="1200" dirty="0"/>
        </a:p>
      </dsp:txBody>
      <dsp:txXfrm>
        <a:off x="3475084" y="3543110"/>
        <a:ext cx="2648948" cy="2602220"/>
      </dsp:txXfrm>
    </dsp:sp>
    <dsp:sp modelId="{16EEE8E2-3D18-44F6-B04A-3D59841E4FA8}">
      <dsp:nvSpPr>
        <dsp:cNvPr id="0" name=""/>
        <dsp:cNvSpPr/>
      </dsp:nvSpPr>
      <dsp:spPr>
        <a:xfrm>
          <a:off x="3335179"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smtClean="0"/>
            <a:t>Step 2</a:t>
          </a:r>
          <a:endParaRPr lang="en-US" sz="3000" kern="1200" dirty="0"/>
        </a:p>
      </dsp:txBody>
      <dsp:txXfrm>
        <a:off x="3335179" y="549157"/>
        <a:ext cx="2798086" cy="559617"/>
      </dsp:txXfrm>
    </dsp:sp>
    <dsp:sp modelId="{7F77031C-84AF-49FA-B2E3-6B22E2F49F2B}">
      <dsp:nvSpPr>
        <dsp:cNvPr id="0" name=""/>
        <dsp:cNvSpPr/>
      </dsp:nvSpPr>
      <dsp:spPr>
        <a:xfrm>
          <a:off x="6668333"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6808237" y="1276659"/>
          <a:ext cx="2648948" cy="226645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6808237"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smtClean="0"/>
            <a:t>Describe this step in your experiment</a:t>
          </a:r>
          <a:endParaRPr lang="en-US" sz="3600" kern="1200" dirty="0"/>
        </a:p>
      </dsp:txBody>
      <dsp:txXfrm>
        <a:off x="6808237" y="3543110"/>
        <a:ext cx="2648948" cy="2602220"/>
      </dsp:txXfrm>
    </dsp:sp>
    <dsp:sp modelId="{B3686B38-0C87-411A-9F82-923E333643FB}">
      <dsp:nvSpPr>
        <dsp:cNvPr id="0" name=""/>
        <dsp:cNvSpPr/>
      </dsp:nvSpPr>
      <dsp:spPr>
        <a:xfrm>
          <a:off x="6668333"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smtClean="0"/>
            <a:t>Step 3</a:t>
          </a:r>
          <a:endParaRPr lang="en-US" sz="3000" kern="1200" dirty="0"/>
        </a:p>
      </dsp:txBody>
      <dsp:txXfrm>
        <a:off x="6668333" y="549157"/>
        <a:ext cx="2798086" cy="559617"/>
      </dsp:txXfrm>
    </dsp:sp>
    <dsp:sp modelId="{87ACD694-36F9-4193-A8FE-573DA345BCA3}">
      <dsp:nvSpPr>
        <dsp:cNvPr id="0" name=""/>
        <dsp:cNvSpPr/>
      </dsp:nvSpPr>
      <dsp:spPr>
        <a:xfrm>
          <a:off x="10001487"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10141391" y="1276659"/>
          <a:ext cx="2648948" cy="2266450"/>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10141391"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ctr" defTabSz="1600200">
            <a:lnSpc>
              <a:spcPct val="90000"/>
            </a:lnSpc>
            <a:spcBef>
              <a:spcPct val="0"/>
            </a:spcBef>
            <a:spcAft>
              <a:spcPct val="35000"/>
            </a:spcAft>
          </a:pPr>
          <a:r>
            <a:rPr lang="en-US" sz="3600" kern="1200" dirty="0" smtClean="0"/>
            <a:t>Describe this step in your experiment</a:t>
          </a:r>
          <a:endParaRPr lang="en-US" sz="3600" kern="1200" dirty="0"/>
        </a:p>
      </dsp:txBody>
      <dsp:txXfrm>
        <a:off x="10141391" y="3543110"/>
        <a:ext cx="2648948" cy="2602220"/>
      </dsp:txXfrm>
    </dsp:sp>
    <dsp:sp modelId="{4E89074A-DD45-4C30-BE68-0847302086FD}">
      <dsp:nvSpPr>
        <dsp:cNvPr id="0" name=""/>
        <dsp:cNvSpPr/>
      </dsp:nvSpPr>
      <dsp:spPr>
        <a:xfrm>
          <a:off x="10001487"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1333500">
            <a:lnSpc>
              <a:spcPct val="90000"/>
            </a:lnSpc>
            <a:spcBef>
              <a:spcPct val="0"/>
            </a:spcBef>
            <a:spcAft>
              <a:spcPct val="35000"/>
            </a:spcAft>
          </a:pPr>
          <a:r>
            <a:rPr lang="en-US" sz="3000" kern="1200" dirty="0" smtClean="0"/>
            <a:t>Step 4</a:t>
          </a:r>
          <a:endParaRPr lang="en-US" sz="3000" kern="1200" dirty="0"/>
        </a:p>
      </dsp:txBody>
      <dsp:txXfrm>
        <a:off x="10001487" y="549157"/>
        <a:ext cx="2798086" cy="55961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5/11/2016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5/11/2016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smtClean="0">
                <a:solidFill>
                  <a:prstClr val="white">
                    <a:lumMod val="50000"/>
                  </a:prstClr>
                </a:solidFill>
                <a:latin typeface="Calibri Light" panose="020F0302020204030204" pitchFamily="34" charset="0"/>
                <a:cs typeface="Calibri" panose="020F0502020204030204" pitchFamily="34" charset="0"/>
              </a:rPr>
              <a:t>poster </a:t>
            </a:r>
            <a:r>
              <a:rPr sz="6600" dirty="0" smtClean="0">
                <a:solidFill>
                  <a:prstClr val="white">
                    <a:lumMod val="50000"/>
                  </a:prstClr>
                </a:solidFill>
                <a:latin typeface="Calibri Light" panose="020F0302020204030204" pitchFamily="34" charset="0"/>
                <a:cs typeface="Calibri" panose="020F0502020204030204" pitchFamily="34" charset="0"/>
              </a:rPr>
              <a:t>are </a:t>
            </a:r>
            <a:r>
              <a:rPr sz="6600" dirty="0">
                <a:solidFill>
                  <a:prstClr val="white">
                    <a:lumMod val="50000"/>
                  </a:prstClr>
                </a:solidFill>
                <a:latin typeface="Calibri Light" panose="020F0302020204030204" pitchFamily="34" charset="0"/>
                <a:cs typeface="Calibri" panose="020F0502020204030204" pitchFamily="34" charset="0"/>
              </a:rPr>
              <a:t>formatted for you. </a:t>
            </a:r>
            <a:r>
              <a:rPr lang="en-US" sz="6600" dirty="0" smtClean="0">
                <a:solidFill>
                  <a:prstClr val="white">
                    <a:lumMod val="50000"/>
                  </a:prstClr>
                </a:solidFill>
                <a:latin typeface="Calibri Light" panose="020F0302020204030204" pitchFamily="34" charset="0"/>
                <a:cs typeface="Calibri" panose="020F0502020204030204" pitchFamily="34" charset="0"/>
              </a:rPr>
              <a:t>Type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a:t>
            </a:r>
            <a:r>
              <a:rPr sz="6600" dirty="0" smtClean="0">
                <a:solidFill>
                  <a:prstClr val="white">
                    <a:lumMod val="50000"/>
                  </a:prstClr>
                </a:solidFill>
                <a:latin typeface="Calibri Light" panose="020F0302020204030204" pitchFamily="34" charset="0"/>
                <a:cs typeface="Calibri" panose="020F0502020204030204" pitchFamily="34" charset="0"/>
              </a:rPr>
              <a:t>o </a:t>
            </a:r>
            <a:r>
              <a:rPr sz="6600" dirty="0">
                <a:solidFill>
                  <a:prstClr val="white">
                    <a:lumMod val="50000"/>
                  </a:prstClr>
                </a:solidFill>
                <a:latin typeface="Calibri Light" panose="020F0302020204030204" pitchFamily="34" charset="0"/>
                <a:cs typeface="Calibri" panose="020F0502020204030204" pitchFamily="34" charset="0"/>
              </a:rPr>
              <a:t>add or remove bullet points from text, </a:t>
            </a:r>
            <a:r>
              <a:rPr sz="6600" dirty="0" smtClean="0">
                <a:solidFill>
                  <a:prstClr val="white">
                    <a:lumMod val="50000"/>
                  </a:prstClr>
                </a:solidFill>
                <a:latin typeface="Calibri Light" panose="020F0302020204030204" pitchFamily="34" charset="0"/>
                <a:cs typeface="Calibri" panose="020F0502020204030204" pitchFamily="34" charset="0"/>
              </a:rPr>
              <a:t>click </a:t>
            </a:r>
            <a:r>
              <a:rPr sz="6600" dirty="0">
                <a:solidFill>
                  <a:prstClr val="white">
                    <a:lumMod val="50000"/>
                  </a:prstClr>
                </a:solidFill>
                <a:latin typeface="Calibri Light" panose="020F0302020204030204" pitchFamily="34" charset="0"/>
                <a:cs typeface="Calibri" panose="020F0502020204030204" pitchFamily="34" charset="0"/>
              </a:rPr>
              <a:t>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smtClean="0">
                <a:solidFill>
                  <a:prstClr val="white">
                    <a:lumMod val="50000"/>
                  </a:prstClr>
                </a:solidFill>
                <a:latin typeface="Calibri Light" panose="020F0302020204030204" pitchFamily="34" charset="0"/>
                <a:cs typeface="Calibri" panose="020F0502020204030204" pitchFamily="34" charset="0"/>
              </a:rPr>
              <a:t>content</a:t>
            </a:r>
            <a:r>
              <a:rPr sz="6600" dirty="0" smtClean="0">
                <a:solidFill>
                  <a:prstClr val="white">
                    <a:lumMod val="50000"/>
                  </a:prstClr>
                </a:solidFill>
                <a:latin typeface="Calibri Light" panose="020F0302020204030204" pitchFamily="34" charset="0"/>
                <a:cs typeface="Calibri" panose="020F0502020204030204" pitchFamily="34" charset="0"/>
              </a:rPr>
              <a:t> </a:t>
            </a:r>
            <a:r>
              <a:rPr sz="6600" dirty="0">
                <a:solidFill>
                  <a:prstClr val="white">
                    <a:lumMod val="50000"/>
                  </a:prstClr>
                </a:solidFill>
                <a:latin typeface="Calibri Light" panose="020F0302020204030204" pitchFamily="34" charset="0"/>
                <a:cs typeface="Calibri" panose="020F0502020204030204" pitchFamily="34" charset="0"/>
              </a:rPr>
              <a:t>or body text, </a:t>
            </a:r>
            <a:r>
              <a:rPr sz="6600" dirty="0" smtClean="0">
                <a:solidFill>
                  <a:prstClr val="white">
                    <a:lumMod val="50000"/>
                  </a:prstClr>
                </a:solidFill>
                <a:latin typeface="Calibri Light" panose="020F0302020204030204" pitchFamily="34" charset="0"/>
                <a:cs typeface="Calibri" panose="020F0502020204030204" pitchFamily="34" charset="0"/>
              </a:rPr>
              <a:t>make </a:t>
            </a:r>
            <a:r>
              <a:rPr sz="6600" dirty="0">
                <a:solidFill>
                  <a:prstClr val="white">
                    <a:lumMod val="50000"/>
                  </a:prstClr>
                </a:solidFill>
                <a:latin typeface="Calibri Light" panose="020F0302020204030204" pitchFamily="34" charset="0"/>
                <a:cs typeface="Calibri" panose="020F0502020204030204" pitchFamily="34" charset="0"/>
              </a:rPr>
              <a:t>a copy of what you need and drag it into place. PowerPoint’s Smart Guides will help you align it with everything else.</a:t>
            </a:r>
          </a:p>
          <a:p>
            <a:pPr lvl="0">
              <a:spcBef>
                <a:spcPts val="2400"/>
              </a:spcBef>
            </a:pPr>
            <a:r>
              <a:rPr sz="6600" dirty="0" smtClean="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smtClean="0">
                <a:solidFill>
                  <a:prstClr val="white">
                    <a:lumMod val="50000"/>
                  </a:prstClr>
                </a:solidFill>
                <a:latin typeface="Calibri Light" panose="020F0302020204030204" pitchFamily="34" charset="0"/>
                <a:cs typeface="Calibri" panose="020F0502020204030204" pitchFamily="34" charset="0"/>
              </a:rPr>
              <a:t>s</a:t>
            </a:r>
            <a:r>
              <a:rPr sz="6600" dirty="0" smtClean="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smtClean="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smtClean="0"/>
              <a:t>Type your question or a statement of the problem here</a:t>
            </a:r>
            <a:endParaRPr lang="en-US" dirty="0"/>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endParaRPr lang="en-US" dirty="0"/>
          </a:p>
        </p:txBody>
      </p:sp>
      <p:sp>
        <p:nvSpPr>
          <p:cNvPr id="3" name="Date Placeholder 2"/>
          <p:cNvSpPr>
            <a:spLocks noGrp="1"/>
          </p:cNvSpPr>
          <p:nvPr>
            <p:ph type="dt" sz="half" idx="10"/>
          </p:nvPr>
        </p:nvSpPr>
        <p:spPr/>
        <p:txBody>
          <a:bodyPr/>
          <a:lstStyle/>
          <a:p>
            <a:fld id="{ECAA57DF-1C19-4726-AB84-014692BAD8F5}" type="datetimeFigureOut">
              <a:rPr lang="en-US" smtClean="0"/>
              <a:t>5/11/2016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5/11/2016</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image" Target="../media/image5.png"/><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chart" Target="../charts/char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Learning Financial Time-Varying Networks</a:t>
            </a:r>
            <a:endParaRPr lang="en-US" dirty="0"/>
          </a:p>
        </p:txBody>
      </p:sp>
      <p:sp>
        <p:nvSpPr>
          <p:cNvPr id="23" name="Text Placeholder 22"/>
          <p:cNvSpPr>
            <a:spLocks noGrp="1"/>
          </p:cNvSpPr>
          <p:nvPr>
            <p:ph type="body" sz="quarter" idx="36"/>
          </p:nvPr>
        </p:nvSpPr>
        <p:spPr/>
        <p:txBody>
          <a:bodyPr/>
          <a:lstStyle/>
          <a:p>
            <a:r>
              <a:rPr lang="en-US" dirty="0" smtClean="0"/>
              <a:t>Manuel Llamas | Supervisor: </a:t>
            </a:r>
            <a:r>
              <a:rPr lang="en-US" dirty="0" err="1" smtClean="0"/>
              <a:t>Mahesan</a:t>
            </a:r>
            <a:r>
              <a:rPr lang="en-US" dirty="0" smtClean="0"/>
              <a:t> </a:t>
            </a:r>
            <a:r>
              <a:rPr lang="en-US" dirty="0" err="1" smtClean="0"/>
              <a:t>Niranjan</a:t>
            </a:r>
            <a:r>
              <a:rPr lang="en-US" dirty="0" smtClean="0"/>
              <a:t>| University </a:t>
            </a:r>
            <a:r>
              <a:rPr lang="en-US" smtClean="0"/>
              <a:t>of Southampton</a:t>
            </a:r>
            <a:endParaRPr lang="en-US" dirty="0"/>
          </a:p>
        </p:txBody>
      </p:sp>
      <p:sp>
        <p:nvSpPr>
          <p:cNvPr id="67" name="Text Placeholder 66"/>
          <p:cNvSpPr>
            <a:spLocks noGrp="1"/>
          </p:cNvSpPr>
          <p:nvPr>
            <p:ph type="body" sz="quarter" idx="13"/>
          </p:nvPr>
        </p:nvSpPr>
        <p:spPr/>
        <p:txBody>
          <a:bodyPr/>
          <a:lstStyle/>
          <a:p>
            <a:r>
              <a:rPr lang="en-US" dirty="0" smtClean="0"/>
              <a:t>Abstract</a:t>
            </a:r>
            <a:endParaRPr lang="en-US" dirty="0"/>
          </a:p>
        </p:txBody>
      </p:sp>
      <p:sp>
        <p:nvSpPr>
          <p:cNvPr id="69" name="Text Placeholder 68"/>
          <p:cNvSpPr>
            <a:spLocks noGrp="1"/>
          </p:cNvSpPr>
          <p:nvPr>
            <p:ph type="body" sz="quarter" idx="39"/>
          </p:nvPr>
        </p:nvSpPr>
        <p:spPr>
          <a:xfrm>
            <a:off x="1143000" y="7114032"/>
            <a:ext cx="12801600" cy="5077968"/>
          </a:xfrm>
        </p:spPr>
        <p:txBody>
          <a:bodyPr/>
          <a:lstStyle/>
          <a:p>
            <a:r>
              <a:rPr lang="en-US" sz="3600" b="1" dirty="0"/>
              <a:t>Time-varying networks is recent field developed to explain and model the evolution of networks in different subjects aiming to understand how, when and why the networks evolve and even leading to predictive models of the phenomena tracked in the network. In network science distinct elements or actors are represented by nodes (or vertices) and the connections between the elements or actors as links (or edges) allowing us to study from how a single element can affect the whole network to even predict which topological changes indicate coming critical events or understand how a network can reshape to minimize contagion between its elements. All of this provides a powerful tool for studying financial networks, giving us a framework to track the evolution of the stock market and understand its behavior against critical events.</a:t>
            </a:r>
            <a:endParaRPr lang="en-GB" sz="3600" b="1" dirty="0"/>
          </a:p>
        </p:txBody>
      </p:sp>
      <p:sp>
        <p:nvSpPr>
          <p:cNvPr id="68" name="Text Placeholder 67"/>
          <p:cNvSpPr>
            <a:spLocks noGrp="1"/>
          </p:cNvSpPr>
          <p:nvPr>
            <p:ph type="body" sz="quarter" idx="37"/>
          </p:nvPr>
        </p:nvSpPr>
        <p:spPr>
          <a:xfrm>
            <a:off x="1188720" y="14914834"/>
            <a:ext cx="12801600" cy="1280160"/>
          </a:xfrm>
        </p:spPr>
        <p:txBody>
          <a:bodyPr/>
          <a:lstStyle/>
          <a:p>
            <a:r>
              <a:rPr lang="en-US" smtClean="0"/>
              <a:t>Hypothesis</a:t>
            </a:r>
            <a:endParaRPr lang="en-US" dirty="0"/>
          </a:p>
        </p:txBody>
      </p:sp>
      <p:sp>
        <p:nvSpPr>
          <p:cNvPr id="11" name="Content Placeholder 10"/>
          <p:cNvSpPr>
            <a:spLocks noGrp="1"/>
          </p:cNvSpPr>
          <p:nvPr>
            <p:ph sz="quarter" idx="38"/>
          </p:nvPr>
        </p:nvSpPr>
        <p:spPr>
          <a:xfrm>
            <a:off x="1188720" y="16286434"/>
            <a:ext cx="12801600" cy="2807506"/>
          </a:xfrm>
        </p:spPr>
        <p:txBody>
          <a:bodyPr>
            <a:normAutofit lnSpcReduction="10000"/>
          </a:bodyPr>
          <a:lstStyle/>
          <a:p>
            <a:r>
              <a:rPr lang="en-US" dirty="0" smtClean="0"/>
              <a:t>Network: study structure of a system and relationships between entities.</a:t>
            </a:r>
          </a:p>
          <a:p>
            <a:r>
              <a:rPr lang="en-US" dirty="0" smtClean="0"/>
              <a:t>Time-Varying: networks rewiring over time, focus on its evolution patterns.</a:t>
            </a:r>
          </a:p>
          <a:p>
            <a:r>
              <a:rPr lang="en-US" dirty="0" smtClean="0">
                <a:solidFill>
                  <a:schemeClr val="accent3"/>
                </a:solidFill>
              </a:rPr>
              <a:t>This should be your best educated guess based on your research</a:t>
            </a:r>
            <a:endParaRPr lang="en-US" dirty="0">
              <a:solidFill>
                <a:schemeClr val="accent3"/>
              </a:solidFill>
            </a:endParaRPr>
          </a:p>
        </p:txBody>
      </p:sp>
      <p:sp>
        <p:nvSpPr>
          <p:cNvPr id="7" name="Text Placeholder 6"/>
          <p:cNvSpPr>
            <a:spLocks noGrp="1"/>
          </p:cNvSpPr>
          <p:nvPr>
            <p:ph type="body" sz="quarter" idx="17"/>
          </p:nvPr>
        </p:nvSpPr>
        <p:spPr>
          <a:xfrm>
            <a:off x="1188720" y="19367962"/>
            <a:ext cx="12801600" cy="1219200"/>
          </a:xfrm>
        </p:spPr>
        <p:txBody>
          <a:bodyPr/>
          <a:lstStyle/>
          <a:p>
            <a:r>
              <a:rPr lang="en-US" smtClean="0"/>
              <a:t>Project Overview</a:t>
            </a:r>
            <a:endParaRPr lang="en-US" dirty="0"/>
          </a:p>
        </p:txBody>
      </p:sp>
      <p:sp>
        <p:nvSpPr>
          <p:cNvPr id="12" name="Content Placeholder 11"/>
          <p:cNvSpPr>
            <a:spLocks noGrp="1"/>
          </p:cNvSpPr>
          <p:nvPr>
            <p:ph sz="quarter" idx="25"/>
          </p:nvPr>
        </p:nvSpPr>
        <p:spPr>
          <a:xfrm>
            <a:off x="1188720" y="20858434"/>
            <a:ext cx="12801600" cy="6027461"/>
          </a:xfrm>
        </p:spPr>
        <p:txBody>
          <a:bodyPr/>
          <a:lstStyle/>
          <a:p>
            <a:pPr marL="0" indent="0">
              <a:buNone/>
            </a:pPr>
            <a:r>
              <a:rPr lang="en-US" dirty="0" smtClean="0"/>
              <a:t>Type a brief overview or summary of your project. (Click the Bullets button on the Home tab to remove the bullets.)</a:t>
            </a:r>
            <a:endParaRPr lang="en-US" dirty="0"/>
          </a:p>
        </p:txBody>
      </p:sp>
      <p:sp>
        <p:nvSpPr>
          <p:cNvPr id="8" name="Text Placeholder 7"/>
          <p:cNvSpPr>
            <a:spLocks noGrp="1"/>
          </p:cNvSpPr>
          <p:nvPr>
            <p:ph type="body" sz="quarter" idx="19"/>
          </p:nvPr>
        </p:nvSpPr>
        <p:spPr/>
        <p:txBody>
          <a:bodyPr/>
          <a:lstStyle/>
          <a:p>
            <a:r>
              <a:rPr lang="en-US" smtClean="0"/>
              <a:t>Variables / Research</a:t>
            </a:r>
            <a:endParaRPr lang="en-US" dirty="0"/>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2939312321"/>
              </p:ext>
            </p:extLst>
          </p:nvPr>
        </p:nvGraphicFramePr>
        <p:xfrm>
          <a:off x="1143000" y="24331613"/>
          <a:ext cx="12801600" cy="7297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 Placeholder 8"/>
          <p:cNvSpPr>
            <a:spLocks noGrp="1"/>
          </p:cNvSpPr>
          <p:nvPr>
            <p:ph type="body" sz="quarter" idx="21"/>
          </p:nvPr>
        </p:nvSpPr>
        <p:spPr/>
        <p:txBody>
          <a:bodyPr/>
          <a:lstStyle/>
          <a:p>
            <a:r>
              <a:rPr lang="en-US" smtClean="0"/>
              <a:t>Materials</a:t>
            </a:r>
            <a:endParaRPr lang="en-US" dirty="0"/>
          </a:p>
        </p:txBody>
      </p:sp>
      <p:graphicFrame>
        <p:nvGraphicFramePr>
          <p:cNvPr id="2" name="Content Placeholder 1" descr="Sample table with 2 columns, 8 rows" title="Table"/>
          <p:cNvGraphicFramePr>
            <a:graphicFrameLocks noGrp="1"/>
          </p:cNvGraphicFramePr>
          <p:nvPr>
            <p:ph sz="quarter" idx="27"/>
            <p:extLst>
              <p:ext uri="{D42A27DB-BD31-4B8C-83A1-F6EECF244321}">
                <p14:modId xmlns:p14="http://schemas.microsoft.com/office/powerpoint/2010/main" val="216089078"/>
              </p:ext>
            </p:extLst>
          </p:nvPr>
        </p:nvGraphicFramePr>
        <p:xfrm>
          <a:off x="15544800" y="7113588"/>
          <a:ext cx="12801600" cy="6659560"/>
        </p:xfrm>
        <a:graphic>
          <a:graphicData uri="http://schemas.openxmlformats.org/drawingml/2006/table">
            <a:tbl>
              <a:tblPr firstRow="1" bandRow="1">
                <a:tableStyleId>{69012ECD-51FC-41F1-AA8D-1B2483CD663E}</a:tableStyleId>
              </a:tblPr>
              <a:tblGrid>
                <a:gridCol w="6400800"/>
                <a:gridCol w="6400800"/>
              </a:tblGrid>
              <a:tr h="832445">
                <a:tc>
                  <a:txBody>
                    <a:bodyPr/>
                    <a:lstStyle/>
                    <a:p>
                      <a:pPr algn="ctr"/>
                      <a:r>
                        <a:rPr lang="en-US" sz="2800" dirty="0" smtClean="0"/>
                        <a:t>Materials (detailed list)</a:t>
                      </a:r>
                      <a:endParaRPr lang="en-US" sz="2800" dirty="0"/>
                    </a:p>
                  </a:txBody>
                  <a:tcPr anchor="ctr"/>
                </a:tc>
                <a:tc>
                  <a:txBody>
                    <a:bodyPr/>
                    <a:lstStyle/>
                    <a:p>
                      <a:pPr algn="ctr"/>
                      <a:r>
                        <a:rPr lang="en-US" sz="2800" dirty="0" smtClean="0"/>
                        <a:t>Quantity (be</a:t>
                      </a:r>
                      <a:r>
                        <a:rPr lang="en-US" sz="2800" baseline="0" dirty="0" smtClean="0"/>
                        <a:t> specific)</a:t>
                      </a:r>
                      <a:endParaRPr lang="en-US" sz="2800" dirty="0"/>
                    </a:p>
                  </a:txBody>
                  <a:tcPr anchor="ctr"/>
                </a:tc>
              </a:tr>
              <a:tr h="832445">
                <a:tc>
                  <a:txBody>
                    <a:bodyPr/>
                    <a:lstStyle/>
                    <a:p>
                      <a:pPr algn="ctr"/>
                      <a:r>
                        <a:rPr lang="en-US" sz="2800" dirty="0" smtClean="0"/>
                        <a:t>Item</a:t>
                      </a:r>
                      <a:endParaRPr lang="en-US" sz="2800" dirty="0"/>
                    </a:p>
                  </a:txBody>
                  <a:tcPr anchor="ctr"/>
                </a:tc>
                <a:tc>
                  <a:txBody>
                    <a:bodyPr/>
                    <a:lstStyle/>
                    <a:p>
                      <a:pPr algn="ctr"/>
                      <a:r>
                        <a:rPr lang="en-US" sz="2800" dirty="0" smtClean="0"/>
                        <a:t>Amount</a:t>
                      </a:r>
                      <a:endParaRPr lang="en-US" sz="2800" dirty="0"/>
                    </a:p>
                  </a:txBody>
                  <a:tcPr anchor="ctr"/>
                </a:tc>
              </a:tr>
              <a:tr h="832445">
                <a:tc>
                  <a:txBody>
                    <a:bodyPr/>
                    <a:lstStyle/>
                    <a:p>
                      <a:pPr algn="ctr"/>
                      <a:r>
                        <a:rPr lang="en-US" sz="2800" dirty="0" smtClean="0"/>
                        <a:t>Item</a:t>
                      </a:r>
                      <a:endParaRPr lang="en-US" sz="2800" dirty="0"/>
                    </a:p>
                  </a:txBody>
                  <a:tcPr anchor="ctr"/>
                </a:tc>
                <a:tc>
                  <a:txBody>
                    <a:bodyPr/>
                    <a:lstStyle/>
                    <a:p>
                      <a:pPr algn="ctr"/>
                      <a:r>
                        <a:rPr lang="en-US" sz="2800" dirty="0" smtClean="0"/>
                        <a:t>Amount</a:t>
                      </a:r>
                      <a:endParaRPr lang="en-US" sz="2800" dirty="0"/>
                    </a:p>
                  </a:txBody>
                  <a:tcPr anchor="ctr"/>
                </a:tc>
              </a:tr>
              <a:tr h="832445">
                <a:tc>
                  <a:txBody>
                    <a:bodyPr/>
                    <a:lstStyle/>
                    <a:p>
                      <a:pPr algn="ctr"/>
                      <a:r>
                        <a:rPr lang="en-US" sz="2800" dirty="0" smtClean="0"/>
                        <a:t>Item</a:t>
                      </a:r>
                      <a:endParaRPr lang="en-US" sz="2800" dirty="0"/>
                    </a:p>
                  </a:txBody>
                  <a:tcPr anchor="ctr"/>
                </a:tc>
                <a:tc>
                  <a:txBody>
                    <a:bodyPr/>
                    <a:lstStyle/>
                    <a:p>
                      <a:pPr algn="ctr"/>
                      <a:r>
                        <a:rPr lang="en-US" sz="2800" dirty="0" smtClean="0"/>
                        <a:t>Amount</a:t>
                      </a:r>
                      <a:endParaRPr lang="en-US" sz="2800" dirty="0"/>
                    </a:p>
                  </a:txBody>
                  <a:tcPr anchor="ctr"/>
                </a:tc>
              </a:tr>
              <a:tr h="832445">
                <a:tc>
                  <a:txBody>
                    <a:bodyPr/>
                    <a:lstStyle/>
                    <a:p>
                      <a:pPr algn="ctr"/>
                      <a:r>
                        <a:rPr lang="en-US" sz="2800" dirty="0" smtClean="0"/>
                        <a:t>Item</a:t>
                      </a:r>
                      <a:endParaRPr lang="en-US" sz="2800" dirty="0"/>
                    </a:p>
                  </a:txBody>
                  <a:tcPr anchor="ctr"/>
                </a:tc>
                <a:tc>
                  <a:txBody>
                    <a:bodyPr/>
                    <a:lstStyle/>
                    <a:p>
                      <a:pPr algn="ctr"/>
                      <a:r>
                        <a:rPr lang="en-US" sz="2800" dirty="0" smtClean="0"/>
                        <a:t>Amount</a:t>
                      </a:r>
                      <a:endParaRPr lang="en-US" sz="2800" dirty="0"/>
                    </a:p>
                  </a:txBody>
                  <a:tcPr anchor="ctr"/>
                </a:tc>
              </a:tr>
              <a:tr h="832445">
                <a:tc>
                  <a:txBody>
                    <a:bodyPr/>
                    <a:lstStyle/>
                    <a:p>
                      <a:pPr algn="ctr"/>
                      <a:r>
                        <a:rPr lang="en-US" sz="2800" dirty="0" smtClean="0"/>
                        <a:t>Item</a:t>
                      </a:r>
                      <a:endParaRPr lang="en-US" sz="2800" dirty="0"/>
                    </a:p>
                  </a:txBody>
                  <a:tcPr anchor="ctr"/>
                </a:tc>
                <a:tc>
                  <a:txBody>
                    <a:bodyPr/>
                    <a:lstStyle/>
                    <a:p>
                      <a:pPr algn="ctr"/>
                      <a:r>
                        <a:rPr lang="en-US" sz="2800" dirty="0" smtClean="0"/>
                        <a:t>Amount</a:t>
                      </a:r>
                      <a:endParaRPr lang="en-US" sz="2800" dirty="0"/>
                    </a:p>
                  </a:txBody>
                  <a:tcPr anchor="ctr"/>
                </a:tc>
              </a:tr>
              <a:tr h="832445">
                <a:tc>
                  <a:txBody>
                    <a:bodyPr/>
                    <a:lstStyle/>
                    <a:p>
                      <a:pPr algn="ctr"/>
                      <a:r>
                        <a:rPr lang="en-US" sz="2800" dirty="0" smtClean="0"/>
                        <a:t>Item</a:t>
                      </a:r>
                      <a:endParaRPr lang="en-US" sz="2800" dirty="0"/>
                    </a:p>
                  </a:txBody>
                  <a:tcPr anchor="ctr"/>
                </a:tc>
                <a:tc>
                  <a:txBody>
                    <a:bodyPr/>
                    <a:lstStyle/>
                    <a:p>
                      <a:pPr algn="ctr"/>
                      <a:r>
                        <a:rPr lang="en-US" sz="2800" dirty="0" smtClean="0"/>
                        <a:t>Amount</a:t>
                      </a:r>
                      <a:endParaRPr lang="en-US" sz="2800" dirty="0"/>
                    </a:p>
                  </a:txBody>
                  <a:tcPr anchor="ctr"/>
                </a:tc>
              </a:tr>
              <a:tr h="832445">
                <a:tc>
                  <a:txBody>
                    <a:bodyPr/>
                    <a:lstStyle/>
                    <a:p>
                      <a:pPr algn="ctr"/>
                      <a:r>
                        <a:rPr lang="en-US" sz="2800" dirty="0" smtClean="0"/>
                        <a:t>Item</a:t>
                      </a:r>
                      <a:endParaRPr lang="en-US" sz="2800" dirty="0"/>
                    </a:p>
                  </a:txBody>
                  <a:tcPr anchor="ctr"/>
                </a:tc>
                <a:tc>
                  <a:txBody>
                    <a:bodyPr/>
                    <a:lstStyle/>
                    <a:p>
                      <a:pPr algn="ctr"/>
                      <a:r>
                        <a:rPr lang="en-US" sz="2800" dirty="0" smtClean="0"/>
                        <a:t>Amount</a:t>
                      </a:r>
                      <a:endParaRPr lang="en-US" sz="2800" dirty="0"/>
                    </a:p>
                  </a:txBody>
                  <a:tcPr anchor="ctr"/>
                </a:tc>
              </a:tr>
            </a:tbl>
          </a:graphicData>
        </a:graphic>
      </p:graphicFrame>
      <p:sp>
        <p:nvSpPr>
          <p:cNvPr id="70" name="Text Placeholder 69"/>
          <p:cNvSpPr>
            <a:spLocks noGrp="1"/>
          </p:cNvSpPr>
          <p:nvPr>
            <p:ph type="body" sz="quarter" idx="40"/>
          </p:nvPr>
        </p:nvSpPr>
        <p:spPr/>
        <p:txBody>
          <a:bodyPr/>
          <a:lstStyle/>
          <a:p>
            <a:r>
              <a:rPr lang="en-US" smtClean="0"/>
              <a:t>Procedure</a:t>
            </a:r>
            <a:endParaRPr lang="en-US" dirty="0"/>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3302216694"/>
              </p:ext>
            </p:extLst>
          </p:nvPr>
        </p:nvGraphicFramePr>
        <p:xfrm>
          <a:off x="15544800" y="15773400"/>
          <a:ext cx="12801600" cy="66944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6" name="Text Placeholder 15"/>
          <p:cNvSpPr>
            <a:spLocks noGrp="1"/>
          </p:cNvSpPr>
          <p:nvPr>
            <p:ph type="body" sz="quarter" idx="29"/>
          </p:nvPr>
        </p:nvSpPr>
        <p:spPr/>
        <p:txBody>
          <a:bodyPr/>
          <a:lstStyle/>
          <a:p>
            <a:r>
              <a:rPr lang="en-US" smtClean="0"/>
              <a:t>Data / Observations</a:t>
            </a:r>
            <a:endParaRPr lang="en-US" dirty="0"/>
          </a:p>
        </p:txBody>
      </p:sp>
      <p:sp>
        <p:nvSpPr>
          <p:cNvPr id="17" name="Content Placeholder 16"/>
          <p:cNvSpPr>
            <a:spLocks noGrp="1"/>
          </p:cNvSpPr>
          <p:nvPr>
            <p:ph sz="quarter" idx="30"/>
          </p:nvPr>
        </p:nvSpPr>
        <p:spPr/>
        <p:txBody>
          <a:bodyPr/>
          <a:lstStyle/>
          <a:p>
            <a:r>
              <a:rPr lang="en-US" smtClean="0"/>
              <a:t>Observation 1</a:t>
            </a:r>
          </a:p>
          <a:p>
            <a:r>
              <a:rPr lang="en-US" smtClean="0"/>
              <a:t>Observation 2</a:t>
            </a:r>
          </a:p>
          <a:p>
            <a:r>
              <a:rPr lang="en-US" smtClean="0"/>
              <a:t>Observation 3</a:t>
            </a:r>
            <a:endParaRPr lang="en-US" dirty="0"/>
          </a:p>
        </p:txBody>
      </p:sp>
      <p:sp>
        <p:nvSpPr>
          <p:cNvPr id="18" name="Text Placeholder 17"/>
          <p:cNvSpPr>
            <a:spLocks noGrp="1"/>
          </p:cNvSpPr>
          <p:nvPr>
            <p:ph type="body" sz="quarter" idx="31"/>
          </p:nvPr>
        </p:nvSpPr>
        <p:spPr/>
        <p:txBody>
          <a:bodyPr/>
          <a:lstStyle/>
          <a:p>
            <a:r>
              <a:rPr lang="en-US" smtClean="0"/>
              <a:t>Results</a:t>
            </a:r>
            <a:endParaRPr lang="en-US" dirty="0"/>
          </a:p>
        </p:txBody>
      </p:sp>
      <p:graphicFrame>
        <p:nvGraphicFramePr>
          <p:cNvPr id="19" name="Content Placeholder 18" descr="Clustered column chart" title="Chart"/>
          <p:cNvGraphicFramePr>
            <a:graphicFrameLocks noGrp="1"/>
          </p:cNvGraphicFramePr>
          <p:nvPr>
            <p:ph sz="quarter" idx="32"/>
            <p:extLst>
              <p:ext uri="{D42A27DB-BD31-4B8C-83A1-F6EECF244321}">
                <p14:modId xmlns:p14="http://schemas.microsoft.com/office/powerpoint/2010/main" val="4151009361"/>
              </p:ext>
            </p:extLst>
          </p:nvPr>
        </p:nvGraphicFramePr>
        <p:xfrm>
          <a:off x="29900563" y="7113588"/>
          <a:ext cx="12801600" cy="7315200"/>
        </p:xfrm>
        <a:graphic>
          <a:graphicData uri="http://schemas.openxmlformats.org/drawingml/2006/chart">
            <c:chart xmlns:c="http://schemas.openxmlformats.org/drawingml/2006/chart" xmlns:r="http://schemas.openxmlformats.org/officeDocument/2006/relationships" r:id="rId12"/>
          </a:graphicData>
        </a:graphic>
      </p:graphicFrame>
      <p:sp>
        <p:nvSpPr>
          <p:cNvPr id="6" name="Content Placeholder 5"/>
          <p:cNvSpPr>
            <a:spLocks noGrp="1"/>
          </p:cNvSpPr>
          <p:nvPr>
            <p:ph sz="quarter" idx="33"/>
          </p:nvPr>
        </p:nvSpPr>
        <p:spPr/>
        <p:txBody>
          <a:bodyPr/>
          <a:lstStyle/>
          <a:p>
            <a:r>
              <a:rPr lang="en-US" smtClean="0"/>
              <a:t>Include results based on your experiments</a:t>
            </a:r>
          </a:p>
          <a:p>
            <a:r>
              <a:rPr lang="en-US" smtClean="0"/>
              <a:t>Result 2</a:t>
            </a:r>
          </a:p>
          <a:p>
            <a:r>
              <a:rPr lang="en-US" smtClean="0"/>
              <a:t>Result 3</a:t>
            </a:r>
            <a:endParaRPr lang="en-US" dirty="0"/>
          </a:p>
        </p:txBody>
      </p:sp>
      <p:sp>
        <p:nvSpPr>
          <p:cNvPr id="71" name="Text Placeholder 70"/>
          <p:cNvSpPr>
            <a:spLocks noGrp="1"/>
          </p:cNvSpPr>
          <p:nvPr>
            <p:ph type="body" sz="quarter" idx="41"/>
          </p:nvPr>
        </p:nvSpPr>
        <p:spPr/>
        <p:txBody>
          <a:bodyPr/>
          <a:lstStyle/>
          <a:p>
            <a:r>
              <a:rPr lang="en-US" smtClean="0"/>
              <a:t>Conclusion</a:t>
            </a:r>
            <a:endParaRPr lang="en-US" dirty="0"/>
          </a:p>
        </p:txBody>
      </p:sp>
      <p:sp>
        <p:nvSpPr>
          <p:cNvPr id="15" name="Content Placeholder 14"/>
          <p:cNvSpPr>
            <a:spLocks noGrp="1"/>
          </p:cNvSpPr>
          <p:nvPr>
            <p:ph sz="quarter" idx="42"/>
          </p:nvPr>
        </p:nvSpPr>
        <p:spPr/>
        <p:txBody>
          <a:bodyPr/>
          <a:lstStyle/>
          <a:p>
            <a:r>
              <a:rPr lang="en-US" smtClean="0"/>
              <a:t>Brief summary of what you discovered based on results</a:t>
            </a:r>
          </a:p>
          <a:p>
            <a:r>
              <a:rPr lang="en-US" smtClean="0"/>
              <a:t>Indicate and explain whether or not the data supports your hypothesis</a:t>
            </a:r>
            <a:endParaRPr lang="en-US" dirty="0"/>
          </a:p>
        </p:txBody>
      </p:sp>
      <p:sp>
        <p:nvSpPr>
          <p:cNvPr id="21" name="Text Placeholder 20"/>
          <p:cNvSpPr>
            <a:spLocks noGrp="1"/>
          </p:cNvSpPr>
          <p:nvPr>
            <p:ph type="body" sz="quarter" idx="34"/>
          </p:nvPr>
        </p:nvSpPr>
        <p:spPr/>
        <p:txBody>
          <a:bodyPr/>
          <a:lstStyle/>
          <a:p>
            <a:r>
              <a:rPr lang="en-US" smtClean="0"/>
              <a:t>Works Cited</a:t>
            </a:r>
            <a:endParaRPr lang="en-US" dirty="0"/>
          </a:p>
        </p:txBody>
      </p:sp>
      <p:sp>
        <p:nvSpPr>
          <p:cNvPr id="22" name="Content Placeholder 21"/>
          <p:cNvSpPr>
            <a:spLocks noGrp="1"/>
          </p:cNvSpPr>
          <p:nvPr>
            <p:ph sz="quarter" idx="35"/>
          </p:nvPr>
        </p:nvSpPr>
        <p:spPr/>
        <p:txBody>
          <a:bodyPr/>
          <a:lstStyle/>
          <a:p>
            <a:r>
              <a:rPr lang="en-US" smtClean="0"/>
              <a:t>Include print and electronic sources in alphabetical order</a:t>
            </a:r>
            <a:endParaRPr lang="en-US" dirty="0"/>
          </a:p>
        </p:txBody>
      </p:sp>
      <p:pic>
        <p:nvPicPr>
          <p:cNvPr id="105" name="Picture Placeholder 104" descr="Closeup of glass beakers" title="Sample Picture"/>
          <p:cNvPicPr>
            <a:picLocks noGrp="1" noChangeAspect="1"/>
          </p:cNvPicPr>
          <p:nvPr>
            <p:ph type="pic" sz="quarter" idx="43"/>
          </p:nvPr>
        </p:nvPicPr>
        <p:blipFill rotWithShape="1">
          <a:blip r:embed="rId13" cstate="print">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Science project poster</Template>
  <TotalTime>0</TotalTime>
  <Words>283</Words>
  <Application>Microsoft Office PowerPoint</Application>
  <PresentationFormat>Custom</PresentationFormat>
  <Paragraphs>58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Science Poster</vt:lpstr>
      <vt:lpstr>Learning Financial Time-Varying Networks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2016-05-11T05:41:23Z</dcterms:created>
  <dcterms:modified xsi:type="dcterms:W3CDTF">2016-05-12T14:28:59Z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