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36" y="-196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5/11/2016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Financial Time-Varying Networks</a:t>
            </a:r>
            <a:endParaRPr lang="en-US" dirty="0"/>
          </a:p>
        </p:txBody>
      </p:sp>
      <p:sp>
        <p:nvSpPr>
          <p:cNvPr id="23" name="Text Placeholder 22"/>
          <p:cNvSpPr>
            <a:spLocks noGrp="1"/>
          </p:cNvSpPr>
          <p:nvPr>
            <p:ph type="body" sz="quarter" idx="36"/>
          </p:nvPr>
        </p:nvSpPr>
        <p:spPr/>
        <p:txBody>
          <a:bodyPr/>
          <a:lstStyle/>
          <a:p>
            <a:r>
              <a:rPr lang="en-US" dirty="0"/>
              <a:t>Manuel </a:t>
            </a:r>
            <a:r>
              <a:rPr lang="en-US" dirty="0" smtClean="0"/>
              <a:t>Llamas   </a:t>
            </a:r>
            <a:r>
              <a:rPr lang="en-US" dirty="0"/>
              <a:t>MSc Data </a:t>
            </a:r>
            <a:r>
              <a:rPr lang="en-US" dirty="0" smtClean="0"/>
              <a:t>Science   </a:t>
            </a:r>
            <a:r>
              <a:rPr lang="en-US" dirty="0" smtClean="0"/>
              <a:t>|    Supervisor: </a:t>
            </a:r>
            <a:r>
              <a:rPr lang="en-US" dirty="0" err="1" smtClean="0"/>
              <a:t>Mahesan</a:t>
            </a:r>
            <a:r>
              <a:rPr lang="en-US" dirty="0" smtClean="0"/>
              <a:t> </a:t>
            </a:r>
            <a:r>
              <a:rPr lang="en-US" dirty="0" err="1" smtClean="0"/>
              <a:t>Niranjan</a:t>
            </a:r>
            <a:endParaRPr lang="en-US" dirty="0"/>
          </a:p>
        </p:txBody>
      </p:sp>
      <p:sp>
        <p:nvSpPr>
          <p:cNvPr id="67" name="Text Placeholder 66"/>
          <p:cNvSpPr>
            <a:spLocks noGrp="1"/>
          </p:cNvSpPr>
          <p:nvPr>
            <p:ph type="body" sz="quarter" idx="13"/>
          </p:nvPr>
        </p:nvSpPr>
        <p:spPr>
          <a:xfrm>
            <a:off x="1125045" y="6899861"/>
            <a:ext cx="12801600" cy="1280160"/>
          </a:xfrm>
        </p:spPr>
        <p:txBody>
          <a:bodyPr/>
          <a:lstStyle/>
          <a:p>
            <a:r>
              <a:rPr lang="en-US" dirty="0" smtClean="0"/>
              <a:t>Abstract</a:t>
            </a:r>
            <a:endParaRPr lang="en-US" dirty="0"/>
          </a:p>
        </p:txBody>
      </p:sp>
      <p:sp>
        <p:nvSpPr>
          <p:cNvPr id="69" name="Text Placeholder 68"/>
          <p:cNvSpPr>
            <a:spLocks noGrp="1"/>
          </p:cNvSpPr>
          <p:nvPr>
            <p:ph type="body" sz="quarter" idx="39"/>
          </p:nvPr>
        </p:nvSpPr>
        <p:spPr>
          <a:xfrm>
            <a:off x="1170765" y="8370965"/>
            <a:ext cx="12801600" cy="10581416"/>
          </a:xfrm>
        </p:spPr>
        <p:txBody>
          <a:bodyPr/>
          <a:lstStyle/>
          <a:p>
            <a:pPr algn="just"/>
            <a:r>
              <a:rPr lang="en-GB" sz="4000" dirty="0"/>
              <a:t>Time-varying networks is recent field developed to explain and model the evolution of networks </a:t>
            </a:r>
            <a:r>
              <a:rPr lang="en-GB" sz="4000" dirty="0" smtClean="0"/>
              <a:t>aiming </a:t>
            </a:r>
            <a:r>
              <a:rPr lang="en-GB" sz="4000" dirty="0"/>
              <a:t>to understand how, when and why the networks evolve and even leading to predictive models of the phenomena tracked in the network. In network science distinct elements or actors are represented by nodes (or vertices) and the connections between the elements or actors as links (or edges) allowing us to study from how a single element can affect the whole network to even predict which topological changes indicate coming critical events or understand how a network can reshape to minimize contagion between its elements. All of this provides a powerful tool for studying financial networks, giving us a framework to track the evolution of the stock market and understand its </a:t>
            </a:r>
            <a:r>
              <a:rPr lang="en-GB" sz="4000" dirty="0" smtClean="0"/>
              <a:t>behaviour </a:t>
            </a:r>
            <a:r>
              <a:rPr lang="en-GB" sz="4000" dirty="0"/>
              <a:t>against critical events.</a:t>
            </a:r>
            <a:endParaRPr lang="en-US" sz="4000" dirty="0"/>
          </a:p>
        </p:txBody>
      </p:sp>
      <p:sp>
        <p:nvSpPr>
          <p:cNvPr id="7" name="Text Placeholder 6"/>
          <p:cNvSpPr>
            <a:spLocks noGrp="1"/>
          </p:cNvSpPr>
          <p:nvPr>
            <p:ph type="body" sz="quarter" idx="17"/>
          </p:nvPr>
        </p:nvSpPr>
        <p:spPr>
          <a:xfrm>
            <a:off x="1193783" y="21664313"/>
            <a:ext cx="12801600" cy="1219200"/>
          </a:xfrm>
        </p:spPr>
        <p:txBody>
          <a:bodyPr/>
          <a:lstStyle/>
          <a:p>
            <a:r>
              <a:rPr lang="en-US" dirty="0" smtClean="0"/>
              <a:t>Why it matters</a:t>
            </a:r>
            <a:endParaRPr lang="en-US" dirty="0"/>
          </a:p>
        </p:txBody>
      </p:sp>
      <p:sp>
        <p:nvSpPr>
          <p:cNvPr id="9" name="Text Placeholder 8"/>
          <p:cNvSpPr>
            <a:spLocks noGrp="1"/>
          </p:cNvSpPr>
          <p:nvPr>
            <p:ph type="body" sz="quarter" idx="21"/>
          </p:nvPr>
        </p:nvSpPr>
        <p:spPr>
          <a:xfrm>
            <a:off x="15664989" y="21664313"/>
            <a:ext cx="12801600" cy="1219200"/>
          </a:xfrm>
        </p:spPr>
        <p:txBody>
          <a:bodyPr/>
          <a:lstStyle/>
          <a:p>
            <a:r>
              <a:rPr lang="en-US" dirty="0" smtClean="0"/>
              <a:t>Expected Results</a:t>
            </a:r>
            <a:endParaRPr lang="en-US" dirty="0"/>
          </a:p>
        </p:txBody>
      </p:sp>
      <p:sp>
        <p:nvSpPr>
          <p:cNvPr id="70" name="Text Placeholder 69"/>
          <p:cNvSpPr>
            <a:spLocks noGrp="1"/>
          </p:cNvSpPr>
          <p:nvPr>
            <p:ph type="body" sz="quarter" idx="40"/>
          </p:nvPr>
        </p:nvSpPr>
        <p:spPr>
          <a:xfrm>
            <a:off x="30136195" y="21570969"/>
            <a:ext cx="12801600" cy="1219200"/>
          </a:xfrm>
        </p:spPr>
        <p:txBody>
          <a:bodyPr/>
          <a:lstStyle/>
          <a:p>
            <a:r>
              <a:rPr lang="en-US" dirty="0" smtClean="0"/>
              <a:t>Importance of potential </a:t>
            </a:r>
            <a:r>
              <a:rPr lang="en-US" dirty="0" smtClean="0"/>
              <a:t>outcomes</a:t>
            </a:r>
            <a:endParaRPr lang="en-US" dirty="0"/>
          </a:p>
        </p:txBody>
      </p:sp>
      <p:sp>
        <p:nvSpPr>
          <p:cNvPr id="18" name="Text Placeholder 17"/>
          <p:cNvSpPr>
            <a:spLocks noGrp="1"/>
          </p:cNvSpPr>
          <p:nvPr>
            <p:ph type="body" sz="quarter" idx="31"/>
          </p:nvPr>
        </p:nvSpPr>
        <p:spPr>
          <a:xfrm>
            <a:off x="30480315" y="29460639"/>
            <a:ext cx="12801600" cy="695077"/>
          </a:xfr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References</a:t>
            </a:r>
            <a:endParaRPr lang="en-US" dirty="0"/>
          </a:p>
        </p:txBody>
      </p:sp>
      <p:sp>
        <p:nvSpPr>
          <p:cNvPr id="22" name="Content Placeholder 21"/>
          <p:cNvSpPr>
            <a:spLocks noGrp="1"/>
          </p:cNvSpPr>
          <p:nvPr>
            <p:ph sz="quarter" idx="35"/>
          </p:nvPr>
        </p:nvSpPr>
        <p:spPr>
          <a:xfrm>
            <a:off x="30480315" y="30374417"/>
            <a:ext cx="12801600" cy="2543983"/>
          </a:xfrm>
        </p:spPr>
        <p:txBody>
          <a:bodyPr/>
          <a:lstStyle/>
          <a:p>
            <a:pPr marL="0" lvl="0" indent="0">
              <a:buNone/>
            </a:pPr>
            <a:r>
              <a:rPr lang="en-GB" sz="2400" dirty="0" smtClean="0"/>
              <a:t>Ahmed </a:t>
            </a:r>
            <a:r>
              <a:rPr lang="en-GB" sz="2400" dirty="0"/>
              <a:t>A and Xing E. (2009) Recovering time-varying networks of dependencies in social and biological stud</a:t>
            </a:r>
            <a:r>
              <a:rPr lang="en-GB" sz="2400" b="1" dirty="0"/>
              <a:t>i</a:t>
            </a:r>
            <a:r>
              <a:rPr lang="en-GB" sz="2400" dirty="0"/>
              <a:t>es. </a:t>
            </a:r>
            <a:r>
              <a:rPr lang="en-GB" sz="2400" i="1" dirty="0"/>
              <a:t>PNAS</a:t>
            </a:r>
            <a:r>
              <a:rPr lang="en-GB" sz="2400" dirty="0"/>
              <a:t> 106 (29) 11878-11883</a:t>
            </a:r>
          </a:p>
          <a:p>
            <a:pPr marL="0" lvl="0" indent="0">
              <a:buNone/>
            </a:pPr>
            <a:r>
              <a:rPr lang="en-GB" sz="2400" dirty="0"/>
              <a:t>Durante D. and Dunson D. (2014) Bayesian dynamic financial networks with time-varying predictors. </a:t>
            </a:r>
            <a:r>
              <a:rPr lang="en-GB" sz="2400" i="1" dirty="0"/>
              <a:t>Statistics &amp; Probability Letters</a:t>
            </a:r>
            <a:r>
              <a:rPr lang="en-GB" sz="2400" dirty="0"/>
              <a:t>, 93, 19-26</a:t>
            </a:r>
          </a:p>
          <a:p>
            <a:pPr marL="0" indent="0">
              <a:buNone/>
            </a:pPr>
            <a:endParaRPr lang="en-US" dirty="0"/>
          </a:p>
        </p:txBody>
      </p:sp>
      <p:sp>
        <p:nvSpPr>
          <p:cNvPr id="10" name="Content Placeholder 9"/>
          <p:cNvSpPr>
            <a:spLocks noGrp="1"/>
          </p:cNvSpPr>
          <p:nvPr>
            <p:ph sz="quarter" idx="26"/>
          </p:nvPr>
        </p:nvSpPr>
        <p:spPr>
          <a:xfrm>
            <a:off x="1193783" y="23209136"/>
            <a:ext cx="12801600" cy="6495361"/>
          </a:xfrm>
        </p:spPr>
        <p:txBody>
          <a:bodyPr>
            <a:normAutofit/>
          </a:bodyPr>
          <a:lstStyle/>
          <a:p>
            <a:pPr marL="0" indent="0" algn="just">
              <a:buNone/>
            </a:pPr>
            <a:r>
              <a:rPr lang="en-GB" dirty="0" smtClean="0"/>
              <a:t>Time-Varying networks is </a:t>
            </a:r>
            <a:r>
              <a:rPr lang="en-GB" dirty="0" smtClean="0"/>
              <a:t>a very recent field and o</a:t>
            </a:r>
            <a:r>
              <a:rPr lang="en-GB" dirty="0" smtClean="0"/>
              <a:t>nly </a:t>
            </a:r>
            <a:r>
              <a:rPr lang="en-GB" dirty="0" smtClean="0"/>
              <a:t>one previous work on modelling financial systems as dynamic networks</a:t>
            </a:r>
            <a:r>
              <a:rPr lang="en-GB" dirty="0" smtClean="0"/>
              <a:t>.</a:t>
            </a:r>
            <a:endParaRPr lang="en-GB" dirty="0" smtClean="0"/>
          </a:p>
          <a:p>
            <a:pPr marL="0" indent="0" algn="just">
              <a:buNone/>
            </a:pPr>
            <a:r>
              <a:rPr lang="en-GB" dirty="0"/>
              <a:t>V</a:t>
            </a:r>
            <a:r>
              <a:rPr lang="en-GB" dirty="0" smtClean="0"/>
              <a:t>iewing </a:t>
            </a:r>
            <a:r>
              <a:rPr lang="en-GB" dirty="0"/>
              <a:t>data through a network lens can add substantial new </a:t>
            </a:r>
            <a:r>
              <a:rPr lang="en-GB" dirty="0" smtClean="0"/>
              <a:t>insights</a:t>
            </a:r>
            <a:r>
              <a:rPr lang="en-GB" dirty="0" smtClean="0"/>
              <a:t> helping </a:t>
            </a:r>
            <a:r>
              <a:rPr lang="en-GB" dirty="0" smtClean="0"/>
              <a:t>us to understand better </a:t>
            </a:r>
            <a:r>
              <a:rPr lang="en-GB" dirty="0" smtClean="0"/>
              <a:t>Financial Market’s</a:t>
            </a:r>
            <a:r>
              <a:rPr lang="en-GB" dirty="0" smtClean="0"/>
              <a:t> general topology and behaviour against </a:t>
            </a:r>
            <a:r>
              <a:rPr lang="en-GB" dirty="0" smtClean="0"/>
              <a:t>coming events </a:t>
            </a:r>
            <a:r>
              <a:rPr lang="en-GB" dirty="0" smtClean="0"/>
              <a:t>to find their indicatives and </a:t>
            </a:r>
            <a:r>
              <a:rPr lang="en-GB" dirty="0" smtClean="0"/>
              <a:t>eventually react </a:t>
            </a:r>
            <a:r>
              <a:rPr lang="en-GB" dirty="0" smtClean="0"/>
              <a:t>to </a:t>
            </a:r>
            <a:r>
              <a:rPr lang="en-GB" dirty="0" smtClean="0"/>
              <a:t>avoid contagion between </a:t>
            </a:r>
            <a:r>
              <a:rPr lang="en-GB" dirty="0" smtClean="0"/>
              <a:t>entities.</a:t>
            </a:r>
            <a:r>
              <a:rPr lang="en-GB" dirty="0" smtClean="0"/>
              <a:t>. </a:t>
            </a:r>
            <a:endParaRPr lang="en-GB" dirty="0" smtClean="0"/>
          </a:p>
          <a:p>
            <a:pPr marL="0" indent="0" algn="just">
              <a:buNone/>
            </a:pPr>
            <a:r>
              <a:rPr lang="en-GB" dirty="0" smtClean="0"/>
              <a:t>Understand which </a:t>
            </a:r>
            <a:r>
              <a:rPr lang="en-GB" dirty="0" smtClean="0"/>
              <a:t>individuals</a:t>
            </a:r>
            <a:r>
              <a:rPr lang="en-GB" dirty="0" smtClean="0"/>
              <a:t> </a:t>
            </a:r>
            <a:r>
              <a:rPr lang="en-GB" dirty="0" smtClean="0"/>
              <a:t>of the network are the main ones, that either influence the entire system or a cluster </a:t>
            </a:r>
            <a:r>
              <a:rPr lang="en-GB" dirty="0" smtClean="0"/>
              <a:t>forming part of it (technological </a:t>
            </a:r>
            <a:r>
              <a:rPr lang="en-GB" dirty="0" smtClean="0"/>
              <a:t>companies, car manufacturers</a:t>
            </a:r>
            <a:r>
              <a:rPr lang="en-GB" dirty="0" smtClean="0"/>
              <a:t>…) can also help to avoid contagion effects by shielding them.</a:t>
            </a:r>
            <a:endParaRPr lang="en-GB" dirty="0" smtClean="0"/>
          </a:p>
        </p:txBody>
      </p:sp>
      <p:sp>
        <p:nvSpPr>
          <p:cNvPr id="13" name="Content Placeholder 12"/>
          <p:cNvSpPr>
            <a:spLocks noGrp="1"/>
          </p:cNvSpPr>
          <p:nvPr>
            <p:ph sz="quarter" idx="27"/>
          </p:nvPr>
        </p:nvSpPr>
        <p:spPr>
          <a:xfrm>
            <a:off x="15664989" y="23109065"/>
            <a:ext cx="12801600" cy="6795556"/>
          </a:xfrm>
        </p:spPr>
        <p:txBody>
          <a:bodyPr/>
          <a:lstStyle/>
          <a:p>
            <a:r>
              <a:rPr lang="en-GB" dirty="0" smtClean="0"/>
              <a:t>Study and understand various algorithms to find the one </a:t>
            </a:r>
            <a:r>
              <a:rPr lang="en-GB" dirty="0" smtClean="0"/>
              <a:t>that best explains the evolution of the financial market.</a:t>
            </a:r>
          </a:p>
          <a:p>
            <a:r>
              <a:rPr lang="en-GB" dirty="0" smtClean="0"/>
              <a:t>Apply it to different situations faced by the market and study </a:t>
            </a:r>
            <a:r>
              <a:rPr lang="en-GB" dirty="0" smtClean="0"/>
              <a:t>their structure and changing relationships between entities in a dynamic context.</a:t>
            </a:r>
          </a:p>
          <a:p>
            <a:r>
              <a:rPr lang="en-GB" dirty="0" smtClean="0"/>
              <a:t>Study of evolution patterns</a:t>
            </a:r>
            <a:r>
              <a:rPr lang="en-GB" dirty="0" smtClean="0"/>
              <a:t> </a:t>
            </a:r>
            <a:r>
              <a:rPr lang="en-GB" dirty="0" smtClean="0"/>
              <a:t>of the network, </a:t>
            </a:r>
            <a:r>
              <a:rPr lang="en-GB" dirty="0" smtClean="0"/>
              <a:t>setting an scenario to find </a:t>
            </a:r>
            <a:r>
              <a:rPr lang="en-GB" dirty="0" smtClean="0"/>
              <a:t>an explanation </a:t>
            </a:r>
            <a:r>
              <a:rPr lang="en-GB" dirty="0" smtClean="0"/>
              <a:t>to</a:t>
            </a:r>
            <a:r>
              <a:rPr lang="en-GB" dirty="0" smtClean="0"/>
              <a:t> </a:t>
            </a:r>
            <a:r>
              <a:rPr lang="en-GB" dirty="0" smtClean="0"/>
              <a:t>that </a:t>
            </a:r>
            <a:r>
              <a:rPr lang="en-GB" dirty="0" smtClean="0"/>
              <a:t>behaviour.</a:t>
            </a:r>
            <a:endParaRPr lang="en-GB" dirty="0" smtClean="0"/>
          </a:p>
          <a:p>
            <a:r>
              <a:rPr lang="en-GB" dirty="0" smtClean="0"/>
              <a:t>Extend the algorithm (if possible) to generalize multi-node </a:t>
            </a:r>
            <a:r>
              <a:rPr lang="en-GB" dirty="0" smtClean="0"/>
              <a:t>(adding external variables) </a:t>
            </a:r>
            <a:r>
              <a:rPr lang="en-GB" dirty="0" smtClean="0"/>
              <a:t>and/or multi-level scenarios.</a:t>
            </a:r>
          </a:p>
        </p:txBody>
      </p:sp>
      <p:sp>
        <p:nvSpPr>
          <p:cNvPr id="14" name="Content Placeholder 13"/>
          <p:cNvSpPr>
            <a:spLocks noGrp="1"/>
          </p:cNvSpPr>
          <p:nvPr>
            <p:ph sz="quarter" idx="23"/>
          </p:nvPr>
        </p:nvSpPr>
        <p:spPr>
          <a:xfrm>
            <a:off x="30147630" y="22945072"/>
            <a:ext cx="12801600" cy="6694973"/>
          </a:xfrm>
        </p:spPr>
        <p:txBody>
          <a:bodyPr/>
          <a:lstStyle/>
          <a:p>
            <a:r>
              <a:rPr lang="en-GB" dirty="0" smtClean="0"/>
              <a:t>Establishment of a reliable algorithm to model the financial market in a dynamic context and </a:t>
            </a:r>
            <a:r>
              <a:rPr lang="en-GB" dirty="0" smtClean="0"/>
              <a:t>by taking into account </a:t>
            </a:r>
            <a:r>
              <a:rPr lang="en-GB" dirty="0" smtClean="0"/>
              <a:t>external </a:t>
            </a:r>
            <a:r>
              <a:rPr lang="en-GB" dirty="0" smtClean="0"/>
              <a:t>factors</a:t>
            </a:r>
            <a:r>
              <a:rPr lang="en-GB" dirty="0" smtClean="0"/>
              <a:t> </a:t>
            </a:r>
            <a:r>
              <a:rPr lang="en-GB" dirty="0" smtClean="0"/>
              <a:t>to it.</a:t>
            </a:r>
          </a:p>
          <a:p>
            <a:r>
              <a:rPr lang="en-GB" dirty="0" smtClean="0"/>
              <a:t>Insight about the </a:t>
            </a:r>
            <a:r>
              <a:rPr lang="en-GB" dirty="0" smtClean="0"/>
              <a:t>Stock Market, mostly how either harmful (2008 crisis) or beneficial (housing bubble) events propagate through the network. Knowing these rewiring patterns can allow us to identify such similar events to come and react in the earliest stages to avoid contagion between entities.</a:t>
            </a:r>
          </a:p>
        </p:txBody>
      </p:sp>
      <p:grpSp>
        <p:nvGrpSpPr>
          <p:cNvPr id="50" name="Group 49"/>
          <p:cNvGrpSpPr>
            <a:grpSpLocks/>
          </p:cNvGrpSpPr>
          <p:nvPr/>
        </p:nvGrpSpPr>
        <p:grpSpPr bwMode="auto">
          <a:xfrm>
            <a:off x="36358395" y="800675"/>
            <a:ext cx="6373814" cy="1466282"/>
            <a:chOff x="385" y="1412"/>
            <a:chExt cx="2268" cy="492"/>
          </a:xfrm>
          <a:solidFill>
            <a:schemeClr val="bg1"/>
          </a:solidFill>
        </p:grpSpPr>
        <p:sp>
          <p:nvSpPr>
            <p:cNvPr id="51" name="Freeform 50"/>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2" name="Freeform 51"/>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3" name="Freeform 52"/>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4" name="Freeform 53"/>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5" name="Freeform 54"/>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6" name="Freeform 55"/>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7" name="Freeform 56"/>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8" name="Freeform 57"/>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59" name="Freeform 58"/>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0" name="Freeform 59"/>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1" name="Freeform 60"/>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2" name="Freeform 61"/>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3" name="Freeform 62"/>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4" name="Freeform 63"/>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5" name="Freeform 64"/>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6" name="Freeform 65"/>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2" name="Freeform 71"/>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3" name="Freeform 72"/>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4" name="Freeform 73"/>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5" name="Freeform 74"/>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6" name="Freeform 75"/>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7" name="Freeform 76"/>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8" name="Freeform 77"/>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9" name="Freeform 78"/>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grpSp>
      <p:pic>
        <p:nvPicPr>
          <p:cNvPr id="20" name="Picture 19"/>
          <p:cNvPicPr>
            <a:picLocks noChangeAspect="1"/>
          </p:cNvPicPr>
          <p:nvPr/>
        </p:nvPicPr>
        <p:blipFill>
          <a:blip r:embed="rId2"/>
          <a:stretch>
            <a:fillRect/>
          </a:stretch>
        </p:blipFill>
        <p:spPr>
          <a:xfrm>
            <a:off x="15813139" y="7893439"/>
            <a:ext cx="26357005" cy="9080441"/>
          </a:xfrm>
          <a:prstGeom prst="rect">
            <a:avLst/>
          </a:prstGeom>
        </p:spPr>
      </p:pic>
      <p:sp>
        <p:nvSpPr>
          <p:cNvPr id="80" name="TextBox 79"/>
          <p:cNvSpPr txBox="1"/>
          <p:nvPr/>
        </p:nvSpPr>
        <p:spPr>
          <a:xfrm>
            <a:off x="17079162" y="16803245"/>
            <a:ext cx="25761700" cy="954107"/>
          </a:xfrm>
          <a:prstGeom prst="rect">
            <a:avLst/>
          </a:prstGeom>
          <a:noFill/>
        </p:spPr>
        <p:txBody>
          <a:bodyPr wrap="square" rtlCol="0">
            <a:spAutoFit/>
          </a:bodyPr>
          <a:lstStyle/>
          <a:p>
            <a:r>
              <a:rPr lang="es-ES" sz="2800" dirty="0" smtClean="0"/>
              <a:t>International </a:t>
            </a:r>
            <a:r>
              <a:rPr lang="es-ES" sz="2800" dirty="0" err="1" smtClean="0"/>
              <a:t>market</a:t>
            </a:r>
            <a:r>
              <a:rPr lang="es-ES" sz="2800" dirty="0" err="1" smtClean="0"/>
              <a:t>s</a:t>
            </a:r>
            <a:r>
              <a:rPr lang="es-ES" sz="2800" dirty="0" smtClean="0"/>
              <a:t> </a:t>
            </a:r>
            <a:r>
              <a:rPr lang="es-ES" sz="2800" dirty="0" err="1" smtClean="0"/>
              <a:t>recovered</a:t>
            </a:r>
            <a:r>
              <a:rPr lang="es-ES" sz="2800" dirty="0" smtClean="0"/>
              <a:t> </a:t>
            </a:r>
            <a:r>
              <a:rPr lang="es-ES" sz="2800" dirty="0" err="1" smtClean="0"/>
              <a:t>for</a:t>
            </a:r>
            <a:r>
              <a:rPr lang="es-ES" sz="2800" dirty="0" smtClean="0"/>
              <a:t> </a:t>
            </a:r>
            <a:r>
              <a:rPr lang="es-ES" sz="2800" dirty="0" err="1" smtClean="0"/>
              <a:t>different</a:t>
            </a:r>
            <a:r>
              <a:rPr lang="es-ES" sz="2800" dirty="0" smtClean="0"/>
              <a:t> </a:t>
            </a:r>
            <a:r>
              <a:rPr lang="es-ES" sz="2800" dirty="0" err="1" smtClean="0"/>
              <a:t>epochs</a:t>
            </a:r>
            <a:r>
              <a:rPr lang="es-ES" sz="2800" dirty="0" smtClean="0"/>
              <a:t>. 2005 to 2013  (</a:t>
            </a:r>
            <a:r>
              <a:rPr lang="es-ES" sz="2800" dirty="0" err="1" smtClean="0"/>
              <a:t>left</a:t>
            </a:r>
            <a:r>
              <a:rPr lang="es-ES" sz="2800" dirty="0" smtClean="0"/>
              <a:t>), </a:t>
            </a:r>
            <a:r>
              <a:rPr lang="es-ES" sz="2800" dirty="0" err="1" smtClean="0"/>
              <a:t>over</a:t>
            </a:r>
            <a:r>
              <a:rPr lang="es-ES" sz="2800" dirty="0" smtClean="0"/>
              <a:t> </a:t>
            </a:r>
            <a:r>
              <a:rPr lang="es-ES" sz="2800" dirty="0" err="1" smtClean="0"/>
              <a:t>the</a:t>
            </a:r>
            <a:r>
              <a:rPr lang="es-ES" sz="2800" dirty="0" smtClean="0"/>
              <a:t> 2008 global </a:t>
            </a:r>
            <a:r>
              <a:rPr lang="es-ES" sz="2800" dirty="0" err="1" smtClean="0"/>
              <a:t>financial</a:t>
            </a:r>
            <a:r>
              <a:rPr lang="es-ES" sz="2800" dirty="0" smtClean="0"/>
              <a:t> crisis (</a:t>
            </a:r>
            <a:r>
              <a:rPr lang="es-ES" sz="2800" dirty="0" err="1" smtClean="0"/>
              <a:t>middle</a:t>
            </a:r>
            <a:r>
              <a:rPr lang="es-ES" sz="2800" dirty="0" smtClean="0"/>
              <a:t>) and </a:t>
            </a:r>
            <a:r>
              <a:rPr lang="es-ES" sz="2800" dirty="0" err="1" smtClean="0"/>
              <a:t>during</a:t>
            </a:r>
            <a:r>
              <a:rPr lang="es-ES" sz="2800" dirty="0" smtClean="0"/>
              <a:t> </a:t>
            </a:r>
            <a:r>
              <a:rPr lang="es-ES" sz="2800" dirty="0" err="1" smtClean="0"/>
              <a:t>the</a:t>
            </a:r>
            <a:r>
              <a:rPr lang="es-ES" sz="2800" dirty="0" smtClean="0"/>
              <a:t> </a:t>
            </a:r>
            <a:r>
              <a:rPr lang="es-ES" sz="2800" dirty="0" err="1" smtClean="0"/>
              <a:t>Greek</a:t>
            </a:r>
            <a:r>
              <a:rPr lang="es-ES" sz="2800" dirty="0" smtClean="0"/>
              <a:t> </a:t>
            </a:r>
            <a:r>
              <a:rPr lang="es-ES" sz="2800" dirty="0" err="1" smtClean="0"/>
              <a:t>debt</a:t>
            </a:r>
            <a:r>
              <a:rPr lang="es-ES" sz="2800" dirty="0" smtClean="0"/>
              <a:t> crisis. Blue, red and </a:t>
            </a:r>
            <a:r>
              <a:rPr lang="es-ES" sz="2800" dirty="0" err="1" smtClean="0"/>
              <a:t>yellow</a:t>
            </a:r>
            <a:r>
              <a:rPr lang="es-ES" sz="2800" dirty="0" smtClean="0"/>
              <a:t> stand </a:t>
            </a:r>
            <a:r>
              <a:rPr lang="es-ES" sz="2800" dirty="0" err="1" smtClean="0"/>
              <a:t>for</a:t>
            </a:r>
            <a:r>
              <a:rPr lang="es-ES" sz="2800" dirty="0" smtClean="0"/>
              <a:t> </a:t>
            </a:r>
            <a:r>
              <a:rPr lang="es-ES" sz="2800" dirty="0" err="1" smtClean="0"/>
              <a:t>European</a:t>
            </a:r>
            <a:r>
              <a:rPr lang="es-ES" sz="2800" dirty="0" smtClean="0"/>
              <a:t>, American and </a:t>
            </a:r>
            <a:r>
              <a:rPr lang="es-ES" sz="2800" dirty="0" err="1" smtClean="0"/>
              <a:t>Asian</a:t>
            </a:r>
            <a:r>
              <a:rPr lang="es-ES" sz="2800" dirty="0" smtClean="0"/>
              <a:t> </a:t>
            </a:r>
            <a:r>
              <a:rPr lang="es-ES" sz="2800" dirty="0" err="1" smtClean="0"/>
              <a:t>markets</a:t>
            </a:r>
            <a:endParaRPr lang="en-GB" sz="2800" dirty="0" err="1" smtClean="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463</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Calibri Light</vt:lpstr>
      <vt:lpstr>Lucida Sans</vt:lpstr>
      <vt:lpstr>Science Poster</vt:lpstr>
      <vt:lpstr>Learning Financial Time-Varying Networks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2016-05-11T06:56:06Z</dcterms:created>
  <dcterms:modified xsi:type="dcterms:W3CDTF">2016-05-12T14:28:56Z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