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304" r:id="rId14"/>
    <p:sldId id="288" r:id="rId15"/>
    <p:sldId id="271" r:id="rId16"/>
    <p:sldId id="272" r:id="rId17"/>
    <p:sldId id="273" r:id="rId18"/>
    <p:sldId id="305" r:id="rId19"/>
    <p:sldId id="298" r:id="rId20"/>
    <p:sldId id="306" r:id="rId21"/>
    <p:sldId id="307" r:id="rId22"/>
    <p:sldId id="308" r:id="rId23"/>
    <p:sldId id="283" r:id="rId24"/>
    <p:sldId id="285" r:id="rId25"/>
    <p:sldId id="286" r:id="rId26"/>
    <p:sldId id="284" r:id="rId27"/>
    <p:sldId id="309" r:id="rId28"/>
    <p:sldId id="310" r:id="rId29"/>
    <p:sldId id="311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9" r:id="rId39"/>
    <p:sldId id="300" r:id="rId40"/>
    <p:sldId id="301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61" autoAdjust="0"/>
  </p:normalViewPr>
  <p:slideViewPr>
    <p:cSldViewPr>
      <p:cViewPr varScale="1">
        <p:scale>
          <a:sx n="62" d="100"/>
          <a:sy n="62" d="100"/>
        </p:scale>
        <p:origin x="19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A764-46A4-48CB-AB62-C6A77A99FF86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9CD8-425B-41C3-815F-965D085A7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2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9CD8-425B-41C3-815F-965D085A7A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5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9CD8-425B-41C3-815F-965D085A7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5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9CD8-425B-41C3-815F-965D085A7A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5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9CD8-425B-41C3-815F-965D085A7A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5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taken reasonable steps to prevent accidents or harm to your employees (and the injury or illness was caused after 1 October 2013), you shouldn’t have to pay compensation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9CD8-425B-41C3-815F-965D085A7A4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9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1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3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2C0B-5CC9-4377-B987-37A2822D4E1E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16B9-FDBF-4D34-BA71-7286308BA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electrical-and-electronic-equipment-eee-producer-responsibility" TargetMode="External"/><Relationship Id="rId2" Type="http://schemas.openxmlformats.org/officeDocument/2006/relationships/hyperlink" Target="https://www.gov.uk/collecting-used-and-waste-electrical-and-electronic-equi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v.uk/water-discharge-exemptions" TargetMode="External"/><Relationship Id="rId4" Type="http://schemas.openxmlformats.org/officeDocument/2006/relationships/hyperlink" Target="https://www.gov.uk/waste-legislation-and-regulation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product-liability-and-safety-law" TargetMode="External"/><Relationship Id="rId2" Type="http://schemas.openxmlformats.org/officeDocument/2006/relationships/hyperlink" Target="https://www.gov.uk/browse/business/manufacturing/manufacturing-regu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uk/product-safety-for-manufacturer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Legal and commercial aspects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ELEC6211 </a:t>
            </a:r>
            <a:r>
              <a:rPr lang="en-GB" b="1" dirty="0" smtClean="0"/>
              <a:t>Project Preparation</a:t>
            </a:r>
          </a:p>
          <a:p>
            <a:endParaRPr lang="en-GB" b="1" dirty="0" smtClean="0"/>
          </a:p>
          <a:p>
            <a:r>
              <a:rPr lang="en-GB" b="1" dirty="0" smtClean="0"/>
              <a:t>Acknowledgement Dr Mike Wald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3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Commercial</a:t>
            </a:r>
          </a:p>
          <a:p>
            <a:pPr lvl="1"/>
            <a:r>
              <a:rPr lang="en-GB" dirty="0" smtClean="0"/>
              <a:t>Sole trader: individual liability</a:t>
            </a:r>
          </a:p>
          <a:p>
            <a:pPr lvl="1"/>
            <a:r>
              <a:rPr lang="en-GB" dirty="0" smtClean="0"/>
              <a:t>Partnership: joint liability</a:t>
            </a:r>
          </a:p>
          <a:p>
            <a:pPr lvl="1"/>
            <a:r>
              <a:rPr lang="en-GB" dirty="0" smtClean="0"/>
              <a:t>Cooperative: agriculture special status</a:t>
            </a:r>
          </a:p>
          <a:p>
            <a:pPr lvl="1"/>
            <a:r>
              <a:rPr lang="en-GB" dirty="0" smtClean="0"/>
              <a:t>Limited Company: PLC can sell shares, Private cannot</a:t>
            </a:r>
          </a:p>
          <a:p>
            <a:pPr lvl="2"/>
            <a:r>
              <a:rPr lang="en-GB" dirty="0" smtClean="0"/>
              <a:t>Corporate legal identity</a:t>
            </a:r>
          </a:p>
          <a:p>
            <a:pPr lvl="2"/>
            <a:r>
              <a:rPr lang="en-GB" dirty="0" smtClean="0"/>
              <a:t>Shareholders</a:t>
            </a:r>
          </a:p>
          <a:p>
            <a:pPr lvl="2"/>
            <a:r>
              <a:rPr lang="en-GB" dirty="0" smtClean="0"/>
              <a:t>Owners not liable for debts</a:t>
            </a:r>
          </a:p>
          <a:p>
            <a:pPr lvl="2"/>
            <a:r>
              <a:rPr lang="en-GB" dirty="0" smtClean="0"/>
              <a:t>Must provide information (accounts &amp; report) to </a:t>
            </a:r>
            <a:r>
              <a:rPr lang="en-GB" dirty="0" err="1"/>
              <a:t>G</a:t>
            </a:r>
            <a:r>
              <a:rPr lang="en-GB" dirty="0" err="1" smtClean="0"/>
              <a:t>ovt</a:t>
            </a:r>
            <a:r>
              <a:rPr lang="en-GB" dirty="0" smtClean="0"/>
              <a:t> (</a:t>
            </a:r>
            <a:r>
              <a:rPr lang="en-GB" dirty="0"/>
              <a:t>C</a:t>
            </a:r>
            <a:r>
              <a:rPr lang="en-GB" dirty="0" smtClean="0"/>
              <a:t>ompanies House)</a:t>
            </a:r>
          </a:p>
          <a:p>
            <a:r>
              <a:rPr lang="en-GB" dirty="0" smtClean="0"/>
              <a:t>Non commercial</a:t>
            </a:r>
          </a:p>
          <a:p>
            <a:pPr lvl="1"/>
            <a:r>
              <a:rPr lang="en-GB" dirty="0" smtClean="0"/>
              <a:t>Statutory: act of parliament e.g. NHS</a:t>
            </a:r>
          </a:p>
          <a:p>
            <a:pPr lvl="1"/>
            <a:r>
              <a:rPr lang="en-GB" dirty="0" smtClean="0"/>
              <a:t>Companies limited by guarantee e.g. BCS (can have charitable status &amp; Royal Charter)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832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Company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Bought or </a:t>
            </a:r>
            <a:r>
              <a:rPr lang="en-GB" dirty="0" smtClean="0"/>
              <a:t>registered by group of people </a:t>
            </a:r>
          </a:p>
          <a:p>
            <a:r>
              <a:rPr lang="en-GB" dirty="0" smtClean="0"/>
              <a:t>Public signed </a:t>
            </a:r>
            <a:r>
              <a:rPr lang="en-GB" dirty="0" err="1"/>
              <a:t>m</a:t>
            </a:r>
            <a:r>
              <a:rPr lang="en-GB" dirty="0" err="1" smtClean="0"/>
              <a:t>emoranum</a:t>
            </a:r>
            <a:r>
              <a:rPr lang="en-GB" dirty="0" smtClean="0"/>
              <a:t> of association &amp; articles </a:t>
            </a:r>
            <a:r>
              <a:rPr lang="en-GB" dirty="0"/>
              <a:t>of a</a:t>
            </a:r>
            <a:r>
              <a:rPr lang="en-GB" dirty="0" smtClean="0"/>
              <a:t>ssociation under Companies Act 2006 filed with Companies House</a:t>
            </a:r>
          </a:p>
          <a:p>
            <a:r>
              <a:rPr lang="en-GB" dirty="0" smtClean="0"/>
              <a:t>Optional shareholders </a:t>
            </a:r>
            <a:r>
              <a:rPr lang="en-GB" dirty="0"/>
              <a:t>private </a:t>
            </a:r>
            <a:r>
              <a:rPr lang="en-GB" dirty="0" smtClean="0"/>
              <a:t>agreement</a:t>
            </a:r>
          </a:p>
          <a:p>
            <a:r>
              <a:rPr lang="en-GB" dirty="0" smtClean="0"/>
              <a:t>Directors appointed to run company</a:t>
            </a:r>
          </a:p>
          <a:p>
            <a:pPr lvl="1"/>
            <a:r>
              <a:rPr lang="en-GB" dirty="0" smtClean="0"/>
              <a:t>Act in good faith for benefit of company</a:t>
            </a:r>
          </a:p>
          <a:p>
            <a:pPr lvl="1"/>
            <a:r>
              <a:rPr lang="en-GB" dirty="0" smtClean="0"/>
              <a:t>Exercise skills and care in carrying out duties</a:t>
            </a:r>
          </a:p>
          <a:p>
            <a:pPr lvl="1"/>
            <a:r>
              <a:rPr lang="en-GB" dirty="0" smtClean="0"/>
              <a:t>Disclose conflicts of interest</a:t>
            </a:r>
          </a:p>
          <a:p>
            <a:pPr lvl="1"/>
            <a:r>
              <a:rPr lang="en-GB" dirty="0" smtClean="0"/>
              <a:t>Not continue to incur debts (personally liable)</a:t>
            </a:r>
          </a:p>
          <a:p>
            <a:pPr lvl="1"/>
            <a:r>
              <a:rPr lang="en-GB" dirty="0" smtClean="0"/>
              <a:t>Annual report &amp; accounts</a:t>
            </a:r>
          </a:p>
          <a:p>
            <a:pPr lvl="1"/>
            <a:r>
              <a:rPr lang="en-GB" dirty="0" smtClean="0"/>
              <a:t>Ensure complies with law (personally liable - Health and Safety at Work Act 1987)</a:t>
            </a:r>
          </a:p>
          <a:p>
            <a:pPr lvl="1"/>
            <a:r>
              <a:rPr lang="en-GB" dirty="0" smtClean="0"/>
              <a:t>Executive (employees) Non Executive (Advisory)</a:t>
            </a:r>
          </a:p>
          <a:p>
            <a:pPr lvl="1"/>
            <a:r>
              <a:rPr lang="en-GB" dirty="0" smtClean="0"/>
              <a:t>Company Secretary </a:t>
            </a:r>
            <a:r>
              <a:rPr lang="en-GB" dirty="0"/>
              <a:t>(optional for </a:t>
            </a:r>
            <a:r>
              <a:rPr lang="en-GB" dirty="0" smtClean="0"/>
              <a:t>private) often also Director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2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Takeovers, Mergers, Outsourcing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Takeover: acquire majority company shares</a:t>
            </a:r>
          </a:p>
          <a:p>
            <a:pPr lvl="1"/>
            <a:r>
              <a:rPr lang="en-GB" dirty="0" smtClean="0"/>
              <a:t>Benefits: expand customer base, offerings, acquire staff, economies of scale, vertical integration, eliminate competitor</a:t>
            </a:r>
          </a:p>
          <a:p>
            <a:pPr lvl="1"/>
            <a:r>
              <a:rPr lang="en-GB" dirty="0" smtClean="0"/>
              <a:t>Risks: costs outweigh benefits</a:t>
            </a:r>
          </a:p>
          <a:p>
            <a:r>
              <a:rPr lang="en-GB" dirty="0" smtClean="0"/>
              <a:t>Mergers: agree to set up new company</a:t>
            </a:r>
          </a:p>
          <a:p>
            <a:r>
              <a:rPr lang="en-GB" dirty="0" smtClean="0"/>
              <a:t>Management buyout: potential conflicts of interest (e.g. run company down to reduce value)</a:t>
            </a:r>
          </a:p>
          <a:p>
            <a:r>
              <a:rPr lang="en-GB" dirty="0" smtClean="0"/>
              <a:t>Outsourcing (e.g. software development – India)</a:t>
            </a:r>
          </a:p>
          <a:p>
            <a:pPr lvl="1"/>
            <a:r>
              <a:rPr lang="en-GB" dirty="0" smtClean="0"/>
              <a:t>Benefits: Concentrate on core business, IT costs more visible &amp; easier to control, Saves money as more efficient and effective</a:t>
            </a:r>
          </a:p>
          <a:p>
            <a:pPr lvl="1"/>
            <a:r>
              <a:rPr lang="en-GB" dirty="0" smtClean="0"/>
              <a:t>Risk: Losing control and understanding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44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Contract (</a:t>
            </a:r>
            <a:r>
              <a:rPr lang="en-GB" sz="3200" dirty="0" err="1" smtClean="0"/>
              <a:t>i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78" y="476672"/>
            <a:ext cx="9144000" cy="6381328"/>
          </a:xfrm>
        </p:spPr>
        <p:txBody>
          <a:bodyPr>
            <a:noAutofit/>
          </a:bodyPr>
          <a:lstStyle/>
          <a:p>
            <a:r>
              <a:rPr lang="en-GB" sz="2200" dirty="0" smtClean="0"/>
              <a:t>All parties Intentional &amp; competent - provide and receive something</a:t>
            </a:r>
          </a:p>
          <a:p>
            <a:r>
              <a:rPr lang="en-GB" sz="2200" dirty="0" smtClean="0"/>
              <a:t>Contract law based on common law</a:t>
            </a:r>
          </a:p>
          <a:p>
            <a:r>
              <a:rPr lang="en-GB" sz="2200" dirty="0" smtClean="0"/>
              <a:t>Software license: one time fee; annual maintenance charge; marketing license; open source code subject to conditions (Open Source Initiative 1998, Richard Stallman Free software Foundation 1985 GNU project)</a:t>
            </a:r>
          </a:p>
          <a:p>
            <a:r>
              <a:rPr lang="en-GB" sz="2200" dirty="0" smtClean="0"/>
              <a:t>Outsourcing: service level agreement, assets &amp;staff transferred, audit </a:t>
            </a:r>
            <a:r>
              <a:rPr lang="en-GB" sz="2200" dirty="0" err="1" smtClean="0"/>
              <a:t>access,IP</a:t>
            </a:r>
            <a:r>
              <a:rPr lang="en-GB" sz="2200" dirty="0" smtClean="0"/>
              <a:t> ownership, duration</a:t>
            </a:r>
          </a:p>
          <a:p>
            <a:r>
              <a:rPr lang="en-GB" sz="2200" dirty="0" smtClean="0"/>
              <a:t>Tailor made/bespoke: specifications &amp; variation, source code, build &amp; install files, documentation, maintenance software, training, test data &amp; results</a:t>
            </a:r>
            <a:r>
              <a:rPr lang="en-GB" sz="2200" dirty="0"/>
              <a:t>,</a:t>
            </a:r>
            <a:r>
              <a:rPr lang="en-GB" sz="2200" dirty="0" smtClean="0"/>
              <a:t> IP, contract management (meetings, minutes, documentation, staff access, data communications), acceptance procedures, termination</a:t>
            </a:r>
          </a:p>
          <a:p>
            <a:r>
              <a:rPr lang="en-GB" sz="2200" dirty="0" smtClean="0"/>
              <a:t>Consultancy: Daily rate or fixed price; confidentiality, terms of reference, liability control of final report</a:t>
            </a:r>
          </a:p>
          <a:p>
            <a:r>
              <a:rPr lang="en-GB" sz="2200" dirty="0" smtClean="0"/>
              <a:t>Contract hire: services of staff at hourly or daily rate managed by customer</a:t>
            </a:r>
          </a:p>
          <a:p>
            <a:r>
              <a:rPr lang="en-GB" sz="2200" dirty="0" smtClean="0"/>
              <a:t>Time and Materials cost plus contract: </a:t>
            </a:r>
            <a:r>
              <a:rPr lang="en-GB" sz="2200" dirty="0"/>
              <a:t>w</a:t>
            </a:r>
            <a:r>
              <a:rPr lang="en-GB" sz="2200" dirty="0" smtClean="0"/>
              <a:t>hen not well specified as no ‘contingency’ required</a:t>
            </a:r>
          </a:p>
        </p:txBody>
      </p:sp>
    </p:spTree>
    <p:extLst>
      <p:ext uri="{BB962C8B-B14F-4D97-AF65-F5344CB8AC3E}">
        <p14:creationId xmlns:p14="http://schemas.microsoft.com/office/powerpoint/2010/main" val="30521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Contract (ii)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78" y="476672"/>
            <a:ext cx="9144000" cy="6093296"/>
          </a:xfrm>
        </p:spPr>
        <p:txBody>
          <a:bodyPr>
            <a:noAutofit/>
          </a:bodyPr>
          <a:lstStyle/>
          <a:p>
            <a:r>
              <a:rPr lang="en-GB" sz="2000" dirty="0" smtClean="0"/>
              <a:t>Liability for defective software: </a:t>
            </a:r>
          </a:p>
          <a:p>
            <a:pPr lvl="1"/>
            <a:r>
              <a:rPr lang="en-GB" sz="2000" dirty="0" smtClean="0"/>
              <a:t>Unfair Contract terms Act 1977 only allows reasonable restrictions to liability:</a:t>
            </a:r>
          </a:p>
          <a:p>
            <a:pPr lvl="1"/>
            <a:r>
              <a:rPr lang="en-GB" sz="2000" dirty="0"/>
              <a:t>C</a:t>
            </a:r>
            <a:r>
              <a:rPr lang="en-GB" sz="2000" dirty="0" smtClean="0"/>
              <a:t>onsumer sale – Sale of Goods Act 1979 (</a:t>
            </a:r>
            <a:r>
              <a:rPr lang="en-GB" sz="2000" dirty="0"/>
              <a:t>fit for </a:t>
            </a:r>
            <a:r>
              <a:rPr lang="en-GB" sz="2000" dirty="0" smtClean="0"/>
              <a:t>purpose) </a:t>
            </a:r>
          </a:p>
          <a:p>
            <a:pPr lvl="1"/>
            <a:r>
              <a:rPr lang="en-GB" sz="2000" dirty="0" smtClean="0"/>
              <a:t>Supply of Goods and Services Act 1982 (reasonable skill)</a:t>
            </a:r>
          </a:p>
          <a:p>
            <a:pPr lvl="1"/>
            <a:r>
              <a:rPr lang="en-GB" sz="2000" dirty="0"/>
              <a:t>U</a:t>
            </a:r>
            <a:r>
              <a:rPr lang="en-GB" sz="2000" dirty="0" smtClean="0"/>
              <a:t>nclear if software is ‘Goods’</a:t>
            </a:r>
          </a:p>
          <a:p>
            <a:r>
              <a:rPr lang="en-GB" sz="2000" dirty="0" smtClean="0"/>
              <a:t>Health &amp; Safety at Work Act 1974: </a:t>
            </a:r>
          </a:p>
          <a:p>
            <a:pPr lvl="1"/>
            <a:r>
              <a:rPr lang="en-GB" sz="2000" dirty="0"/>
              <a:t>P</a:t>
            </a:r>
            <a:r>
              <a:rPr lang="en-GB" sz="2000" dirty="0" smtClean="0"/>
              <a:t>rovision and maintenance of safe plant &amp; systems</a:t>
            </a:r>
          </a:p>
          <a:p>
            <a:pPr lvl="1"/>
            <a:r>
              <a:rPr lang="en-GB" sz="2000" dirty="0"/>
              <a:t>N</a:t>
            </a:r>
            <a:r>
              <a:rPr lang="en-GB" sz="2000" dirty="0" smtClean="0"/>
              <a:t>ecessary information, instruction, training supervision; </a:t>
            </a:r>
          </a:p>
          <a:p>
            <a:pPr lvl="1"/>
            <a:r>
              <a:rPr lang="en-GB" sz="2000" dirty="0"/>
              <a:t>S</a:t>
            </a:r>
            <a:r>
              <a:rPr lang="en-GB" sz="2000" dirty="0" smtClean="0"/>
              <a:t>afe workplace &amp; environment </a:t>
            </a:r>
          </a:p>
          <a:p>
            <a:pPr lvl="1"/>
            <a:r>
              <a:rPr lang="en-GB" sz="2000" dirty="0"/>
              <a:t>A</a:t>
            </a:r>
            <a:r>
              <a:rPr lang="en-GB" sz="2000" dirty="0" smtClean="0"/>
              <a:t>dequate welfare arrangements; </a:t>
            </a:r>
          </a:p>
          <a:p>
            <a:pPr lvl="1"/>
            <a:r>
              <a:rPr lang="en-GB" sz="2000" dirty="0"/>
              <a:t>N</a:t>
            </a:r>
            <a:r>
              <a:rPr lang="en-GB" sz="2000" dirty="0" smtClean="0"/>
              <a:t>ot expose general public to risks</a:t>
            </a:r>
          </a:p>
          <a:p>
            <a:r>
              <a:rPr lang="en-GB" sz="2000" dirty="0" smtClean="0"/>
              <a:t>BCS code : </a:t>
            </a:r>
          </a:p>
          <a:p>
            <a:pPr lvl="1"/>
            <a:r>
              <a:rPr lang="en-GB" sz="2000" dirty="0" smtClean="0"/>
              <a:t>1a due regard for … others &amp; environment</a:t>
            </a:r>
          </a:p>
          <a:p>
            <a:pPr lvl="1"/>
            <a:r>
              <a:rPr lang="en-GB" sz="2000" dirty="0" smtClean="0"/>
              <a:t>2a only undertake work within competence</a:t>
            </a:r>
          </a:p>
          <a:p>
            <a:pPr lvl="1"/>
            <a:r>
              <a:rPr lang="en-GB" sz="2000" dirty="0" smtClean="0"/>
              <a:t>2b not claim competence not possessed</a:t>
            </a:r>
          </a:p>
          <a:p>
            <a:pPr lvl="1"/>
            <a:r>
              <a:rPr lang="en-GB" sz="2000" dirty="0" smtClean="0"/>
              <a:t>2c develop professional knowledge and skills</a:t>
            </a:r>
          </a:p>
          <a:p>
            <a:pPr lvl="1"/>
            <a:r>
              <a:rPr lang="en-GB" sz="2000" dirty="0" smtClean="0"/>
              <a:t>2d knowledge of relevant legislation</a:t>
            </a:r>
          </a:p>
        </p:txBody>
      </p:sp>
    </p:spTree>
    <p:extLst>
      <p:ext uri="{BB962C8B-B14F-4D97-AF65-F5344CB8AC3E}">
        <p14:creationId xmlns:p14="http://schemas.microsoft.com/office/powerpoint/2010/main" val="279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Organisational Structure &amp; Management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</a:p>
          <a:p>
            <a:r>
              <a:rPr lang="en-GB" dirty="0" smtClean="0"/>
              <a:t>Advantages and Disadvantages</a:t>
            </a:r>
          </a:p>
          <a:p>
            <a:r>
              <a:rPr lang="en-GB" dirty="0" smtClean="0"/>
              <a:t>Effect on employees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5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Bureaucratic: </a:t>
            </a:r>
            <a:r>
              <a:rPr lang="en-GB" dirty="0" err="1"/>
              <a:t>Heirarchical</a:t>
            </a:r>
            <a:r>
              <a:rPr lang="en-GB" dirty="0"/>
              <a:t> tree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Specialised job for each task</a:t>
            </a:r>
          </a:p>
          <a:p>
            <a:pPr lvl="1"/>
            <a:r>
              <a:rPr lang="en-GB" dirty="0" smtClean="0"/>
              <a:t>Rules for each task</a:t>
            </a:r>
          </a:p>
          <a:p>
            <a:pPr lvl="1"/>
            <a:r>
              <a:rPr lang="en-GB" dirty="0" smtClean="0"/>
              <a:t>Each person reports to only one Manager</a:t>
            </a:r>
          </a:p>
          <a:p>
            <a:pPr lvl="1"/>
            <a:r>
              <a:rPr lang="en-GB" dirty="0" smtClean="0"/>
              <a:t>Only formal relationships (e.g. clients)</a:t>
            </a:r>
          </a:p>
          <a:p>
            <a:pPr marL="514350" indent="-457200"/>
            <a:r>
              <a:rPr lang="en-GB" sz="2800" dirty="0" smtClean="0"/>
              <a:t>Organic: most small companies</a:t>
            </a:r>
          </a:p>
          <a:p>
            <a:pPr marL="514350" indent="-457200"/>
            <a:r>
              <a:rPr lang="en-GB" sz="2800" dirty="0" smtClean="0"/>
              <a:t>Matrix: also report to managers of projects</a:t>
            </a:r>
          </a:p>
          <a:p>
            <a:pPr marL="514350" indent="-457200"/>
            <a:endParaRPr lang="en-GB" sz="2800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By Function: operations, administration, sales &amp; marketing, research &amp; development</a:t>
            </a:r>
          </a:p>
          <a:p>
            <a:r>
              <a:rPr lang="en-GB" dirty="0" smtClean="0"/>
              <a:t>By Geography: Multinational by region</a:t>
            </a:r>
          </a:p>
          <a:p>
            <a:r>
              <a:rPr lang="en-GB" dirty="0" smtClean="0"/>
              <a:t>By Product line: e.g. cars, vans, lorries, parts</a:t>
            </a:r>
          </a:p>
          <a:p>
            <a:r>
              <a:rPr lang="en-GB" dirty="0" smtClean="0"/>
              <a:t>By Market sector: might miss new opportunities</a:t>
            </a:r>
          </a:p>
          <a:p>
            <a:r>
              <a:rPr lang="en-GB" dirty="0" smtClean="0"/>
              <a:t>By Technology: problem that clients may need difficult many different technologies#</a:t>
            </a:r>
          </a:p>
          <a:p>
            <a:r>
              <a:rPr lang="en-GB" dirty="0" smtClean="0"/>
              <a:t>Mixed: e.g. Large multinationals</a:t>
            </a:r>
          </a:p>
          <a:p>
            <a:r>
              <a:rPr lang="en-GB" dirty="0"/>
              <a:t>Depth: number of layers in </a:t>
            </a:r>
            <a:r>
              <a:rPr lang="en-GB" dirty="0" err="1"/>
              <a:t>heirarchy</a:t>
            </a:r>
            <a:endParaRPr lang="en-GB" dirty="0"/>
          </a:p>
          <a:p>
            <a:r>
              <a:rPr lang="en-GB" dirty="0"/>
              <a:t>Centralised or decentralised</a:t>
            </a:r>
          </a:p>
          <a:p>
            <a:r>
              <a:rPr lang="en-GB" dirty="0"/>
              <a:t>Job design: specialisation, rotation, enlargement, enrichment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 smtClean="0"/>
              <a:t>Legal Aspects for </a:t>
            </a:r>
            <a:r>
              <a:rPr lang="en-GB" dirty="0" err="1" smtClean="0"/>
              <a:t>orgainsations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organisation work in a legal framework</a:t>
            </a:r>
          </a:p>
          <a:p>
            <a:r>
              <a:rPr lang="en-GB" dirty="0" smtClean="0"/>
              <a:t>Information Technology is pervasive and will effect all different types of </a:t>
            </a:r>
            <a:r>
              <a:rPr lang="en-GB" dirty="0" err="1" smtClean="0"/>
              <a:t>orgaisations</a:t>
            </a:r>
            <a:endParaRPr lang="en-GB" dirty="0" smtClean="0"/>
          </a:p>
          <a:p>
            <a:pPr lvl="1"/>
            <a:r>
              <a:rPr lang="en-GB" dirty="0" smtClean="0"/>
              <a:t>Hence we will look at some of these laws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3200" dirty="0"/>
              <a:t>But first lets look at some common laws </a:t>
            </a:r>
            <a:r>
              <a:rPr lang="en-GB" sz="3200" dirty="0" err="1"/>
              <a:t>tha</a:t>
            </a:r>
            <a:r>
              <a:rPr lang="en-GB" sz="3200" dirty="0"/>
              <a:t> also effect us all.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3349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across national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Criminal law</a:t>
            </a:r>
          </a:p>
          <a:p>
            <a:pPr lvl="1"/>
            <a:r>
              <a:rPr lang="en-GB" dirty="0" smtClean="0"/>
              <a:t>extradition treaty (if illegal in both countries)</a:t>
            </a:r>
          </a:p>
          <a:p>
            <a:pPr lvl="1"/>
            <a:r>
              <a:rPr lang="en-GB" dirty="0" smtClean="0"/>
              <a:t>UK &amp; US extraterritorial jurisdiction (prosecute crimes committed elsewhere)</a:t>
            </a:r>
          </a:p>
          <a:p>
            <a:r>
              <a:rPr lang="en-GB" dirty="0" smtClean="0"/>
              <a:t>International Convention on cybercrime slow for all to ratify (child pornography, copyright infringement, fraud, hacking). US won’t sign for hate material because of 1</a:t>
            </a:r>
            <a:r>
              <a:rPr lang="en-GB" baseline="30000" dirty="0" smtClean="0"/>
              <a:t>st</a:t>
            </a:r>
            <a:r>
              <a:rPr lang="en-GB" dirty="0" smtClean="0"/>
              <a:t> amendment</a:t>
            </a:r>
          </a:p>
          <a:p>
            <a:r>
              <a:rPr lang="en-GB" dirty="0" smtClean="0"/>
              <a:t>Civil Law : contracts specify jurisdiction</a:t>
            </a:r>
          </a:p>
          <a:p>
            <a:r>
              <a:rPr lang="en-GB" dirty="0" smtClean="0"/>
              <a:t>Defamation Act 1996: slander (spoken); libel (written)</a:t>
            </a:r>
          </a:p>
          <a:p>
            <a:pPr lvl="1"/>
            <a:r>
              <a:rPr lang="en-GB" dirty="0" smtClean="0"/>
              <a:t>Defence: not author, reasonable care, not known</a:t>
            </a:r>
          </a:p>
          <a:p>
            <a:pPr lvl="1"/>
            <a:r>
              <a:rPr lang="en-GB" dirty="0"/>
              <a:t>US </a:t>
            </a: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</a:t>
            </a:r>
            <a:r>
              <a:rPr lang="en-GB" dirty="0"/>
              <a:t>amendment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30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Criminal and Civil</a:t>
            </a:r>
          </a:p>
          <a:p>
            <a:r>
              <a:rPr lang="en-GB" dirty="0" smtClean="0"/>
              <a:t>Legislature, Judiciary, Executive</a:t>
            </a:r>
          </a:p>
          <a:p>
            <a:r>
              <a:rPr lang="en-GB" dirty="0" smtClean="0"/>
              <a:t>How law is made</a:t>
            </a:r>
          </a:p>
        </p:txBody>
      </p:sp>
    </p:spTree>
    <p:extLst>
      <p:ext uri="{BB962C8B-B14F-4D97-AF65-F5344CB8AC3E}">
        <p14:creationId xmlns:p14="http://schemas.microsoft.com/office/powerpoint/2010/main" val="108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Health and 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organisations need to have a competent person for Health and Safety</a:t>
            </a:r>
          </a:p>
          <a:p>
            <a:pPr lvl="1"/>
            <a:r>
              <a:rPr lang="en-GB" dirty="0"/>
              <a:t>necessary skills, knowledge and experience to manage health and </a:t>
            </a:r>
            <a:r>
              <a:rPr lang="en-GB" dirty="0" smtClean="0"/>
              <a:t>safety</a:t>
            </a:r>
          </a:p>
          <a:p>
            <a:pPr lvl="1"/>
            <a:r>
              <a:rPr lang="en-GB" dirty="0" smtClean="0"/>
              <a:t>Or buy it in.</a:t>
            </a:r>
            <a:endParaRPr lang="en-GB" dirty="0"/>
          </a:p>
          <a:p>
            <a:r>
              <a:rPr lang="en-GB" dirty="0" smtClean="0"/>
              <a:t>You need a health and safety policy</a:t>
            </a:r>
          </a:p>
          <a:p>
            <a:pPr lvl="1"/>
            <a:r>
              <a:rPr lang="en-GB" dirty="0" smtClean="0"/>
              <a:t>Risk assessment, record and procedures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75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Agency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are now a how host of regulations</a:t>
            </a:r>
          </a:p>
          <a:p>
            <a:pPr lvl="1"/>
            <a:r>
              <a:rPr lang="en-GB" dirty="0">
                <a:hlinkClick r:id="rId2" tooltip="View Collecting used and waste electrical and electronic equipment"/>
              </a:rPr>
              <a:t>Collecting used and waste electrical and electronic equipment</a:t>
            </a:r>
            <a:endParaRPr lang="en-GB" dirty="0"/>
          </a:p>
          <a:p>
            <a:pPr lvl="1"/>
            <a:r>
              <a:rPr lang="en-GB" dirty="0">
                <a:hlinkClick r:id="rId3" tooltip="View Electrical and electronic equipment (EEE): producer responsibility"/>
              </a:rPr>
              <a:t>Electrical and electronic equipment (EEE): producer responsibility</a:t>
            </a:r>
            <a:endParaRPr lang="en-GB" dirty="0"/>
          </a:p>
          <a:p>
            <a:pPr lvl="1" fontAlgn="base"/>
            <a:r>
              <a:rPr lang="en-GB" dirty="0">
                <a:hlinkClick r:id="rId4" tooltip="View Waste legislation and regulations"/>
              </a:rPr>
              <a:t>Waste legislation and regulations</a:t>
            </a:r>
            <a:endParaRPr lang="en-GB" dirty="0"/>
          </a:p>
          <a:p>
            <a:pPr lvl="1" fontAlgn="base"/>
            <a:r>
              <a:rPr lang="en-GB" dirty="0" smtClean="0">
                <a:hlinkClick r:id="rId5" tooltip="View Water discharge and groundwater activity exemptions"/>
              </a:rPr>
              <a:t>Water </a:t>
            </a:r>
            <a:r>
              <a:rPr lang="en-GB" dirty="0">
                <a:hlinkClick r:id="rId5" tooltip="View Water discharge and groundwater activity exemptions"/>
              </a:rPr>
              <a:t>discharge and groundwater activity exemptions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76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Manufacturing regulations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Again there are a host of regulations depending on the industry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www.gov.uk/browse/business/manufacturing/manufacturing-regulations</a:t>
            </a:r>
            <a:endParaRPr lang="en-GB" dirty="0" smtClean="0"/>
          </a:p>
          <a:p>
            <a:pPr fontAlgn="base"/>
            <a:r>
              <a:rPr lang="en-GB" dirty="0">
                <a:hlinkClick r:id="rId3" tooltip="View Product liability and safety law"/>
              </a:rPr>
              <a:t>Product liability and safety law</a:t>
            </a:r>
            <a:endParaRPr lang="en-GB" dirty="0"/>
          </a:p>
          <a:p>
            <a:pPr lvl="1"/>
            <a:r>
              <a:rPr lang="en-GB" dirty="0"/>
              <a:t>Businesses producing consumer goods must adhere to product safety laws or face legal action with possible fines or even imprisonment.</a:t>
            </a:r>
          </a:p>
          <a:p>
            <a:pPr fontAlgn="base"/>
            <a:r>
              <a:rPr lang="en-GB" dirty="0">
                <a:hlinkClick r:id="rId4" tooltip="View Product safety for manufacturers"/>
              </a:rPr>
              <a:t>Product safety for manufacturers</a:t>
            </a:r>
            <a:endParaRPr lang="en-GB" dirty="0"/>
          </a:p>
          <a:p>
            <a:pPr lvl="1"/>
            <a:r>
              <a:rPr lang="en-GB" dirty="0"/>
              <a:t>Technical and legal requirements for safety, design, packaging and insurance, to ensure products are safe and fit for purpose.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Copyright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 smtClean="0"/>
              <a:t>Automatic </a:t>
            </a:r>
            <a:r>
              <a:rPr lang="en-GB" sz="3600" dirty="0"/>
              <a:t>protection for employer of original source code &amp; documentation for 70 years after death of author</a:t>
            </a:r>
          </a:p>
          <a:p>
            <a:r>
              <a:rPr lang="en-GB" sz="3600" dirty="0"/>
              <a:t>Can make back up for personal use</a:t>
            </a:r>
          </a:p>
          <a:p>
            <a:r>
              <a:rPr lang="en-GB" sz="3600" dirty="0"/>
              <a:t>Can decompile to find information</a:t>
            </a:r>
          </a:p>
          <a:p>
            <a:r>
              <a:rPr lang="en-GB" sz="3600" dirty="0"/>
              <a:t>Can sell right or license use</a:t>
            </a:r>
          </a:p>
          <a:p>
            <a:r>
              <a:rPr lang="en-GB" sz="3600" dirty="0"/>
              <a:t>Infringements: civil court damages: criminal if stolen/pirated software</a:t>
            </a:r>
          </a:p>
          <a:p>
            <a:r>
              <a:rPr lang="en-GB" sz="3600" dirty="0"/>
              <a:t>Database right: 15 years, non original content</a:t>
            </a:r>
          </a:p>
          <a:p>
            <a:r>
              <a:rPr lang="en-GB" sz="3600" dirty="0"/>
              <a:t>Copyright, Design &amp; patents act 1988, Copyright (Computer Programs) Regulations 1992, Copyright and Rights in Databases Regulations 1997, Copyright and Related Rights Regulations 2003., Berne Convention 1999 agreeing to establish national laws</a:t>
            </a:r>
          </a:p>
        </p:txBody>
      </p:sp>
    </p:spTree>
    <p:extLst>
      <p:ext uri="{BB962C8B-B14F-4D97-AF65-F5344CB8AC3E}">
        <p14:creationId xmlns:p14="http://schemas.microsoft.com/office/powerpoint/2010/main" val="164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Temporary monopoly on invention to recoup investment e.g. license</a:t>
            </a:r>
          </a:p>
          <a:p>
            <a:r>
              <a:rPr lang="en-GB" dirty="0" smtClean="0"/>
              <a:t>European Patent Convention 1978: invention must be new, inventive step (i.e. not obvious), practical application, not in excluded area (science theory, math method, copyrighted material, scheme, rule, method or program(confused situation))</a:t>
            </a:r>
          </a:p>
          <a:p>
            <a:r>
              <a:rPr lang="en-GB" dirty="0" smtClean="0"/>
              <a:t>Initially apply to one Patent office followed by national full application to all </a:t>
            </a:r>
            <a:r>
              <a:rPr lang="en-GB" dirty="0" err="1" smtClean="0"/>
              <a:t>offfices</a:t>
            </a:r>
            <a:r>
              <a:rPr lang="en-GB" dirty="0" smtClean="0"/>
              <a:t> within 12 month</a:t>
            </a:r>
          </a:p>
          <a:p>
            <a:r>
              <a:rPr lang="en-GB" dirty="0" smtClean="0"/>
              <a:t>Enforcement: Court &amp; expensive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 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Trade Marks Act 1994: graphical sign - words, designs, letters, numerals or shape</a:t>
            </a:r>
          </a:p>
          <a:p>
            <a:r>
              <a:rPr lang="en-GB" dirty="0" smtClean="0"/>
              <a:t>Stop bogus or counterfeit goods</a:t>
            </a:r>
          </a:p>
          <a:p>
            <a:r>
              <a:rPr lang="en-GB" dirty="0" smtClean="0"/>
              <a:t>Offence: apply unauthorised registered trade mark; stock, sell, offer or import goods with unauthorised trademark</a:t>
            </a:r>
          </a:p>
          <a:p>
            <a:r>
              <a:rPr lang="en-GB" dirty="0" smtClean="0"/>
              <a:t>General Agreement on </a:t>
            </a:r>
            <a:r>
              <a:rPr lang="en-GB" dirty="0" err="1" smtClean="0"/>
              <a:t>Tarrifs</a:t>
            </a:r>
            <a:r>
              <a:rPr lang="en-GB" dirty="0" smtClean="0"/>
              <a:t> and Trade (GATT) sanction countries who don’t comply</a:t>
            </a:r>
          </a:p>
          <a:p>
            <a:r>
              <a:rPr lang="en-GB" dirty="0" smtClean="0"/>
              <a:t>Trademark on object as well as packaging.</a:t>
            </a:r>
          </a:p>
          <a:p>
            <a:r>
              <a:rPr lang="en-GB" dirty="0" smtClean="0"/>
              <a:t>Action in civil court even if no registered Trade mark</a:t>
            </a:r>
          </a:p>
          <a:p>
            <a:r>
              <a:rPr lang="en-GB" dirty="0" smtClean="0"/>
              <a:t>Domain names: conflict with trade marks:  cybersquatting</a:t>
            </a:r>
          </a:p>
        </p:txBody>
      </p:sp>
    </p:spTree>
    <p:extLst>
      <p:ext uri="{BB962C8B-B14F-4D97-AF65-F5344CB8AC3E}">
        <p14:creationId xmlns:p14="http://schemas.microsoft.com/office/powerpoint/2010/main" val="2289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Confidential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Non disclosure agreement</a:t>
            </a:r>
          </a:p>
          <a:p>
            <a:r>
              <a:rPr lang="en-GB" dirty="0" smtClean="0"/>
              <a:t>Reasonably understand given in confidence</a:t>
            </a:r>
          </a:p>
          <a:p>
            <a:r>
              <a:rPr lang="en-GB" dirty="0" smtClean="0"/>
              <a:t>Trade secrets: no public disclosure</a:t>
            </a:r>
          </a:p>
          <a:p>
            <a:r>
              <a:rPr lang="en-GB" dirty="0" smtClean="0"/>
              <a:t>Public interest disclosure: 1998 Public Interest Disclosure Act (PIDA)- OK about criminal offence, failure to comply, miscarriage of justice, danger to health and safety, environmental damage, concealment: need to consult with specialist lawyer.</a:t>
            </a:r>
          </a:p>
        </p:txBody>
      </p:sp>
    </p:spTree>
    <p:extLst>
      <p:ext uri="{BB962C8B-B14F-4D97-AF65-F5344CB8AC3E}">
        <p14:creationId xmlns:p14="http://schemas.microsoft.com/office/powerpoint/2010/main" val="4186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related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 number of laws that affect the IT system you are using be it in a factory, design office or  software house.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095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 Act 2010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Discrimination</a:t>
            </a:r>
          </a:p>
          <a:p>
            <a:r>
              <a:rPr lang="en-GB" dirty="0" smtClean="0"/>
              <a:t>Age; disability; gender reassignment; marriage and civil partnership; pregnancy or maternity</a:t>
            </a:r>
            <a:r>
              <a:rPr lang="en-GB" dirty="0"/>
              <a:t>;</a:t>
            </a:r>
            <a:r>
              <a:rPr lang="en-GB" dirty="0" smtClean="0"/>
              <a:t> race, colour, ethnic origin or nationality; religion or belief; sex; sexual orientation</a:t>
            </a:r>
          </a:p>
          <a:p>
            <a:r>
              <a:rPr lang="en-GB" dirty="0" smtClean="0"/>
              <a:t>Direct (person), Indirect (policy)</a:t>
            </a:r>
          </a:p>
          <a:p>
            <a:r>
              <a:rPr lang="en-GB" dirty="0" smtClean="0"/>
              <a:t>Permitted if proportionate means of achieving a legitimate aim </a:t>
            </a:r>
          </a:p>
          <a:p>
            <a:r>
              <a:rPr lang="en-GB" dirty="0" smtClean="0"/>
              <a:t>Employment tribunal: damages &amp; recommendations</a:t>
            </a:r>
          </a:p>
          <a:p>
            <a:r>
              <a:rPr lang="en-GB" dirty="0" smtClean="0"/>
              <a:t>Civil courts: damages</a:t>
            </a:r>
          </a:p>
          <a:p>
            <a:r>
              <a:rPr lang="en-GB" dirty="0" smtClean="0"/>
              <a:t>Written policy; training; procedures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76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Reasonable adjustments (BS 8878 &amp; WCAG 2.0) e.g.</a:t>
            </a:r>
          </a:p>
          <a:p>
            <a:r>
              <a:rPr lang="en-GB" dirty="0" smtClean="0"/>
              <a:t>Colour contrasts</a:t>
            </a:r>
          </a:p>
          <a:p>
            <a:r>
              <a:rPr lang="en-GB" dirty="0" smtClean="0"/>
              <a:t>Text alternative to images</a:t>
            </a:r>
          </a:p>
          <a:p>
            <a:r>
              <a:rPr lang="en-GB" dirty="0" smtClean="0"/>
              <a:t>Keyboard accessible</a:t>
            </a:r>
          </a:p>
          <a:p>
            <a:r>
              <a:rPr lang="en-GB" dirty="0" smtClean="0"/>
              <a:t>Remove time constraints</a:t>
            </a:r>
          </a:p>
          <a:p>
            <a:r>
              <a:rPr lang="en-GB" dirty="0" smtClean="0"/>
              <a:t>Can be read by screen reader</a:t>
            </a:r>
          </a:p>
          <a:p>
            <a:r>
              <a:rPr lang="en-GB" dirty="0" smtClean="0"/>
              <a:t>Text for audio, captions for video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21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Law?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Rules enforced in court</a:t>
            </a:r>
          </a:p>
          <a:p>
            <a:r>
              <a:rPr lang="en-GB" dirty="0" smtClean="0"/>
              <a:t>Jurisdiction of legal system and laws</a:t>
            </a:r>
          </a:p>
          <a:p>
            <a:pPr lvl="1"/>
            <a:r>
              <a:rPr lang="en-GB" dirty="0" smtClean="0"/>
              <a:t>US &amp; India federal &amp; state</a:t>
            </a:r>
          </a:p>
          <a:p>
            <a:pPr lvl="1"/>
            <a:r>
              <a:rPr lang="en-GB" dirty="0" smtClean="0"/>
              <a:t>UK: England and Wales very few differences from Scotland, Northern Ireland and Isle of Man</a:t>
            </a:r>
          </a:p>
          <a:p>
            <a:r>
              <a:rPr lang="en-GB" dirty="0" smtClean="0"/>
              <a:t>Criminal (Police) or Civil (between People)</a:t>
            </a:r>
          </a:p>
          <a:p>
            <a:pPr lvl="1"/>
            <a:r>
              <a:rPr lang="en-GB" dirty="0" smtClean="0"/>
              <a:t>Criminal: innocent until proved guilty</a:t>
            </a:r>
          </a:p>
          <a:p>
            <a:pPr lvl="1"/>
            <a:r>
              <a:rPr lang="en-GB" dirty="0" smtClean="0"/>
              <a:t>Civil: decide on argument of both parties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Contracts and Licenses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 of contract types in computer industry</a:t>
            </a:r>
          </a:p>
          <a:p>
            <a:r>
              <a:rPr lang="en-GB" dirty="0" smtClean="0"/>
              <a:t>Main issues</a:t>
            </a:r>
          </a:p>
          <a:p>
            <a:r>
              <a:rPr lang="en-GB" dirty="0" smtClean="0"/>
              <a:t>Types of liability for defective software &amp; factors affecting these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1998 Data Protection Act terminology</a:t>
            </a:r>
          </a:p>
          <a:p>
            <a:pPr lvl="1"/>
            <a:r>
              <a:rPr lang="en-GB" dirty="0" smtClean="0"/>
              <a:t>Data: information processed or collected</a:t>
            </a:r>
          </a:p>
          <a:p>
            <a:pPr lvl="1"/>
            <a:r>
              <a:rPr lang="en-GB" dirty="0" smtClean="0"/>
              <a:t>Data controller: person who determines how or why data is processed</a:t>
            </a:r>
          </a:p>
          <a:p>
            <a:pPr lvl="1"/>
            <a:r>
              <a:rPr lang="en-GB" dirty="0" smtClean="0"/>
              <a:t>Personal data: data than can identify a living person including opinions and intentions of others</a:t>
            </a:r>
          </a:p>
          <a:p>
            <a:pPr lvl="1"/>
            <a:r>
              <a:rPr lang="en-GB" dirty="0" smtClean="0"/>
              <a:t>Data subject: individual who is the subject of personal data</a:t>
            </a:r>
          </a:p>
          <a:p>
            <a:pPr lvl="1"/>
            <a:r>
              <a:rPr lang="en-GB" dirty="0" smtClean="0"/>
              <a:t>Sensitive personal data: race, ethnicity, political opinions, </a:t>
            </a:r>
            <a:r>
              <a:rPr lang="en-GB" dirty="0" err="1" smtClean="0"/>
              <a:t>relious</a:t>
            </a:r>
            <a:r>
              <a:rPr lang="en-GB" dirty="0" smtClean="0"/>
              <a:t> belief, trade union membership, physical or mental health, sexual life, criminal offences</a:t>
            </a:r>
          </a:p>
          <a:p>
            <a:pPr lvl="1"/>
            <a:r>
              <a:rPr lang="en-GB" dirty="0" smtClean="0"/>
              <a:t>Processing: obtaining, recording, holding, carrying out any operations on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8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Protection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Processed fairly &amp; lawfully: consent (</a:t>
            </a:r>
            <a:r>
              <a:rPr lang="en-GB" dirty="0"/>
              <a:t>explicit </a:t>
            </a:r>
            <a:r>
              <a:rPr lang="en-GB" dirty="0" smtClean="0"/>
              <a:t>if sensitive) or legal/statutory obligation</a:t>
            </a:r>
          </a:p>
          <a:p>
            <a:r>
              <a:rPr lang="en-GB" dirty="0" smtClean="0"/>
              <a:t>Specified lawful purposes: Data controller notifies Information Commissioner</a:t>
            </a:r>
          </a:p>
          <a:p>
            <a:r>
              <a:rPr lang="en-GB" dirty="0" smtClean="0"/>
              <a:t>Adequate, relevant, not excessive</a:t>
            </a:r>
          </a:p>
          <a:p>
            <a:r>
              <a:rPr lang="en-GB" dirty="0" smtClean="0"/>
              <a:t>Accurate and up to date</a:t>
            </a:r>
          </a:p>
          <a:p>
            <a:r>
              <a:rPr lang="en-GB" dirty="0" smtClean="0"/>
              <a:t>Not kept longer than necessary</a:t>
            </a:r>
          </a:p>
          <a:p>
            <a:r>
              <a:rPr lang="en-GB" dirty="0" smtClean="0"/>
              <a:t>Processed in accordance with rights of data subjects</a:t>
            </a:r>
          </a:p>
          <a:p>
            <a:r>
              <a:rPr lang="en-GB" dirty="0" smtClean="0"/>
              <a:t>Appropriate measures against unauthorised or unlawful processing &amp; accidental loss, destruction or damage</a:t>
            </a:r>
          </a:p>
          <a:p>
            <a:r>
              <a:rPr lang="en-GB" dirty="0" smtClean="0"/>
              <a:t>Not transferred outside </a:t>
            </a:r>
            <a:r>
              <a:rPr lang="en-GB" dirty="0"/>
              <a:t>E</a:t>
            </a:r>
            <a:r>
              <a:rPr lang="en-GB" dirty="0" smtClean="0"/>
              <a:t>urope unless adequate protection (e.g. US Safe Harbour)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Rights of Data Subjects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 of data</a:t>
            </a:r>
            <a:r>
              <a:rPr lang="en-GB" dirty="0"/>
              <a:t> </a:t>
            </a:r>
            <a:r>
              <a:rPr lang="en-GB" dirty="0" smtClean="0"/>
              <a:t>&amp; source</a:t>
            </a:r>
          </a:p>
          <a:p>
            <a:r>
              <a:rPr lang="en-GB" dirty="0" smtClean="0"/>
              <a:t>Explanation of purpose</a:t>
            </a:r>
          </a:p>
          <a:p>
            <a:r>
              <a:rPr lang="en-GB" dirty="0" smtClean="0"/>
              <a:t>People or organisations may be disclosed to</a:t>
            </a:r>
          </a:p>
          <a:p>
            <a:r>
              <a:rPr lang="en-GB" dirty="0" smtClean="0"/>
              <a:t>Prevent processing </a:t>
            </a:r>
          </a:p>
          <a:p>
            <a:pPr lvl="1"/>
            <a:r>
              <a:rPr lang="en-GB" dirty="0" smtClean="0"/>
              <a:t>likely to cause damage or distress</a:t>
            </a:r>
          </a:p>
          <a:p>
            <a:pPr lvl="1"/>
            <a:r>
              <a:rPr lang="en-GB" dirty="0" smtClean="0"/>
              <a:t>Purposes of direct marketing</a:t>
            </a:r>
          </a:p>
          <a:p>
            <a:r>
              <a:rPr lang="en-GB" dirty="0" smtClean="0"/>
              <a:t>Compensation for damages due to violation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5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Relevant filing system or record (paper files)</a:t>
            </a:r>
          </a:p>
          <a:p>
            <a:r>
              <a:rPr lang="en-GB" dirty="0" smtClean="0"/>
              <a:t>Exemptions from Act</a:t>
            </a:r>
          </a:p>
          <a:p>
            <a:pPr lvl="1"/>
            <a:r>
              <a:rPr lang="en-GB" dirty="0" smtClean="0"/>
              <a:t>National security &amp; domestic/household purposes</a:t>
            </a:r>
          </a:p>
          <a:p>
            <a:r>
              <a:rPr lang="en-GB" dirty="0" smtClean="0"/>
              <a:t>Exemptions from subject access</a:t>
            </a:r>
          </a:p>
          <a:p>
            <a:pPr lvl="1"/>
            <a:r>
              <a:rPr lang="en-GB" dirty="0" smtClean="0"/>
              <a:t>If may infringe others’ rights</a:t>
            </a:r>
          </a:p>
          <a:p>
            <a:pPr lvl="1"/>
            <a:r>
              <a:rPr lang="en-GB" dirty="0" smtClean="0"/>
              <a:t>Reference by data controller</a:t>
            </a:r>
          </a:p>
          <a:p>
            <a:pPr lvl="1"/>
            <a:r>
              <a:rPr lang="en-GB" dirty="0" smtClean="0"/>
              <a:t>Examination marks before published</a:t>
            </a:r>
          </a:p>
          <a:p>
            <a:pPr lvl="1"/>
            <a:r>
              <a:rPr lang="en-GB" dirty="0" smtClean="0"/>
              <a:t>Examination content</a:t>
            </a:r>
          </a:p>
          <a:p>
            <a:pPr lvl="1"/>
            <a:r>
              <a:rPr lang="en-GB" dirty="0" smtClean="0"/>
              <a:t>Others at discretion of Secretary of State</a:t>
            </a:r>
          </a:p>
          <a:p>
            <a:r>
              <a:rPr lang="en-GB" dirty="0" smtClean="0"/>
              <a:t>Monetary Penalty (Fines)</a:t>
            </a:r>
          </a:p>
        </p:txBody>
      </p:sp>
    </p:spTree>
    <p:extLst>
      <p:ext uri="{BB962C8B-B14F-4D97-AF65-F5344CB8AC3E}">
        <p14:creationId xmlns:p14="http://schemas.microsoft.com/office/powerpoint/2010/main" val="1179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Regulation of Investigatory Powers Act 2000(RIPA)organisations can monitor without consent of user to:</a:t>
            </a:r>
          </a:p>
          <a:p>
            <a:pPr lvl="1"/>
            <a:r>
              <a:rPr lang="en-GB" dirty="0" smtClean="0"/>
              <a:t>Establish facts, compliance, standards</a:t>
            </a:r>
          </a:p>
          <a:p>
            <a:pPr lvl="1"/>
            <a:r>
              <a:rPr lang="en-GB" dirty="0" smtClean="0"/>
              <a:t>Prevent or detect crime</a:t>
            </a:r>
          </a:p>
          <a:p>
            <a:pPr lvl="1"/>
            <a:r>
              <a:rPr lang="en-GB" dirty="0" smtClean="0"/>
              <a:t>Investigate or detect unauthorised use</a:t>
            </a:r>
          </a:p>
          <a:p>
            <a:pPr lvl="1"/>
            <a:r>
              <a:rPr lang="en-GB" dirty="0" smtClean="0"/>
              <a:t>Ensure effective operation (e.g. detect virus, DNS)</a:t>
            </a:r>
          </a:p>
          <a:p>
            <a:pPr lvl="1"/>
            <a:r>
              <a:rPr lang="en-GB" dirty="0" smtClean="0"/>
              <a:t>Find out if private or business</a:t>
            </a:r>
          </a:p>
          <a:p>
            <a:pPr lvl="1"/>
            <a:r>
              <a:rPr lang="en-GB" dirty="0" smtClean="0"/>
              <a:t>Monitor calls to help lines</a:t>
            </a:r>
          </a:p>
          <a:p>
            <a:pPr lvl="1"/>
            <a:r>
              <a:rPr lang="en-GB" dirty="0" smtClean="0"/>
              <a:t>Unable to monitor internet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5124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Freedom of Information Act 2000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Right of access to public authorities information</a:t>
            </a:r>
          </a:p>
          <a:p>
            <a:r>
              <a:rPr lang="en-GB" dirty="0" smtClean="0"/>
              <a:t>Duty to disclose reason for exemptions</a:t>
            </a:r>
          </a:p>
          <a:p>
            <a:r>
              <a:rPr lang="en-GB" dirty="0" smtClean="0"/>
              <a:t>Information Commissioner &amp; Rights Tribunal</a:t>
            </a:r>
          </a:p>
          <a:p>
            <a:r>
              <a:rPr lang="en-GB" dirty="0" smtClean="0"/>
              <a:t>Specify classes of information to publish &amp; cost</a:t>
            </a:r>
          </a:p>
          <a:p>
            <a:r>
              <a:rPr lang="en-GB" dirty="0" smtClean="0"/>
              <a:t>FOI can </a:t>
            </a:r>
            <a:r>
              <a:rPr lang="en-GB" dirty="0" err="1" smtClean="0"/>
              <a:t>overide</a:t>
            </a:r>
            <a:r>
              <a:rPr lang="en-GB" dirty="0" smtClean="0"/>
              <a:t> DPA e.g. salaries of senior staff &amp; expenses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conduit : not liable</a:t>
            </a:r>
          </a:p>
          <a:p>
            <a:r>
              <a:rPr lang="en-GB" dirty="0" smtClean="0"/>
              <a:t>caching : not liable if comply with practice</a:t>
            </a:r>
          </a:p>
          <a:p>
            <a:r>
              <a:rPr lang="en-GB" dirty="0" smtClean="0"/>
              <a:t>Hosting: In Europe not liable only if didn’t know and acted when found out whereas in US treated as conduit</a:t>
            </a:r>
          </a:p>
          <a:p>
            <a:r>
              <a:rPr lang="en-GB" dirty="0" smtClean="0"/>
              <a:t>UK: can be compelled by court to reveal identity of anonymous post</a:t>
            </a:r>
          </a:p>
          <a:p>
            <a:r>
              <a:rPr lang="en-GB" dirty="0" smtClean="0"/>
              <a:t>US: only for serious crime</a:t>
            </a:r>
          </a:p>
        </p:txBody>
      </p:sp>
    </p:spTree>
    <p:extLst>
      <p:ext uri="{BB962C8B-B14F-4D97-AF65-F5344CB8AC3E}">
        <p14:creationId xmlns:p14="http://schemas.microsoft.com/office/powerpoint/2010/main" val="23636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Pornography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Obscene publications act 1959 &amp; 1964</a:t>
            </a:r>
          </a:p>
          <a:p>
            <a:pPr lvl="1"/>
            <a:r>
              <a:rPr lang="en-GB" dirty="0" smtClean="0"/>
              <a:t>Offence to publish or possess for publishing for gain</a:t>
            </a:r>
          </a:p>
          <a:p>
            <a:pPr lvl="1"/>
            <a:r>
              <a:rPr lang="en-GB" dirty="0" smtClean="0"/>
              <a:t>Obscene: </a:t>
            </a:r>
            <a:r>
              <a:rPr lang="en-GB" dirty="0"/>
              <a:t>taken as </a:t>
            </a:r>
            <a:r>
              <a:rPr lang="en-GB" dirty="0" smtClean="0"/>
              <a:t>whole tend to deprave and corrupt, not if public good (e.g. education), expert opinion taken into account</a:t>
            </a:r>
          </a:p>
          <a:p>
            <a:r>
              <a:rPr lang="en-GB" dirty="0" smtClean="0"/>
              <a:t>Protection of Children Act 1978 &amp; sections 63-67 Criminal Justice and Immigration Act 2008 </a:t>
            </a:r>
          </a:p>
          <a:p>
            <a:pPr lvl="1"/>
            <a:r>
              <a:rPr lang="en-GB" dirty="0" smtClean="0"/>
              <a:t>Possession of sexually explicit material involving children</a:t>
            </a:r>
          </a:p>
          <a:p>
            <a:r>
              <a:rPr lang="en-GB" dirty="0" smtClean="0"/>
              <a:t>US 1</a:t>
            </a:r>
            <a:r>
              <a:rPr lang="en-GB" baseline="30000" dirty="0" smtClean="0"/>
              <a:t>st</a:t>
            </a:r>
            <a:r>
              <a:rPr lang="en-GB" dirty="0" smtClean="0"/>
              <a:t> amendment </a:t>
            </a:r>
            <a:r>
              <a:rPr lang="en-GB" dirty="0" err="1" smtClean="0"/>
              <a:t>overides</a:t>
            </a:r>
            <a:r>
              <a:rPr lang="en-GB" dirty="0" smtClean="0"/>
              <a:t> legal control</a:t>
            </a:r>
          </a:p>
          <a:p>
            <a:r>
              <a:rPr lang="en-GB" dirty="0" smtClean="0"/>
              <a:t>Europe varies by country</a:t>
            </a:r>
          </a:p>
          <a:p>
            <a:r>
              <a:rPr lang="en-GB" dirty="0" smtClean="0"/>
              <a:t>Internet Watch Foundation: hotline informs police and ISPs</a:t>
            </a:r>
          </a:p>
          <a:p>
            <a:r>
              <a:rPr lang="en-GB" dirty="0" smtClean="0"/>
              <a:t>Future? Difficult to censor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Unsolicited email</a:t>
            </a:r>
          </a:p>
          <a:p>
            <a:pPr lvl="1"/>
            <a:r>
              <a:rPr lang="en-GB" dirty="0" smtClean="0"/>
              <a:t>Prevent use of others’ computers</a:t>
            </a:r>
          </a:p>
          <a:p>
            <a:pPr lvl="1"/>
            <a:r>
              <a:rPr lang="en-GB" dirty="0" smtClean="0"/>
              <a:t>Machine learning identification</a:t>
            </a:r>
          </a:p>
          <a:p>
            <a:pPr lvl="1"/>
            <a:r>
              <a:rPr lang="en-GB" dirty="0" smtClean="0"/>
              <a:t>Virus detection</a:t>
            </a:r>
          </a:p>
          <a:p>
            <a:pPr lvl="1"/>
            <a:r>
              <a:rPr lang="en-GB" dirty="0" smtClean="0"/>
              <a:t>Stop lists</a:t>
            </a:r>
          </a:p>
          <a:p>
            <a:pPr lvl="1"/>
            <a:r>
              <a:rPr lang="en-GB" dirty="0" smtClean="0"/>
              <a:t>European community directive on Privacy and Electronic Communications (2002/58/EC): Consent to receive &amp; Unlawful to conceal send address or not have option to stop</a:t>
            </a:r>
          </a:p>
          <a:p>
            <a:pPr lvl="1"/>
            <a:r>
              <a:rPr lang="en-GB" dirty="0" smtClean="0"/>
              <a:t>US no consent to receive required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9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does law come from?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Common Law - tradition &amp; precedents – also Commonwealth &amp; US</a:t>
            </a:r>
          </a:p>
          <a:p>
            <a:r>
              <a:rPr lang="en-GB" dirty="0" smtClean="0"/>
              <a:t>Statute Law – written codes – Parliament legislation – also in Europe</a:t>
            </a:r>
          </a:p>
          <a:p>
            <a:r>
              <a:rPr lang="en-GB" dirty="0" smtClean="0"/>
              <a:t>UK Houses of Commons &amp; Lords &amp; Royal Assent (can’t veto)</a:t>
            </a:r>
          </a:p>
          <a:p>
            <a:pPr lvl="1"/>
            <a:r>
              <a:rPr lang="en-GB" dirty="0" smtClean="0"/>
              <a:t>Commons can overrule Lords</a:t>
            </a:r>
          </a:p>
          <a:p>
            <a:pPr lvl="1"/>
            <a:r>
              <a:rPr lang="en-GB" dirty="0" smtClean="0"/>
              <a:t>Primary legislation (Act) Secondary (library)</a:t>
            </a:r>
          </a:p>
          <a:p>
            <a:r>
              <a:rPr lang="en-GB" dirty="0" smtClean="0"/>
              <a:t>US Congress Senate and House of Representatives &amp; President Assent (can Veto)</a:t>
            </a:r>
          </a:p>
          <a:p>
            <a:pPr lvl="1"/>
            <a:r>
              <a:rPr lang="en-GB" dirty="0" smtClean="0"/>
              <a:t>Separation of legislature, judiciary &amp; executive</a:t>
            </a:r>
          </a:p>
          <a:p>
            <a:r>
              <a:rPr lang="en-GB" dirty="0" smtClean="0"/>
              <a:t>Law across borders: internet jurisdiction &amp; extradition</a:t>
            </a:r>
          </a:p>
        </p:txBody>
      </p:sp>
    </p:spTree>
    <p:extLst>
      <p:ext uri="{BB962C8B-B14F-4D97-AF65-F5344CB8AC3E}">
        <p14:creationId xmlns:p14="http://schemas.microsoft.com/office/powerpoint/2010/main" val="27432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57"/>
            <a:ext cx="8229600" cy="905163"/>
          </a:xfrm>
        </p:spPr>
        <p:txBody>
          <a:bodyPr>
            <a:normAutofit/>
          </a:bodyPr>
          <a:lstStyle/>
          <a:p>
            <a:r>
              <a:rPr lang="en-GB" dirty="0" smtClean="0"/>
              <a:t>Ecommerce regulations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602128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European Directive 97/7/EC &amp; UK Consumer Protection (Distance Selling) Regulations 2000 : telephone or Internet</a:t>
            </a:r>
          </a:p>
          <a:p>
            <a:pPr lvl="1"/>
            <a:r>
              <a:rPr lang="en-GB" sz="3200" dirty="0" smtClean="0"/>
              <a:t>Before contract agreed require</a:t>
            </a:r>
          </a:p>
          <a:p>
            <a:pPr lvl="2"/>
            <a:r>
              <a:rPr lang="en-GB" sz="3200" dirty="0" smtClean="0"/>
              <a:t>Name and address of supplier</a:t>
            </a:r>
          </a:p>
          <a:p>
            <a:pPr lvl="2"/>
            <a:r>
              <a:rPr lang="en-GB" sz="3200" dirty="0" smtClean="0"/>
              <a:t>Description of offer</a:t>
            </a:r>
          </a:p>
          <a:p>
            <a:pPr lvl="2"/>
            <a:r>
              <a:rPr lang="en-GB" sz="3200" dirty="0" smtClean="0"/>
              <a:t>Cost, tax, delivery charge &amp; method</a:t>
            </a:r>
          </a:p>
          <a:p>
            <a:pPr lvl="2"/>
            <a:r>
              <a:rPr lang="en-GB" sz="3200" dirty="0" smtClean="0"/>
              <a:t>Payment method &amp; Cancellation right</a:t>
            </a:r>
          </a:p>
          <a:p>
            <a:pPr lvl="2"/>
            <a:r>
              <a:rPr lang="en-GB" sz="3200" dirty="0" smtClean="0"/>
              <a:t>Communication costs (e.g. telephone call)</a:t>
            </a:r>
          </a:p>
          <a:p>
            <a:pPr lvl="2"/>
            <a:r>
              <a:rPr lang="en-GB" sz="3200" dirty="0" smtClean="0"/>
              <a:t>Length offer is valid for &amp; Duration of contract</a:t>
            </a:r>
          </a:p>
          <a:p>
            <a:pPr lvl="2"/>
            <a:r>
              <a:rPr lang="en-GB" sz="3200" dirty="0" smtClean="0"/>
              <a:t>Terms and conditions</a:t>
            </a:r>
          </a:p>
          <a:p>
            <a:pPr lvl="1"/>
            <a:r>
              <a:rPr lang="en-GB" sz="3200" dirty="0" err="1" smtClean="0"/>
              <a:t>Fulfill</a:t>
            </a:r>
            <a:r>
              <a:rPr lang="en-GB" sz="3200" dirty="0" smtClean="0"/>
              <a:t> in 30 days</a:t>
            </a:r>
          </a:p>
          <a:p>
            <a:pPr lvl="2"/>
            <a:r>
              <a:rPr lang="en-GB" sz="3200" dirty="0" smtClean="0"/>
              <a:t>Automatic cancellation right up to 7 days</a:t>
            </a:r>
          </a:p>
          <a:p>
            <a:pPr lvl="2"/>
            <a:r>
              <a:rPr lang="en-GB" sz="3200" dirty="0" smtClean="0"/>
              <a:t>If failed to supply can cancel 3 months</a:t>
            </a:r>
          </a:p>
          <a:p>
            <a:pPr lvl="2"/>
            <a:r>
              <a:rPr lang="en-GB" sz="3200" dirty="0" smtClean="0"/>
              <a:t>Reimburse within 7 days</a:t>
            </a:r>
          </a:p>
          <a:p>
            <a:r>
              <a:rPr lang="en-GB" dirty="0" smtClean="0"/>
              <a:t>EU Electronic Commerce Directive 2000/31/EC UK Electronic Commerce (EC Directive) Regulations 2002</a:t>
            </a:r>
          </a:p>
          <a:p>
            <a:pPr lvl="1"/>
            <a:r>
              <a:rPr lang="en-GB" sz="3200" dirty="0" smtClean="0"/>
              <a:t>Prompt electronic acknowledgement &amp; information how to correct errors</a:t>
            </a:r>
          </a:p>
        </p:txBody>
      </p:sp>
    </p:spTree>
    <p:extLst>
      <p:ext uri="{BB962C8B-B14F-4D97-AF65-F5344CB8AC3E}">
        <p14:creationId xmlns:p14="http://schemas.microsoft.com/office/powerpoint/2010/main" val="33362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Computer Misuse Act 1990 (CMA) </a:t>
            </a:r>
            <a:br>
              <a:rPr lang="en-GB" dirty="0" smtClean="0"/>
            </a:br>
            <a:r>
              <a:rPr lang="en-GB" dirty="0" smtClean="0"/>
              <a:t>Police and Justice Act 2006 (PJA)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16624"/>
          </a:xfrm>
        </p:spPr>
        <p:txBody>
          <a:bodyPr>
            <a:normAutofit fontScale="47500" lnSpcReduction="20000"/>
          </a:bodyPr>
          <a:lstStyle/>
          <a:p>
            <a:r>
              <a:rPr lang="en-GB" sz="3800" dirty="0" smtClean="0"/>
              <a:t>Unauthorised access to computer with intent</a:t>
            </a:r>
          </a:p>
          <a:p>
            <a:pPr lvl="1"/>
            <a:r>
              <a:rPr lang="en-GB" sz="3800" dirty="0" smtClean="0"/>
              <a:t>£5000 or 12 months</a:t>
            </a:r>
            <a:r>
              <a:rPr lang="en-GB" sz="3800" dirty="0"/>
              <a:t>(magistrate) </a:t>
            </a:r>
            <a:r>
              <a:rPr lang="en-GB" sz="3800" dirty="0" smtClean="0"/>
              <a:t>2yrs (Crown Court) prison  - extraditable Harm not required</a:t>
            </a:r>
          </a:p>
          <a:p>
            <a:r>
              <a:rPr lang="en-GB" sz="3800" dirty="0" smtClean="0"/>
              <a:t>Making, supplying or obtaining articles for use in computer misuse offences (e.g. hacker toolkits)</a:t>
            </a:r>
          </a:p>
          <a:p>
            <a:pPr lvl="1"/>
            <a:r>
              <a:rPr lang="en-GB" sz="3800" dirty="0" smtClean="0"/>
              <a:t>£</a:t>
            </a:r>
            <a:r>
              <a:rPr lang="en-GB" sz="3800" dirty="0"/>
              <a:t>5000 or 12 months(magistrate) 2yrs (Crown Court) prison  - extraditable Harm not </a:t>
            </a:r>
            <a:r>
              <a:rPr lang="en-GB" sz="3800" dirty="0" smtClean="0"/>
              <a:t>required</a:t>
            </a:r>
          </a:p>
          <a:p>
            <a:r>
              <a:rPr lang="en-GB" sz="3800" dirty="0"/>
              <a:t>Unauthorised access to </a:t>
            </a:r>
            <a:r>
              <a:rPr lang="en-GB" sz="3800" dirty="0" smtClean="0"/>
              <a:t>computer with intent to commit serious crime</a:t>
            </a:r>
          </a:p>
          <a:p>
            <a:pPr lvl="1"/>
            <a:r>
              <a:rPr lang="en-GB" sz="3800" dirty="0" smtClean="0"/>
              <a:t>£unlimited or 5 years prison</a:t>
            </a:r>
          </a:p>
          <a:p>
            <a:r>
              <a:rPr lang="en-GB" sz="3800" dirty="0" smtClean="0"/>
              <a:t>Unauthorised acts with malicious intent</a:t>
            </a:r>
          </a:p>
          <a:p>
            <a:pPr marL="742950" lvl="2" indent="-342900"/>
            <a:r>
              <a:rPr lang="en-GB" sz="3800" dirty="0"/>
              <a:t>£unlimited or 5 years </a:t>
            </a:r>
            <a:r>
              <a:rPr lang="en-GB" sz="3800" dirty="0" smtClean="0"/>
              <a:t>prison</a:t>
            </a:r>
          </a:p>
          <a:p>
            <a:r>
              <a:rPr lang="en-GB" sz="3800" dirty="0" smtClean="0"/>
              <a:t>Why law has only limited effect</a:t>
            </a:r>
          </a:p>
          <a:p>
            <a:pPr lvl="1"/>
            <a:r>
              <a:rPr lang="en-GB" sz="3800" dirty="0" smtClean="0"/>
              <a:t>Companies avoid publicity</a:t>
            </a:r>
          </a:p>
          <a:p>
            <a:pPr lvl="1"/>
            <a:r>
              <a:rPr lang="en-GB" sz="3800" dirty="0" smtClean="0"/>
              <a:t>Lack of police resources or </a:t>
            </a:r>
            <a:r>
              <a:rPr lang="en-GB" sz="3800" dirty="0" err="1" smtClean="0"/>
              <a:t>expertis</a:t>
            </a:r>
            <a:endParaRPr lang="en-GB" sz="3800" dirty="0" smtClean="0"/>
          </a:p>
          <a:p>
            <a:pPr lvl="1"/>
            <a:r>
              <a:rPr lang="en-GB" sz="3800" dirty="0" smtClean="0"/>
              <a:t>Legal technicalities</a:t>
            </a:r>
          </a:p>
          <a:p>
            <a:pPr lvl="1"/>
            <a:r>
              <a:rPr lang="en-GB" sz="3800" dirty="0" smtClean="0"/>
              <a:t>Sentences at low end not reflecting seriousness of offence</a:t>
            </a:r>
          </a:p>
          <a:p>
            <a:pPr lvl="1"/>
            <a:r>
              <a:rPr lang="en-GB" sz="3800" dirty="0" smtClean="0"/>
              <a:t>Less publicity for conviction than acquittal</a:t>
            </a:r>
          </a:p>
          <a:p>
            <a:r>
              <a:rPr lang="en-GB" sz="3800" dirty="0" smtClean="0"/>
              <a:t>Computer fraud: Fraud Act 2006</a:t>
            </a:r>
          </a:p>
          <a:p>
            <a:pPr lvl="1"/>
            <a:r>
              <a:rPr lang="en-GB" sz="3800" dirty="0" smtClean="0"/>
              <a:t>Manipulating computer dishonestly to obtain money</a:t>
            </a:r>
          </a:p>
          <a:p>
            <a:pPr lvl="1"/>
            <a:r>
              <a:rPr lang="en-GB" sz="3800" dirty="0" smtClean="0"/>
              <a:t>Specialised expertise to collect and preserve evidence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Profession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Profession and Professional</a:t>
            </a:r>
          </a:p>
          <a:p>
            <a:r>
              <a:rPr lang="en-GB" dirty="0" smtClean="0"/>
              <a:t>Professional </a:t>
            </a:r>
            <a:r>
              <a:rPr lang="en-GB" dirty="0" smtClean="0"/>
              <a:t>bodies</a:t>
            </a:r>
          </a:p>
          <a:p>
            <a:r>
              <a:rPr lang="en-GB" dirty="0" smtClean="0"/>
              <a:t>BCS/IET code </a:t>
            </a:r>
            <a:r>
              <a:rPr lang="en-GB" dirty="0" smtClean="0"/>
              <a:t>of conduct</a:t>
            </a:r>
          </a:p>
          <a:p>
            <a:r>
              <a:rPr lang="en-GB" dirty="0" smtClean="0"/>
              <a:t>Reservation of title and </a:t>
            </a:r>
            <a:r>
              <a:rPr lang="en-GB" dirty="0" smtClean="0"/>
              <a:t>function (CEng)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49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BCS for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BCS established 1957 &amp; Royal charter 1984 to promote the study and practice of Computing and to advance the knowledge and education therein for the benefit of the public</a:t>
            </a:r>
          </a:p>
          <a:p>
            <a:r>
              <a:rPr lang="en-GB" dirty="0" smtClean="0"/>
              <a:t>Authority to</a:t>
            </a:r>
          </a:p>
          <a:p>
            <a:pPr lvl="1"/>
            <a:r>
              <a:rPr lang="en-GB" dirty="0" smtClean="0"/>
              <a:t>Set and promote education, experience, standards,  codes of practice, disciplinary procedures</a:t>
            </a:r>
          </a:p>
          <a:p>
            <a:pPr lvl="1"/>
            <a:r>
              <a:rPr lang="en-GB" dirty="0" smtClean="0"/>
              <a:t>Disseminate knowledge to members</a:t>
            </a:r>
          </a:p>
          <a:p>
            <a:pPr lvl="1"/>
            <a:r>
              <a:rPr lang="en-GB" dirty="0" smtClean="0"/>
              <a:t>Advise government and regulatory bodies</a:t>
            </a:r>
          </a:p>
          <a:p>
            <a:r>
              <a:rPr lang="en-GB" dirty="0" smtClean="0"/>
              <a:t>IET 2006,Royal charter 2008: IEEE 1946: ACM 1947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14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Standards of behaviour towards society</a:t>
            </a:r>
          </a:p>
          <a:p>
            <a:r>
              <a:rPr lang="en-GB" dirty="0" smtClean="0"/>
              <a:t>Public interest</a:t>
            </a:r>
          </a:p>
          <a:p>
            <a:pPr lvl="1"/>
            <a:r>
              <a:rPr lang="en-GB" dirty="0" smtClean="0"/>
              <a:t>Aware of &amp; comply with laws and regulations (e.g. health, environment, privacy, human rights, discrimination) so can’t work on systems in some countries</a:t>
            </a:r>
          </a:p>
          <a:p>
            <a:pPr lvl="1"/>
            <a:r>
              <a:rPr lang="en-GB" dirty="0" smtClean="0"/>
              <a:t>Address digital divide inequality (e.g. UK elderly , rural </a:t>
            </a:r>
            <a:r>
              <a:rPr lang="en-GB" dirty="0"/>
              <a:t>A</a:t>
            </a:r>
            <a:r>
              <a:rPr lang="en-GB" dirty="0" smtClean="0"/>
              <a:t>frican children)</a:t>
            </a:r>
          </a:p>
          <a:p>
            <a:r>
              <a:rPr lang="en-GB" dirty="0" smtClean="0"/>
              <a:t>Professional Competence and Integrity</a:t>
            </a:r>
          </a:p>
          <a:p>
            <a:pPr lvl="1"/>
            <a:r>
              <a:rPr lang="en-GB" dirty="0" smtClean="0"/>
              <a:t>Only undertake work competent to carry out</a:t>
            </a:r>
          </a:p>
          <a:p>
            <a:pPr lvl="1"/>
            <a:r>
              <a:rPr lang="en-GB" dirty="0" smtClean="0"/>
              <a:t>Update skills, be familiar with relevant legislation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13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To relevant Authority (employer, client, university)</a:t>
            </a:r>
          </a:p>
          <a:p>
            <a:pPr lvl="1"/>
            <a:r>
              <a:rPr lang="en-GB" dirty="0" smtClean="0"/>
              <a:t>Due care and diligence &amp; avoid </a:t>
            </a:r>
          </a:p>
          <a:p>
            <a:pPr lvl="2"/>
            <a:r>
              <a:rPr lang="en-GB" dirty="0" smtClean="0"/>
              <a:t>conflicts of interest</a:t>
            </a:r>
          </a:p>
          <a:p>
            <a:pPr lvl="2"/>
            <a:r>
              <a:rPr lang="en-GB" dirty="0" smtClean="0"/>
              <a:t>Disclosing confidential information without permission</a:t>
            </a:r>
          </a:p>
          <a:p>
            <a:pPr lvl="2"/>
            <a:r>
              <a:rPr lang="en-GB" dirty="0" smtClean="0"/>
              <a:t>Misrepresentation</a:t>
            </a:r>
          </a:p>
          <a:p>
            <a:r>
              <a:rPr lang="en-GB" dirty="0" smtClean="0"/>
              <a:t>To Profession</a:t>
            </a:r>
          </a:p>
          <a:p>
            <a:pPr lvl="1"/>
            <a:r>
              <a:rPr lang="en-GB" dirty="0" smtClean="0"/>
              <a:t>Uphold reputation and good standing</a:t>
            </a:r>
          </a:p>
        </p:txBody>
      </p:sp>
    </p:spTree>
    <p:extLst>
      <p:ext uri="{BB962C8B-B14F-4D97-AF65-F5344CB8AC3E}">
        <p14:creationId xmlns:p14="http://schemas.microsoft.com/office/powerpoint/2010/main" val="30624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Ways to become a legal entity</a:t>
            </a:r>
          </a:p>
          <a:p>
            <a:r>
              <a:rPr lang="en-GB" dirty="0" smtClean="0"/>
              <a:t>Types of legal entity</a:t>
            </a:r>
          </a:p>
          <a:p>
            <a:r>
              <a:rPr lang="en-GB" dirty="0" smtClean="0"/>
              <a:t>Limited Company</a:t>
            </a:r>
          </a:p>
          <a:p>
            <a:r>
              <a:rPr lang="en-GB" dirty="0" smtClean="0"/>
              <a:t>Takeover, merger, management buyout, outsourcing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8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2677</Words>
  <Application>Microsoft Office PowerPoint</Application>
  <PresentationFormat>On-screen Show (4:3)</PresentationFormat>
  <Paragraphs>340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Legal and commercial aspects</vt:lpstr>
      <vt:lpstr>Law</vt:lpstr>
      <vt:lpstr>What is Law?</vt:lpstr>
      <vt:lpstr>Where does law come from?</vt:lpstr>
      <vt:lpstr>The Profession</vt:lpstr>
      <vt:lpstr>BCS for example</vt:lpstr>
      <vt:lpstr>Professional Conduct</vt:lpstr>
      <vt:lpstr>Duties</vt:lpstr>
      <vt:lpstr>Organisations</vt:lpstr>
      <vt:lpstr>Type</vt:lpstr>
      <vt:lpstr>Limited Company</vt:lpstr>
      <vt:lpstr>Takeovers, Mergers, Outsourcing</vt:lpstr>
      <vt:lpstr>Contract (i)</vt:lpstr>
      <vt:lpstr>Contract (ii)</vt:lpstr>
      <vt:lpstr>Organisational Structure &amp; Management</vt:lpstr>
      <vt:lpstr>Models</vt:lpstr>
      <vt:lpstr>Structures</vt:lpstr>
      <vt:lpstr> Legal Aspects for orgainsations</vt:lpstr>
      <vt:lpstr>Law across national boundaries</vt:lpstr>
      <vt:lpstr>Health and Safety</vt:lpstr>
      <vt:lpstr>Environmental Agency</vt:lpstr>
      <vt:lpstr>Manufacturing regulations</vt:lpstr>
      <vt:lpstr>Copyright</vt:lpstr>
      <vt:lpstr>Patents</vt:lpstr>
      <vt:lpstr>Trade Marks</vt:lpstr>
      <vt:lpstr>Confidential Information</vt:lpstr>
      <vt:lpstr>IT related</vt:lpstr>
      <vt:lpstr>Equality Act 2010</vt:lpstr>
      <vt:lpstr>Disability</vt:lpstr>
      <vt:lpstr>Software Contracts and Licenses</vt:lpstr>
      <vt:lpstr>Data Protection</vt:lpstr>
      <vt:lpstr>Data Protection Principles</vt:lpstr>
      <vt:lpstr>Rights of Data Subjects</vt:lpstr>
      <vt:lpstr>Scope</vt:lpstr>
      <vt:lpstr>Privacy</vt:lpstr>
      <vt:lpstr>Freedom of Information Act 2000</vt:lpstr>
      <vt:lpstr>ISP</vt:lpstr>
      <vt:lpstr>Pornography</vt:lpstr>
      <vt:lpstr>Spam</vt:lpstr>
      <vt:lpstr>Ecommerce regulations</vt:lpstr>
      <vt:lpstr>Computer Misuse Act 1990 (CMA)  Police and Justice Act 2006 (PJA)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Wald</dc:creator>
  <cp:lastModifiedBy>Gary Wills</cp:lastModifiedBy>
  <cp:revision>86</cp:revision>
  <dcterms:created xsi:type="dcterms:W3CDTF">2014-08-04T13:28:06Z</dcterms:created>
  <dcterms:modified xsi:type="dcterms:W3CDTF">2015-04-26T19:22:09Z</dcterms:modified>
</cp:coreProperties>
</file>