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10"/>
  </p:notesMasterIdLst>
  <p:sldIdLst>
    <p:sldId id="256" r:id="rId2"/>
    <p:sldId id="257" r:id="rId3"/>
    <p:sldId id="259" r:id="rId4"/>
    <p:sldId id="258"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80B54-74F1-4909-8303-A7961334B632}" type="datetimeFigureOut">
              <a:rPr lang="en-GB" smtClean="0"/>
              <a:t>21/06/2016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24613-B119-43A6-831F-20BEED42D837}" type="slidenum">
              <a:rPr lang="en-GB" smtClean="0"/>
              <a:t>‹#›</a:t>
            </a:fld>
            <a:endParaRPr lang="en-GB"/>
          </a:p>
        </p:txBody>
      </p:sp>
    </p:spTree>
    <p:extLst>
      <p:ext uri="{BB962C8B-B14F-4D97-AF65-F5344CB8AC3E}">
        <p14:creationId xmlns:p14="http://schemas.microsoft.com/office/powerpoint/2010/main" val="115033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524613-B119-43A6-831F-20BEED42D837}" type="slidenum">
              <a:rPr lang="en-GB" smtClean="0"/>
              <a:t>3</a:t>
            </a:fld>
            <a:endParaRPr lang="en-GB" dirty="0"/>
          </a:p>
        </p:txBody>
      </p:sp>
    </p:spTree>
    <p:extLst>
      <p:ext uri="{BB962C8B-B14F-4D97-AF65-F5344CB8AC3E}">
        <p14:creationId xmlns:p14="http://schemas.microsoft.com/office/powerpoint/2010/main" val="162789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5D7172-4325-449F-95C7-C489B12E9BC0}" type="datetimeFigureOut">
              <a:rPr lang="en-GB" smtClean="0"/>
              <a:t>21/06/2016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34127363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D7172-4325-449F-95C7-C489B12E9BC0}" type="datetimeFigureOut">
              <a:rPr lang="en-GB" smtClean="0"/>
              <a:t>21/06/2016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182822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D7172-4325-449F-95C7-C489B12E9BC0}" type="datetimeFigureOut">
              <a:rPr lang="en-GB" smtClean="0"/>
              <a:t>21/06/2016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9225226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D7172-4325-449F-95C7-C489B12E9BC0}" type="datetimeFigureOut">
              <a:rPr lang="en-GB" smtClean="0"/>
              <a:t>21/06/2016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39985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D7172-4325-449F-95C7-C489B12E9BC0}" type="datetimeFigureOut">
              <a:rPr lang="en-GB" smtClean="0"/>
              <a:t>21/06/2016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102438552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5D7172-4325-449F-95C7-C489B12E9BC0}" type="datetimeFigureOut">
              <a:rPr lang="en-GB" smtClean="0"/>
              <a:t>21/06/2016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393886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5D7172-4325-449F-95C7-C489B12E9BC0}" type="datetimeFigureOut">
              <a:rPr lang="en-GB" smtClean="0"/>
              <a:t>21/06/2016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276435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5D7172-4325-449F-95C7-C489B12E9BC0}" type="datetimeFigureOut">
              <a:rPr lang="en-GB" smtClean="0"/>
              <a:t>21/06/2016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21061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D7172-4325-449F-95C7-C489B12E9BC0}" type="datetimeFigureOut">
              <a:rPr lang="en-GB" smtClean="0"/>
              <a:t>21/06/2016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419817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D7172-4325-449F-95C7-C489B12E9BC0}" type="datetimeFigureOut">
              <a:rPr lang="en-GB" smtClean="0"/>
              <a:t>21/06/2016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28463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D7172-4325-449F-95C7-C489B12E9BC0}" type="datetimeFigureOut">
              <a:rPr lang="en-GB" smtClean="0"/>
              <a:t>21/06/2016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896872-F544-483F-A138-822A58535232}" type="slidenum">
              <a:rPr lang="en-GB" smtClean="0"/>
              <a:t>‹#›</a:t>
            </a:fld>
            <a:endParaRPr lang="en-GB"/>
          </a:p>
        </p:txBody>
      </p:sp>
    </p:spTree>
    <p:extLst>
      <p:ext uri="{BB962C8B-B14F-4D97-AF65-F5344CB8AC3E}">
        <p14:creationId xmlns:p14="http://schemas.microsoft.com/office/powerpoint/2010/main" val="12705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7172-4325-449F-95C7-C489B12E9BC0}" type="datetimeFigureOut">
              <a:rPr lang="en-GB" smtClean="0"/>
              <a:t>21/06/2016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96872-F544-483F-A138-822A58535232}" type="slidenum">
              <a:rPr lang="en-GB" smtClean="0"/>
              <a:t>‹#›</a:t>
            </a:fld>
            <a:endParaRPr lang="en-GB"/>
          </a:p>
        </p:txBody>
      </p:sp>
    </p:spTree>
    <p:extLst>
      <p:ext uri="{BB962C8B-B14F-4D97-AF65-F5344CB8AC3E}">
        <p14:creationId xmlns:p14="http://schemas.microsoft.com/office/powerpoint/2010/main" val="1590084323"/>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8501" y="1654626"/>
            <a:ext cx="9144000" cy="2387600"/>
          </a:xfrm>
        </p:spPr>
        <p:txBody>
          <a:bodyPr/>
          <a:lstStyle/>
          <a:p>
            <a:r>
              <a:rPr lang="en-GB" b="1" dirty="0" smtClean="0">
                <a:solidFill>
                  <a:schemeClr val="accent4">
                    <a:lumMod val="75000"/>
                  </a:schemeClr>
                </a:solidFill>
              </a:rPr>
              <a:t>Learning Financial Time-Varying Networks</a:t>
            </a:r>
            <a:endParaRPr lang="en-GB" b="1" dirty="0">
              <a:solidFill>
                <a:schemeClr val="accent4">
                  <a:lumMod val="75000"/>
                </a:schemeClr>
              </a:solidFill>
            </a:endParaRPr>
          </a:p>
        </p:txBody>
      </p:sp>
      <p:grpSp>
        <p:nvGrpSpPr>
          <p:cNvPr id="4" name="Group 3"/>
          <p:cNvGrpSpPr>
            <a:grpSpLocks/>
          </p:cNvGrpSpPr>
          <p:nvPr/>
        </p:nvGrpSpPr>
        <p:grpSpPr bwMode="auto">
          <a:xfrm>
            <a:off x="9348716" y="355897"/>
            <a:ext cx="2361064" cy="480286"/>
            <a:chOff x="385" y="1412"/>
            <a:chExt cx="2268" cy="492"/>
          </a:xfrm>
        </p:grpSpPr>
        <p:sp>
          <p:nvSpPr>
            <p:cNvPr id="5" name="Freeform 4"/>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6" name="Freeform 5"/>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7" name="Freeform 6"/>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8" name="Freeform 7"/>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9" name="Freeform 8"/>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0" name="Freeform 9"/>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1" name="Freeform 10"/>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2" name="Freeform 11"/>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3" name="Freeform 12"/>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4" name="Freeform 13"/>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5" name="Freeform 14"/>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6" name="Freeform 15"/>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7" name="Freeform 16"/>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8" name="Freeform 17"/>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9" name="Freeform 18"/>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0" name="Freeform 19"/>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1" name="Freeform 20"/>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2" name="Freeform 21"/>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3" name="Freeform 22"/>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4" name="Freeform 23"/>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5" name="Freeform 24"/>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6" name="Freeform 25"/>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7" name="Freeform 26"/>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8" name="Freeform 27"/>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grpSp>
    </p:spTree>
    <p:extLst>
      <p:ext uri="{BB962C8B-B14F-4D97-AF65-F5344CB8AC3E}">
        <p14:creationId xmlns:p14="http://schemas.microsoft.com/office/powerpoint/2010/main" val="2503725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005373" y="1854818"/>
            <a:ext cx="9648642" cy="738664"/>
          </a:xfrm>
          <a:prstGeom prst="rect">
            <a:avLst/>
          </a:prstGeom>
          <a:noFill/>
        </p:spPr>
        <p:txBody>
          <a:bodyPr wrap="square" rtlCol="0">
            <a:spAutoFit/>
          </a:bodyPr>
          <a:lstStyle/>
          <a:p>
            <a:r>
              <a:rPr lang="en-GB" sz="1400" b="1" dirty="0" smtClean="0">
                <a:solidFill>
                  <a:srgbClr val="FF0000"/>
                </a:solidFill>
              </a:rPr>
              <a:t>Why Network analysis:</a:t>
            </a:r>
            <a:r>
              <a:rPr lang="en-GB" sz="1400" dirty="0" smtClean="0">
                <a:solidFill>
                  <a:srgbClr val="FF0000"/>
                </a:solidFill>
              </a:rPr>
              <a:t> </a:t>
            </a:r>
            <a:r>
              <a:rPr lang="en-GB" sz="1400" dirty="0" smtClean="0">
                <a:solidFill>
                  <a:srgbClr val="FF0000"/>
                </a:solidFill>
              </a:rPr>
              <a:t>used to</a:t>
            </a:r>
            <a:r>
              <a:rPr lang="en-GB" sz="1400" dirty="0" smtClean="0">
                <a:solidFill>
                  <a:srgbClr val="FF0000"/>
                </a:solidFill>
              </a:rPr>
              <a:t> detect </a:t>
            </a:r>
            <a:r>
              <a:rPr lang="en-GB" sz="1400" dirty="0" smtClean="0">
                <a:solidFill>
                  <a:srgbClr val="FF0000"/>
                </a:solidFill>
              </a:rPr>
              <a:t>anomalies, </a:t>
            </a:r>
            <a:r>
              <a:rPr lang="en-GB" sz="1400" dirty="0" smtClean="0">
                <a:solidFill>
                  <a:srgbClr val="FF0000"/>
                </a:solidFill>
              </a:rPr>
              <a:t>predict </a:t>
            </a:r>
            <a:r>
              <a:rPr lang="en-GB" sz="1400" dirty="0" smtClean="0">
                <a:solidFill>
                  <a:srgbClr val="FF0000"/>
                </a:solidFill>
              </a:rPr>
              <a:t>vulnerability and </a:t>
            </a:r>
            <a:r>
              <a:rPr lang="en-GB" sz="1400" dirty="0" smtClean="0">
                <a:solidFill>
                  <a:srgbClr val="FF0000"/>
                </a:solidFill>
              </a:rPr>
              <a:t>assess </a:t>
            </a:r>
            <a:r>
              <a:rPr lang="en-GB" sz="1400" dirty="0" smtClean="0">
                <a:solidFill>
                  <a:srgbClr val="FF0000"/>
                </a:solidFill>
              </a:rPr>
              <a:t>the potential impact of intervention on different kind of </a:t>
            </a:r>
            <a:r>
              <a:rPr lang="en-GB" sz="1400" dirty="0" smtClean="0">
                <a:solidFill>
                  <a:srgbClr val="FF0000"/>
                </a:solidFill>
              </a:rPr>
              <a:t>systems</a:t>
            </a:r>
            <a:r>
              <a:rPr lang="en-GB" sz="1400" b="1" dirty="0" smtClean="0">
                <a:solidFill>
                  <a:srgbClr val="FF0000"/>
                </a:solidFill>
              </a:rPr>
              <a:t>.</a:t>
            </a:r>
          </a:p>
          <a:p>
            <a:r>
              <a:rPr lang="es-ES" sz="1400" dirty="0" smtClean="0">
                <a:solidFill>
                  <a:srgbClr val="FF0000"/>
                </a:solidFill>
              </a:rPr>
              <a:t>I</a:t>
            </a:r>
            <a:r>
              <a:rPr lang="en-GB" sz="1400" dirty="0" err="1" smtClean="0">
                <a:solidFill>
                  <a:srgbClr val="FF0000"/>
                </a:solidFill>
              </a:rPr>
              <a:t>nteractions</a:t>
            </a:r>
            <a:r>
              <a:rPr lang="en-GB" sz="1400" dirty="0" smtClean="0">
                <a:solidFill>
                  <a:srgbClr val="FF0000"/>
                </a:solidFill>
              </a:rPr>
              <a:t> </a:t>
            </a:r>
            <a:r>
              <a:rPr lang="en-GB" sz="1400" dirty="0" smtClean="0">
                <a:solidFill>
                  <a:srgbClr val="FF0000"/>
                </a:solidFill>
              </a:rPr>
              <a:t>between variables not always observable, but we can infer them by representing the system as a network.</a:t>
            </a:r>
          </a:p>
        </p:txBody>
      </p:sp>
      <p:sp>
        <p:nvSpPr>
          <p:cNvPr id="30" name="TextBox 29"/>
          <p:cNvSpPr txBox="1"/>
          <p:nvPr/>
        </p:nvSpPr>
        <p:spPr>
          <a:xfrm>
            <a:off x="1223256" y="2943411"/>
            <a:ext cx="8718476" cy="1200329"/>
          </a:xfrm>
          <a:prstGeom prst="rect">
            <a:avLst/>
          </a:prstGeom>
          <a:noFill/>
        </p:spPr>
        <p:txBody>
          <a:bodyPr wrap="square" rtlCol="0">
            <a:spAutoFit/>
          </a:bodyPr>
          <a:lstStyle/>
          <a:p>
            <a:r>
              <a:rPr lang="en-GB" dirty="0" smtClean="0"/>
              <a:t>TESLA [1]: </a:t>
            </a:r>
            <a:r>
              <a:rPr lang="en-GB" dirty="0" smtClean="0"/>
              <a:t>from the acronym TESLLOR (</a:t>
            </a:r>
            <a:r>
              <a:rPr lang="en-GB" dirty="0"/>
              <a:t>temporally smoothed </a:t>
            </a:r>
            <a:r>
              <a:rPr lang="en-GB" i="1" dirty="0"/>
              <a:t>l</a:t>
            </a:r>
            <a:r>
              <a:rPr lang="en-GB" dirty="0"/>
              <a:t>1</a:t>
            </a:r>
            <a:r>
              <a:rPr lang="en-GB" i="1" dirty="0"/>
              <a:t>-</a:t>
            </a:r>
            <a:r>
              <a:rPr lang="en-GB" dirty="0"/>
              <a:t>regularized logistic </a:t>
            </a:r>
            <a:r>
              <a:rPr lang="en-GB" dirty="0" smtClean="0"/>
              <a:t>regression) </a:t>
            </a:r>
            <a:r>
              <a:rPr lang="en-GB" dirty="0" smtClean="0"/>
              <a:t>Classically </a:t>
            </a:r>
            <a:r>
              <a:rPr lang="en-GB" dirty="0" smtClean="0"/>
              <a:t>network analysis considered only static </a:t>
            </a:r>
            <a:r>
              <a:rPr lang="en-GB" dirty="0" smtClean="0"/>
              <a:t>networks.</a:t>
            </a:r>
            <a:endParaRPr lang="en-GB" dirty="0" smtClean="0"/>
          </a:p>
          <a:p>
            <a:pPr marL="742950" lvl="1" indent="-285750">
              <a:buFont typeface="Arial" panose="020B0604020202020204" pitchFamily="34" charset="0"/>
              <a:buChar char="•"/>
            </a:pPr>
            <a:r>
              <a:rPr lang="en-GB" dirty="0" smtClean="0"/>
              <a:t>TESLA is developed to explore and understand more complex systems or processes that change over time.</a:t>
            </a:r>
            <a:endParaRPr lang="en-GB" dirty="0"/>
          </a:p>
        </p:txBody>
      </p:sp>
      <p:sp>
        <p:nvSpPr>
          <p:cNvPr id="32" name="TextBox 31"/>
          <p:cNvSpPr txBox="1"/>
          <p:nvPr/>
        </p:nvSpPr>
        <p:spPr>
          <a:xfrm>
            <a:off x="1528549" y="6332562"/>
            <a:ext cx="9231229" cy="461665"/>
          </a:xfrm>
          <a:prstGeom prst="rect">
            <a:avLst/>
          </a:prstGeom>
          <a:noFill/>
        </p:spPr>
        <p:txBody>
          <a:bodyPr wrap="square" rtlCol="0">
            <a:spAutoFit/>
          </a:bodyPr>
          <a:lstStyle/>
          <a:p>
            <a:pPr lvl="0"/>
            <a:r>
              <a:rPr lang="en-GB" sz="1200" dirty="0" smtClean="0"/>
              <a:t>[1] Ahmed </a:t>
            </a:r>
            <a:r>
              <a:rPr lang="en-GB" sz="1200" dirty="0"/>
              <a:t>A and Xing E. (2009) Recovering time-varying networks of dependencies in social and biological stud</a:t>
            </a:r>
            <a:r>
              <a:rPr lang="en-GB" sz="1200" b="1" dirty="0"/>
              <a:t>i</a:t>
            </a:r>
            <a:r>
              <a:rPr lang="en-GB" sz="1200" dirty="0"/>
              <a:t>es. </a:t>
            </a:r>
            <a:r>
              <a:rPr lang="en-GB" sz="1200" i="1" dirty="0"/>
              <a:t>PNAS</a:t>
            </a:r>
            <a:r>
              <a:rPr lang="en-GB" sz="1200" dirty="0"/>
              <a:t> 106 (29) 11878-11883</a:t>
            </a:r>
          </a:p>
          <a:p>
            <a:endParaRPr lang="en-GB" sz="1200" dirty="0"/>
          </a:p>
        </p:txBody>
      </p:sp>
      <p:sp>
        <p:nvSpPr>
          <p:cNvPr id="35" name="TextBox 34"/>
          <p:cNvSpPr txBox="1"/>
          <p:nvPr/>
        </p:nvSpPr>
        <p:spPr>
          <a:xfrm>
            <a:off x="4147537" y="429596"/>
            <a:ext cx="4167428" cy="461665"/>
          </a:xfrm>
          <a:prstGeom prst="rect">
            <a:avLst/>
          </a:prstGeom>
          <a:noFill/>
        </p:spPr>
        <p:txBody>
          <a:bodyPr wrap="square" rtlCol="0">
            <a:spAutoFit/>
          </a:bodyPr>
          <a:lstStyle/>
          <a:p>
            <a:r>
              <a:rPr lang="en-GB" sz="2400" b="1" dirty="0" smtClean="0">
                <a:solidFill>
                  <a:schemeClr val="accent4">
                    <a:lumMod val="75000"/>
                  </a:schemeClr>
                </a:solidFill>
              </a:rPr>
              <a:t>Introduction: TESLA</a:t>
            </a:r>
            <a:endParaRPr lang="en-GB" sz="2400" b="1" dirty="0">
              <a:solidFill>
                <a:schemeClr val="accent4">
                  <a:lumMod val="75000"/>
                </a:schemeClr>
              </a:solidFill>
            </a:endParaRPr>
          </a:p>
        </p:txBody>
      </p:sp>
      <p:grpSp>
        <p:nvGrpSpPr>
          <p:cNvPr id="36" name="Group 35"/>
          <p:cNvGrpSpPr>
            <a:grpSpLocks/>
          </p:cNvGrpSpPr>
          <p:nvPr/>
        </p:nvGrpSpPr>
        <p:grpSpPr bwMode="auto">
          <a:xfrm>
            <a:off x="10290412" y="355897"/>
            <a:ext cx="1419368" cy="285548"/>
            <a:chOff x="385" y="1412"/>
            <a:chExt cx="2268" cy="492"/>
          </a:xfrm>
        </p:grpSpPr>
        <p:sp>
          <p:nvSpPr>
            <p:cNvPr id="37" name="Freeform 36"/>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8" name="Freeform 37"/>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9" name="Freeform 38"/>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0" name="Freeform 39"/>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1" name="Freeform 40"/>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2" name="Freeform 41"/>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3" name="Freeform 42"/>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4" name="Freeform 43"/>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5" name="Freeform 44"/>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6" name="Freeform 45"/>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7" name="Freeform 46"/>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8" name="Freeform 47"/>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9" name="Freeform 48"/>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0" name="Freeform 49"/>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1" name="Freeform 50"/>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2" name="Freeform 51"/>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3" name="Freeform 52"/>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4" name="Freeform 53"/>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5" name="Freeform 54"/>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6" name="Freeform 55"/>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7" name="Freeform 56"/>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8" name="Freeform 57"/>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9" name="Freeform 58"/>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60" name="Freeform 59"/>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grpSp>
      <p:sp>
        <p:nvSpPr>
          <p:cNvPr id="61" name="TextBox 60"/>
          <p:cNvSpPr txBox="1"/>
          <p:nvPr/>
        </p:nvSpPr>
        <p:spPr>
          <a:xfrm>
            <a:off x="1223256" y="4411679"/>
            <a:ext cx="8261234" cy="1477328"/>
          </a:xfrm>
          <a:prstGeom prst="rect">
            <a:avLst/>
          </a:prstGeom>
          <a:noFill/>
        </p:spPr>
        <p:txBody>
          <a:bodyPr wrap="square" rtlCol="0">
            <a:spAutoFit/>
          </a:bodyPr>
          <a:lstStyle/>
          <a:p>
            <a:r>
              <a:rPr lang="en-GB" dirty="0" smtClean="0"/>
              <a:t>Evaluation:</a:t>
            </a:r>
          </a:p>
          <a:p>
            <a:pPr marL="742950" lvl="1" indent="-285750">
              <a:buFont typeface="Arial" panose="020B0604020202020204" pitchFamily="34" charset="0"/>
              <a:buChar char="•"/>
            </a:pPr>
            <a:r>
              <a:rPr lang="en-GB" dirty="0" smtClean="0"/>
              <a:t>Synthetic data (simple birth-death model)</a:t>
            </a:r>
          </a:p>
          <a:p>
            <a:pPr marL="742950" lvl="1" indent="-285750">
              <a:buFont typeface="Arial" panose="020B0604020202020204" pitchFamily="34" charset="0"/>
              <a:buChar char="•"/>
            </a:pPr>
            <a:r>
              <a:rPr lang="en-GB" dirty="0" smtClean="0"/>
              <a:t>U.S. Senate Network</a:t>
            </a:r>
          </a:p>
          <a:p>
            <a:pPr marL="742950" lvl="1" indent="-285750">
              <a:buFont typeface="Arial" panose="020B0604020202020204" pitchFamily="34" charset="0"/>
              <a:buChar char="•"/>
            </a:pPr>
            <a:r>
              <a:rPr lang="en-GB" dirty="0" smtClean="0"/>
              <a:t>Author-Keyword Academic Social Network</a:t>
            </a:r>
          </a:p>
          <a:p>
            <a:pPr marL="742950" lvl="1" indent="-285750">
              <a:buFont typeface="Arial" panose="020B0604020202020204" pitchFamily="34" charset="0"/>
              <a:buChar char="•"/>
            </a:pPr>
            <a:r>
              <a:rPr lang="en-GB" dirty="0" smtClean="0"/>
              <a:t>Drosophila melanogaster life cycle</a:t>
            </a:r>
            <a:endParaRPr lang="en-GB" dirty="0"/>
          </a:p>
        </p:txBody>
      </p:sp>
    </p:spTree>
    <p:extLst>
      <p:ext uri="{BB962C8B-B14F-4D97-AF65-F5344CB8AC3E}">
        <p14:creationId xmlns:p14="http://schemas.microsoft.com/office/powerpoint/2010/main" val="2652501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p:cNvGrpSpPr>
          <p:nvPr/>
        </p:nvGrpSpPr>
        <p:grpSpPr bwMode="auto">
          <a:xfrm>
            <a:off x="10290412" y="355897"/>
            <a:ext cx="1419368" cy="285548"/>
            <a:chOff x="385" y="1412"/>
            <a:chExt cx="2268" cy="492"/>
          </a:xfrm>
        </p:grpSpPr>
        <p:sp>
          <p:nvSpPr>
            <p:cNvPr id="32" name="Freeform 31"/>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3" name="Freeform 32"/>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4" name="Freeform 33"/>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5" name="Freeform 34"/>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6" name="Freeform 35"/>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7" name="Freeform 36"/>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8" name="Freeform 37"/>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39" name="Freeform 38"/>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0" name="Freeform 39"/>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1" name="Freeform 40"/>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2" name="Freeform 41"/>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3" name="Freeform 42"/>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4" name="Freeform 43"/>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5" name="Freeform 44"/>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6" name="Freeform 45"/>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7" name="Freeform 46"/>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8" name="Freeform 47"/>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49" name="Freeform 48"/>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0" name="Freeform 49"/>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1" name="Freeform 50"/>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2" name="Freeform 51"/>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3" name="Freeform 52"/>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4" name="Freeform 53"/>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55" name="Freeform 54"/>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grpSp>
      <p:sp>
        <p:nvSpPr>
          <p:cNvPr id="56" name="TextBox 55"/>
          <p:cNvSpPr txBox="1"/>
          <p:nvPr/>
        </p:nvSpPr>
        <p:spPr>
          <a:xfrm>
            <a:off x="4370956" y="391300"/>
            <a:ext cx="4167428" cy="461665"/>
          </a:xfrm>
          <a:prstGeom prst="rect">
            <a:avLst/>
          </a:prstGeom>
          <a:noFill/>
        </p:spPr>
        <p:txBody>
          <a:bodyPr wrap="square" rtlCol="0">
            <a:spAutoFit/>
          </a:bodyPr>
          <a:lstStyle/>
          <a:p>
            <a:r>
              <a:rPr lang="es-ES" sz="2400" b="1" dirty="0" err="1" smtClean="0">
                <a:solidFill>
                  <a:schemeClr val="accent4">
                    <a:lumMod val="75000"/>
                  </a:schemeClr>
                </a:solidFill>
              </a:rPr>
              <a:t>Introduction</a:t>
            </a:r>
            <a:r>
              <a:rPr lang="es-ES" sz="2400" b="1" dirty="0" smtClean="0">
                <a:solidFill>
                  <a:schemeClr val="accent4">
                    <a:lumMod val="75000"/>
                  </a:schemeClr>
                </a:solidFill>
              </a:rPr>
              <a:t>: TESLA </a:t>
            </a:r>
            <a:r>
              <a:rPr lang="es-ES" sz="2400" b="1" dirty="0" err="1" smtClean="0">
                <a:solidFill>
                  <a:schemeClr val="accent4">
                    <a:lumMod val="75000"/>
                  </a:schemeClr>
                </a:solidFill>
              </a:rPr>
              <a:t>results</a:t>
            </a:r>
            <a:endParaRPr lang="en-GB" sz="2400" b="1" dirty="0">
              <a:solidFill>
                <a:schemeClr val="accent4">
                  <a:lumMod val="75000"/>
                </a:schemeClr>
              </a:solidFill>
            </a:endParaRPr>
          </a:p>
        </p:txBody>
      </p:sp>
      <p:sp>
        <p:nvSpPr>
          <p:cNvPr id="3" name="TextBox 2"/>
          <p:cNvSpPr txBox="1"/>
          <p:nvPr/>
        </p:nvSpPr>
        <p:spPr>
          <a:xfrm>
            <a:off x="1026518" y="1512675"/>
            <a:ext cx="10080593" cy="369332"/>
          </a:xfrm>
          <a:prstGeom prst="rect">
            <a:avLst/>
          </a:prstGeom>
          <a:noFill/>
        </p:spPr>
        <p:txBody>
          <a:bodyPr wrap="square" rtlCol="0">
            <a:spAutoFit/>
          </a:bodyPr>
          <a:lstStyle/>
          <a:p>
            <a:r>
              <a:rPr lang="en-GB" i="1" dirty="0" smtClean="0">
                <a:solidFill>
                  <a:srgbClr val="FF0000"/>
                </a:solidFill>
              </a:rPr>
              <a:t>Ahmed &amp; Xing 2009 </a:t>
            </a:r>
            <a:r>
              <a:rPr lang="en-GB" dirty="0" smtClean="0">
                <a:solidFill>
                  <a:srgbClr val="FF0000"/>
                </a:solidFill>
              </a:rPr>
              <a:t>show promising results when studying the performance of the algorithm.</a:t>
            </a:r>
            <a:r>
              <a:rPr lang="en-GB" i="1" dirty="0" smtClean="0">
                <a:solidFill>
                  <a:srgbClr val="FF0000"/>
                </a:solidFill>
              </a:rPr>
              <a:t> </a:t>
            </a:r>
            <a:r>
              <a:rPr lang="en-GB" dirty="0" smtClean="0">
                <a:solidFill>
                  <a:srgbClr val="FF0000"/>
                </a:solidFill>
              </a:rPr>
              <a:t>  </a:t>
            </a:r>
            <a:endParaRPr lang="en-GB" dirty="0">
              <a:solidFill>
                <a:srgbClr val="FF0000"/>
              </a:solidFill>
            </a:endParaRPr>
          </a:p>
        </p:txBody>
      </p:sp>
      <p:pic>
        <p:nvPicPr>
          <p:cNvPr id="57" name="Picture 56"/>
          <p:cNvPicPr>
            <a:picLocks noChangeAspect="1"/>
          </p:cNvPicPr>
          <p:nvPr/>
        </p:nvPicPr>
        <p:blipFill>
          <a:blip r:embed="rId3"/>
          <a:stretch>
            <a:fillRect/>
          </a:stretch>
        </p:blipFill>
        <p:spPr>
          <a:xfrm>
            <a:off x="1527995" y="2311286"/>
            <a:ext cx="2483891" cy="2466205"/>
          </a:xfrm>
          <a:prstGeom prst="rect">
            <a:avLst/>
          </a:prstGeom>
        </p:spPr>
      </p:pic>
      <p:sp>
        <p:nvSpPr>
          <p:cNvPr id="58" name="TextBox 57"/>
          <p:cNvSpPr txBox="1"/>
          <p:nvPr/>
        </p:nvSpPr>
        <p:spPr>
          <a:xfrm>
            <a:off x="2155418" y="4929771"/>
            <a:ext cx="1229043" cy="276999"/>
          </a:xfrm>
          <a:prstGeom prst="rect">
            <a:avLst/>
          </a:prstGeom>
          <a:noFill/>
        </p:spPr>
        <p:txBody>
          <a:bodyPr wrap="square" rtlCol="0">
            <a:spAutoFit/>
          </a:bodyPr>
          <a:lstStyle/>
          <a:p>
            <a:r>
              <a:rPr lang="en-GB" sz="1200" dirty="0" smtClean="0"/>
              <a:t>Synthetic data</a:t>
            </a:r>
            <a:endParaRPr lang="en-GB" sz="1200" dirty="0"/>
          </a:p>
        </p:txBody>
      </p:sp>
      <p:sp>
        <p:nvSpPr>
          <p:cNvPr id="60" name="TextBox 59"/>
          <p:cNvSpPr txBox="1"/>
          <p:nvPr/>
        </p:nvSpPr>
        <p:spPr>
          <a:xfrm>
            <a:off x="5753074" y="4622551"/>
            <a:ext cx="5915329" cy="461665"/>
          </a:xfrm>
          <a:prstGeom prst="rect">
            <a:avLst/>
          </a:prstGeom>
          <a:noFill/>
        </p:spPr>
        <p:txBody>
          <a:bodyPr wrap="square" rtlCol="0">
            <a:spAutoFit/>
          </a:bodyPr>
          <a:lstStyle/>
          <a:p>
            <a:r>
              <a:rPr lang="en-GB" sz="1200" dirty="0"/>
              <a:t>The temporally rewiring patterns of interactions among gene ontology groups during </a:t>
            </a:r>
            <a:r>
              <a:rPr lang="en-GB" sz="1200" i="1" dirty="0"/>
              <a:t>D. melanogaster </a:t>
            </a:r>
            <a:r>
              <a:rPr lang="en-GB" sz="1200" dirty="0" smtClean="0"/>
              <a:t>development, divided in 23 epochs.</a:t>
            </a:r>
            <a:endParaRPr lang="en-GB" sz="1200" dirty="0"/>
          </a:p>
        </p:txBody>
      </p:sp>
      <p:pic>
        <p:nvPicPr>
          <p:cNvPr id="61" name="Picture 60"/>
          <p:cNvPicPr>
            <a:picLocks noChangeAspect="1"/>
          </p:cNvPicPr>
          <p:nvPr/>
        </p:nvPicPr>
        <p:blipFill>
          <a:blip r:embed="rId4"/>
          <a:stretch>
            <a:fillRect/>
          </a:stretch>
        </p:blipFill>
        <p:spPr>
          <a:xfrm>
            <a:off x="5586761" y="2225872"/>
            <a:ext cx="4820054" cy="2334852"/>
          </a:xfrm>
          <a:prstGeom prst="rect">
            <a:avLst/>
          </a:prstGeom>
        </p:spPr>
      </p:pic>
      <p:sp>
        <p:nvSpPr>
          <p:cNvPr id="62" name="TextBox 61"/>
          <p:cNvSpPr txBox="1"/>
          <p:nvPr/>
        </p:nvSpPr>
        <p:spPr>
          <a:xfrm>
            <a:off x="5929790" y="5258745"/>
            <a:ext cx="6004462" cy="954107"/>
          </a:xfrm>
          <a:prstGeom prst="rect">
            <a:avLst/>
          </a:prstGeom>
          <a:noFill/>
        </p:spPr>
        <p:txBody>
          <a:bodyPr wrap="square" rtlCol="0">
            <a:spAutoFit/>
          </a:bodyPr>
          <a:lstStyle/>
          <a:p>
            <a:r>
              <a:rPr lang="en-GB" sz="1400" dirty="0" smtClean="0"/>
              <a:t>Large </a:t>
            </a:r>
            <a:r>
              <a:rPr lang="en-GB" sz="1400" b="1" dirty="0" smtClean="0"/>
              <a:t>topological </a:t>
            </a:r>
            <a:r>
              <a:rPr lang="en-GB" sz="1400" b="1" dirty="0"/>
              <a:t>changes</a:t>
            </a:r>
            <a:r>
              <a:rPr lang="en-GB" sz="1400" dirty="0"/>
              <a:t> can be observed from the temporal </a:t>
            </a:r>
            <a:r>
              <a:rPr lang="en-GB" sz="1400" b="1" dirty="0"/>
              <a:t>rewiring patterns</a:t>
            </a:r>
            <a:r>
              <a:rPr lang="en-GB" sz="1400" dirty="0"/>
              <a:t>, even showing </a:t>
            </a:r>
            <a:r>
              <a:rPr lang="en-GB" sz="1400" b="1" dirty="0"/>
              <a:t>different interactions in </a:t>
            </a:r>
            <a:r>
              <a:rPr lang="en-GB" sz="1400" b="1" dirty="0" smtClean="0"/>
              <a:t>each</a:t>
            </a:r>
            <a:r>
              <a:rPr lang="en-GB" sz="1400" b="1" dirty="0" smtClean="0"/>
              <a:t> phase </a:t>
            </a:r>
            <a:r>
              <a:rPr lang="en-GB" sz="1400" dirty="0"/>
              <a:t>of its life, </a:t>
            </a:r>
            <a:r>
              <a:rPr lang="en-GB" sz="1400" dirty="0" smtClean="0"/>
              <a:t>an </a:t>
            </a:r>
            <a:r>
              <a:rPr lang="en-GB" sz="1400" dirty="0"/>
              <a:t>‘expected’ result that enforces the potential of the algorithm on real world problems.</a:t>
            </a:r>
          </a:p>
        </p:txBody>
      </p:sp>
      <p:sp>
        <p:nvSpPr>
          <p:cNvPr id="63" name="Rectangle 62"/>
          <p:cNvSpPr/>
          <p:nvPr/>
        </p:nvSpPr>
        <p:spPr>
          <a:xfrm>
            <a:off x="699117" y="5359050"/>
            <a:ext cx="4141644" cy="523220"/>
          </a:xfrm>
          <a:prstGeom prst="rect">
            <a:avLst/>
          </a:prstGeom>
        </p:spPr>
        <p:txBody>
          <a:bodyPr wrap="square">
            <a:spAutoFit/>
          </a:bodyPr>
          <a:lstStyle/>
          <a:p>
            <a:r>
              <a:rPr lang="en-GB" sz="1400" b="1" dirty="0">
                <a:latin typeface="Calibri" panose="020F0502020204030204" pitchFamily="34" charset="0"/>
                <a:ea typeface="Calibri" panose="020F0502020204030204" pitchFamily="34" charset="0"/>
                <a:cs typeface="Times New Roman" panose="02020603050405020304" pitchFamily="18" charset="0"/>
              </a:rPr>
              <a:t>O</a:t>
            </a:r>
            <a:r>
              <a:rPr lang="en-GB" sz="1400" b="1" dirty="0" smtClean="0">
                <a:effectLst/>
                <a:latin typeface="Calibri" panose="020F0502020204030204" pitchFamily="34" charset="0"/>
                <a:ea typeface="Calibri" panose="020F0502020204030204" pitchFamily="34" charset="0"/>
                <a:cs typeface="Times New Roman" panose="02020603050405020304" pitchFamily="18" charset="0"/>
              </a:rPr>
              <a:t>utperforms the static approach</a:t>
            </a:r>
            <a:r>
              <a:rPr lang="en-GB" sz="1400" dirty="0" smtClean="0">
                <a:effectLst/>
                <a:latin typeface="Calibri" panose="020F0502020204030204" pitchFamily="34" charset="0"/>
                <a:ea typeface="Calibri" panose="020F0502020204030204" pitchFamily="34" charset="0"/>
                <a:cs typeface="Times New Roman" panose="02020603050405020304" pitchFamily="18" charset="0"/>
              </a:rPr>
              <a:t> (significantly in high and even precision areas).</a:t>
            </a:r>
            <a:endParaRPr lang="en-GB" sz="1400" dirty="0"/>
          </a:p>
        </p:txBody>
      </p:sp>
    </p:spTree>
    <p:extLst>
      <p:ext uri="{BB962C8B-B14F-4D97-AF65-F5344CB8AC3E}">
        <p14:creationId xmlns:p14="http://schemas.microsoft.com/office/powerpoint/2010/main" val="1912475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3914139" y="2593776"/>
            <a:ext cx="1361404" cy="913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0" name="Rectangle 69"/>
          <p:cNvSpPr/>
          <p:nvPr/>
        </p:nvSpPr>
        <p:spPr>
          <a:xfrm>
            <a:off x="5418811" y="2606074"/>
            <a:ext cx="1361404" cy="913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1" name="Rectangle 70"/>
          <p:cNvSpPr/>
          <p:nvPr/>
        </p:nvSpPr>
        <p:spPr>
          <a:xfrm>
            <a:off x="6923484" y="2618401"/>
            <a:ext cx="1834196" cy="913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 name="Rectangle 2"/>
              <p:cNvSpPr/>
              <p:nvPr/>
            </p:nvSpPr>
            <p:spPr>
              <a:xfrm>
                <a:off x="1306285" y="2544526"/>
                <a:ext cx="8225052" cy="1254511"/>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GB" i="1" smtClean="0">
                              <a:effectLst/>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en-GB"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i="1">
                                  <a:effectLst/>
                                  <a:latin typeface="Cambria Math" panose="02040503050406030204" pitchFamily="18" charset="0"/>
                                  <a:ea typeface="Calibri" panose="020F0502020204030204" pitchFamily="34" charset="0"/>
                                  <a:cs typeface="Times New Roman" panose="02020603050405020304" pitchFamily="18" charset="0"/>
                                </a:rPr>
                                <m:t>𝜃</m:t>
                              </m:r>
                            </m:e>
                          </m:acc>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GB"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en-GB"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i="1">
                                  <a:effectLst/>
                                  <a:latin typeface="Cambria Math" panose="02040503050406030204" pitchFamily="18" charset="0"/>
                                  <a:ea typeface="Calibri" panose="020F0502020204030204" pitchFamily="34" charset="0"/>
                                  <a:cs typeface="Times New Roman" panose="02020603050405020304" pitchFamily="18" charset="0"/>
                                </a:rPr>
                                <m:t>𝜃</m:t>
                              </m:r>
                            </m:e>
                          </m:acc>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GB"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GB">
                              <a:effectLst/>
                              <a:latin typeface="Cambria Math" panose="02040503050406030204" pitchFamily="18" charset="0"/>
                              <a:ea typeface="Calibri" panose="020F0502020204030204" pitchFamily="34" charset="0"/>
                              <a:cs typeface="Times New Roman" panose="02020603050405020304" pitchFamily="18" charset="0"/>
                            </a:rPr>
                            <m:t>arg</m:t>
                          </m:r>
                        </m:fName>
                        <m:e>
                          <m:func>
                            <m:funcPr>
                              <m:ctrlPr>
                                <a:rPr lang="en-GB"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GB"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GB">
                                      <a:effectLst/>
                                      <a:latin typeface="Cambria Math" panose="02040503050406030204" pitchFamily="18" charset="0"/>
                                      <a:ea typeface="Calibri" panose="020F0502020204030204" pitchFamily="34" charset="0"/>
                                      <a:cs typeface="Times New Roman" panose="02020603050405020304" pitchFamily="18" charset="0"/>
                                    </a:rPr>
                                    <m:t>min</m:t>
                                  </m:r>
                                </m:e>
                                <m:lim>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en-GB"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i="1">
                                              <a:effectLst/>
                                              <a:latin typeface="Cambria Math" panose="02040503050406030204" pitchFamily="18" charset="0"/>
                                              <a:ea typeface="Calibri" panose="020F0502020204030204" pitchFamily="34" charset="0"/>
                                              <a:cs typeface="Times New Roman" panose="02020603050405020304" pitchFamily="18" charset="0"/>
                                            </a:rPr>
                                            <m:t>𝜃</m:t>
                                          </m:r>
                                        </m:e>
                                      </m:acc>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GB"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en-GB"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i="1">
                                              <a:effectLst/>
                                              <a:latin typeface="Cambria Math" panose="02040503050406030204" pitchFamily="18" charset="0"/>
                                              <a:ea typeface="Calibri" panose="020F0502020204030204" pitchFamily="34" charset="0"/>
                                              <a:cs typeface="Times New Roman" panose="02020603050405020304" pitchFamily="18" charset="0"/>
                                            </a:rPr>
                                            <m:t>𝜃</m:t>
                                          </m:r>
                                        </m:e>
                                      </m:acc>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𝑇</m:t>
                                      </m:r>
                                    </m:sup>
                                  </m:sSubSup>
                                </m:lim>
                              </m:limLow>
                            </m:fName>
                            <m:e>
                              <m:nary>
                                <m:naryPr>
                                  <m:chr m:val="∑"/>
                                  <m:limLoc m:val="undOvr"/>
                                  <m:ctrlPr>
                                    <a:rPr lang="en-GB"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i="1">
                                      <a:effectLst/>
                                      <a:latin typeface="Cambria Math" panose="02040503050406030204" pitchFamily="18" charset="0"/>
                                      <a:ea typeface="Calibri" panose="020F0502020204030204" pitchFamily="34" charset="0"/>
                                      <a:cs typeface="Times New Roman" panose="02020603050405020304" pitchFamily="18" charset="0"/>
                                    </a:rPr>
                                    <m:t>𝑡</m:t>
                                  </m:r>
                                  <m:r>
                                    <a:rPr lang="en-GB" i="1">
                                      <a:effectLst/>
                                      <a:latin typeface="Cambria Math" panose="02040503050406030204" pitchFamily="18" charset="0"/>
                                      <a:ea typeface="Calibri" panose="020F0502020204030204" pitchFamily="34" charset="0"/>
                                      <a:cs typeface="Times New Roman" panose="02020603050405020304" pitchFamily="18" charset="0"/>
                                    </a:rPr>
                                    <m:t>=1</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𝑇</m:t>
                                  </m:r>
                                </m:sup>
                                <m:e>
                                  <m:r>
                                    <a:rPr lang="en-GB" i="1">
                                      <a:effectLst/>
                                      <a:latin typeface="Cambria Math" panose="02040503050406030204" pitchFamily="18" charset="0"/>
                                      <a:ea typeface="Calibri" panose="020F0502020204030204" pitchFamily="34" charset="0"/>
                                      <a:cs typeface="Times New Roman" panose="02020603050405020304" pitchFamily="18" charset="0"/>
                                    </a:rPr>
                                    <m:t>𝓁</m:t>
                                  </m:r>
                                  <m:d>
                                    <m:dPr>
                                      <m:ctrlPr>
                                        <a:rPr lang="en-GB"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b="1" i="1">
                                              <a:effectLst/>
                                              <a:latin typeface="Cambria Math" panose="02040503050406030204" pitchFamily="18" charset="0"/>
                                              <a:ea typeface="Calibri" panose="020F0502020204030204" pitchFamily="34" charset="0"/>
                                              <a:cs typeface="Times New Roman" panose="02020603050405020304" pitchFamily="18" charset="0"/>
                                            </a:rPr>
                                            <m:t>𝒙</m:t>
                                          </m:r>
                                        </m:e>
                                        <m:sup>
                                          <m:r>
                                            <a:rPr lang="en-GB" i="1">
                                              <a:effectLst/>
                                              <a:latin typeface="Cambria Math" panose="02040503050406030204" pitchFamily="18" charset="0"/>
                                              <a:ea typeface="Calibri" panose="020F0502020204030204" pitchFamily="34" charset="0"/>
                                              <a:cs typeface="Times New Roman" panose="02020603050405020304" pitchFamily="18" charset="0"/>
                                            </a:rPr>
                                            <m:t>𝑡</m:t>
                                          </m:r>
                                        </m:sup>
                                      </m:sSup>
                                      <m:r>
                                        <a:rPr lang="en-GB"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b="1" i="1">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𝑡</m:t>
                                          </m:r>
                                        </m:sup>
                                      </m:sSubSup>
                                    </m:e>
                                  </m:d>
                                </m:e>
                              </m:nary>
                            </m:e>
                          </m:func>
                        </m:e>
                      </m:func>
                      <m:r>
                        <a:rPr lang="en-GB"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GB" i="1">
                              <a:effectLst/>
                              <a:latin typeface="Cambria Math" panose="02040503050406030204" pitchFamily="18" charset="0"/>
                              <a:ea typeface="Calibri" panose="020F0502020204030204" pitchFamily="34" charset="0"/>
                              <a:cs typeface="Times New Roman" panose="02020603050405020304" pitchFamily="18" charset="0"/>
                            </a:rPr>
                            <m:t>1</m:t>
                          </m:r>
                        </m:sub>
                      </m:sSub>
                      <m:nary>
                        <m:naryPr>
                          <m:chr m:val="∑"/>
                          <m:limLoc m:val="undOvr"/>
                          <m:ctrlPr>
                            <a:rPr lang="en-GB"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i="1">
                              <a:effectLst/>
                              <a:latin typeface="Cambria Math" panose="02040503050406030204" pitchFamily="18" charset="0"/>
                              <a:ea typeface="Calibri" panose="020F0502020204030204" pitchFamily="34" charset="0"/>
                              <a:cs typeface="Times New Roman" panose="02020603050405020304" pitchFamily="18" charset="0"/>
                            </a:rPr>
                            <m:t>𝑡</m:t>
                          </m:r>
                          <m:r>
                            <a:rPr lang="en-GB" i="1">
                              <a:effectLst/>
                              <a:latin typeface="Cambria Math" panose="02040503050406030204" pitchFamily="18" charset="0"/>
                              <a:ea typeface="Calibri" panose="020F0502020204030204" pitchFamily="34" charset="0"/>
                              <a:cs typeface="Times New Roman" panose="02020603050405020304" pitchFamily="18" charset="0"/>
                            </a:rPr>
                            <m:t>=1</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𝑇</m:t>
                          </m:r>
                        </m:sup>
                        <m:e>
                          <m:sSub>
                            <m:sSub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GB"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b="1" i="1">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𝑡</m:t>
                                      </m:r>
                                    </m:sup>
                                  </m:sSubSup>
                                </m:e>
                              </m:d>
                            </m:e>
                            <m:sub>
                              <m:r>
                                <a:rPr lang="en-GB" i="1">
                                  <a:effectLst/>
                                  <a:latin typeface="Cambria Math" panose="02040503050406030204" pitchFamily="18" charset="0"/>
                                  <a:ea typeface="Calibri" panose="020F0502020204030204" pitchFamily="34" charset="0"/>
                                  <a:cs typeface="Times New Roman" panose="02020603050405020304" pitchFamily="18" charset="0"/>
                                </a:rPr>
                                <m:t>1</m:t>
                              </m:r>
                            </m:sub>
                          </m:sSub>
                        </m:e>
                      </m:nary>
                      <m:r>
                        <a:rPr lang="en-GB"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GB" i="1">
                              <a:effectLst/>
                              <a:latin typeface="Cambria Math" panose="02040503050406030204" pitchFamily="18" charset="0"/>
                              <a:ea typeface="Calibri" panose="020F0502020204030204" pitchFamily="34" charset="0"/>
                              <a:cs typeface="Times New Roman" panose="02020603050405020304" pitchFamily="18" charset="0"/>
                            </a:rPr>
                            <m:t>2</m:t>
                          </m:r>
                        </m:sub>
                      </m:sSub>
                      <m:nary>
                        <m:naryPr>
                          <m:chr m:val="∑"/>
                          <m:limLoc m:val="undOvr"/>
                          <m:ctrlPr>
                            <a:rPr lang="en-GB"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i="1">
                              <a:effectLst/>
                              <a:latin typeface="Cambria Math" panose="02040503050406030204" pitchFamily="18" charset="0"/>
                              <a:ea typeface="Calibri" panose="020F0502020204030204" pitchFamily="34" charset="0"/>
                              <a:cs typeface="Times New Roman" panose="02020603050405020304" pitchFamily="18" charset="0"/>
                            </a:rPr>
                            <m:t>𝑡</m:t>
                          </m:r>
                          <m:r>
                            <a:rPr lang="en-GB" i="1">
                              <a:effectLst/>
                              <a:latin typeface="Cambria Math" panose="02040503050406030204" pitchFamily="18" charset="0"/>
                              <a:ea typeface="Calibri" panose="020F0502020204030204" pitchFamily="34" charset="0"/>
                              <a:cs typeface="Times New Roman" panose="02020603050405020304" pitchFamily="18" charset="0"/>
                            </a:rPr>
                            <m:t>=2</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𝑇</m:t>
                          </m:r>
                        </m:sup>
                        <m:e>
                          <m:sSub>
                            <m:sSub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GB"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b="1" i="1">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𝑡</m:t>
                                      </m:r>
                                    </m:sup>
                                  </m:sSubSup>
                                  <m:r>
                                    <a:rPr lang="en-GB"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GB"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b="1" i="1">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GB" i="1">
                                          <a:effectLst/>
                                          <a:latin typeface="Cambria Math" panose="02040503050406030204" pitchFamily="18" charset="0"/>
                                          <a:ea typeface="Calibri" panose="020F0502020204030204" pitchFamily="34" charset="0"/>
                                          <a:cs typeface="Times New Roman" panose="02020603050405020304" pitchFamily="18" charset="0"/>
                                        </a:rPr>
                                        <m:t>𝑡</m:t>
                                      </m:r>
                                      <m:r>
                                        <a:rPr lang="en-GB" i="1">
                                          <a:effectLst/>
                                          <a:latin typeface="Cambria Math" panose="02040503050406030204" pitchFamily="18" charset="0"/>
                                          <a:ea typeface="Calibri" panose="020F0502020204030204" pitchFamily="34" charset="0"/>
                                          <a:cs typeface="Times New Roman" panose="02020603050405020304" pitchFamily="18" charset="0"/>
                                        </a:rPr>
                                        <m:t>−1</m:t>
                                      </m:r>
                                    </m:sup>
                                  </m:sSubSup>
                                </m:e>
                              </m:d>
                            </m:e>
                            <m:sub>
                              <m:r>
                                <a:rPr lang="en-GB" i="1">
                                  <a:effectLst/>
                                  <a:latin typeface="Cambria Math" panose="02040503050406030204" pitchFamily="18" charset="0"/>
                                  <a:ea typeface="Calibri" panose="020F0502020204030204" pitchFamily="34" charset="0"/>
                                  <a:cs typeface="Times New Roman" panose="02020603050405020304" pitchFamily="18" charset="0"/>
                                </a:rPr>
                                <m:t>1</m:t>
                              </m:r>
                            </m:sub>
                          </m:sSub>
                        </m:e>
                      </m:nary>
                      <m:r>
                        <a:rPr lang="en-GB" i="1">
                          <a:effectLst/>
                          <a:latin typeface="Cambria Math" panose="02040503050406030204" pitchFamily="18" charset="0"/>
                          <a:ea typeface="Calibri" panose="020F0502020204030204" pitchFamily="34" charset="0"/>
                          <a:cs typeface="Times New Roman" panose="02020603050405020304" pitchFamily="18" charset="0"/>
                        </a:rPr>
                        <m:t>,</m:t>
                      </m:r>
                      <m:r>
                        <a:rPr lang="es-ES"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GB" i="1">
                          <a:effectLst/>
                          <a:latin typeface="Cambria Math" panose="02040503050406030204" pitchFamily="18" charset="0"/>
                          <a:ea typeface="Calibri" panose="020F0502020204030204" pitchFamily="34" charset="0"/>
                          <a:cs typeface="Times New Roman" panose="02020603050405020304" pitchFamily="18" charset="0"/>
                        </a:rPr>
                        <m:t>∀</m:t>
                      </m:r>
                      <m:r>
                        <a:rPr lang="en-GB" i="1">
                          <a:effectLst/>
                          <a:latin typeface="Cambria Math" panose="02040503050406030204" pitchFamily="18" charset="0"/>
                          <a:ea typeface="Calibri" panose="020F0502020204030204" pitchFamily="34" charset="0"/>
                          <a:cs typeface="Times New Roman" panose="02020603050405020304" pitchFamily="18" charset="0"/>
                        </a:rPr>
                        <m:t>𝑖</m:t>
                      </m:r>
                    </m:oMath>
                  </m:oMathPara>
                </a14:m>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indent="128270" algn="just">
                  <a:lnSpc>
                    <a:spcPct val="105000"/>
                  </a:lnSpc>
                  <a:spcAft>
                    <a:spcPts val="0"/>
                  </a:spcAft>
                </a:pPr>
                <a:endParaRPr lang="en-GB" sz="1400" dirty="0">
                  <a:effectLst/>
                  <a:latin typeface="Times New Roman" panose="02020603050405020304" pitchFamily="18" charset="0"/>
                  <a:ea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1306285" y="2544526"/>
                <a:ext cx="8225052" cy="1254511"/>
              </a:xfrm>
              <a:prstGeom prst="rect">
                <a:avLst/>
              </a:prstGeom>
              <a:blipFill rotWithShape="0">
                <a:blip r:embed="rId2"/>
                <a:stretch>
                  <a:fillRect/>
                </a:stretch>
              </a:blipFill>
            </p:spPr>
            <p:txBody>
              <a:bodyPr/>
              <a:lstStyle/>
              <a:p>
                <a:r>
                  <a:rPr lang="en-GB">
                    <a:noFill/>
                  </a:rPr>
                  <a:t> </a:t>
                </a:r>
              </a:p>
            </p:txBody>
          </p:sp>
        </mc:Fallback>
      </mc:AlternateContent>
      <p:grpSp>
        <p:nvGrpSpPr>
          <p:cNvPr id="4" name="Group 3"/>
          <p:cNvGrpSpPr>
            <a:grpSpLocks/>
          </p:cNvGrpSpPr>
          <p:nvPr/>
        </p:nvGrpSpPr>
        <p:grpSpPr bwMode="auto">
          <a:xfrm>
            <a:off x="10290412" y="355897"/>
            <a:ext cx="1419368" cy="285548"/>
            <a:chOff x="385" y="1412"/>
            <a:chExt cx="2268" cy="492"/>
          </a:xfrm>
        </p:grpSpPr>
        <p:sp>
          <p:nvSpPr>
            <p:cNvPr id="5" name="Freeform 4"/>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6" name="Freeform 5"/>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7" name="Freeform 6"/>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8" name="Freeform 7"/>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9" name="Freeform 8"/>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0" name="Freeform 9"/>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1" name="Freeform 10"/>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2" name="Freeform 11"/>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3" name="Freeform 12"/>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4" name="Freeform 13"/>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5" name="Freeform 14"/>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6" name="Freeform 15"/>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7" name="Freeform 16"/>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8" name="Freeform 17"/>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9" name="Freeform 18"/>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0" name="Freeform 19"/>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1" name="Freeform 20"/>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2" name="Freeform 21"/>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3" name="Freeform 22"/>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4" name="Freeform 23"/>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5" name="Freeform 24"/>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6" name="Freeform 25"/>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7" name="Freeform 26"/>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8" name="Freeform 27"/>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grpSp>
      <p:sp>
        <p:nvSpPr>
          <p:cNvPr id="30" name="TextBox 29"/>
          <p:cNvSpPr txBox="1"/>
          <p:nvPr/>
        </p:nvSpPr>
        <p:spPr>
          <a:xfrm>
            <a:off x="3846076" y="428849"/>
            <a:ext cx="4167428" cy="461665"/>
          </a:xfrm>
          <a:prstGeom prst="rect">
            <a:avLst/>
          </a:prstGeom>
          <a:noFill/>
        </p:spPr>
        <p:txBody>
          <a:bodyPr wrap="square" rtlCol="0">
            <a:spAutoFit/>
          </a:bodyPr>
          <a:lstStyle/>
          <a:p>
            <a:r>
              <a:rPr lang="en-GB" sz="2400" b="1" dirty="0" smtClean="0">
                <a:solidFill>
                  <a:schemeClr val="accent4">
                    <a:lumMod val="75000"/>
                  </a:schemeClr>
                </a:solidFill>
              </a:rPr>
              <a:t>TESLA algorithm: description</a:t>
            </a:r>
            <a:endParaRPr lang="en-GB" sz="2400" b="1" dirty="0">
              <a:solidFill>
                <a:schemeClr val="accent4">
                  <a:lumMod val="75000"/>
                </a:schemeClr>
              </a:solidFill>
            </a:endParaRPr>
          </a:p>
        </p:txBody>
      </p:sp>
      <p:sp>
        <p:nvSpPr>
          <p:cNvPr id="29" name="TextBox 28"/>
          <p:cNvSpPr txBox="1"/>
          <p:nvPr/>
        </p:nvSpPr>
        <p:spPr>
          <a:xfrm rot="20037291">
            <a:off x="3680637" y="1557909"/>
            <a:ext cx="2239939" cy="369332"/>
          </a:xfrm>
          <a:prstGeom prst="rect">
            <a:avLst/>
          </a:prstGeom>
          <a:noFill/>
        </p:spPr>
        <p:txBody>
          <a:bodyPr wrap="square" rtlCol="0">
            <a:spAutoFit/>
          </a:bodyPr>
          <a:lstStyle/>
          <a:p>
            <a:r>
              <a:rPr lang="es-ES" dirty="0" err="1" smtClean="0"/>
              <a:t>Logistic</a:t>
            </a:r>
            <a:r>
              <a:rPr lang="es-ES" dirty="0" smtClean="0"/>
              <a:t> </a:t>
            </a:r>
            <a:r>
              <a:rPr lang="es-ES" dirty="0" err="1" smtClean="0"/>
              <a:t>Regression</a:t>
            </a:r>
            <a:endParaRPr lang="en-GB" dirty="0"/>
          </a:p>
        </p:txBody>
      </p:sp>
      <p:sp>
        <p:nvSpPr>
          <p:cNvPr id="53" name="TextBox 52"/>
          <p:cNvSpPr txBox="1"/>
          <p:nvPr/>
        </p:nvSpPr>
        <p:spPr>
          <a:xfrm rot="19992450">
            <a:off x="5173821" y="1582535"/>
            <a:ext cx="2239939" cy="369332"/>
          </a:xfrm>
          <a:prstGeom prst="rect">
            <a:avLst/>
          </a:prstGeom>
          <a:noFill/>
        </p:spPr>
        <p:txBody>
          <a:bodyPr wrap="square" rtlCol="0">
            <a:spAutoFit/>
          </a:bodyPr>
          <a:lstStyle/>
          <a:p>
            <a:r>
              <a:rPr lang="es-ES" dirty="0" smtClean="0"/>
              <a:t>Lasso </a:t>
            </a:r>
            <a:r>
              <a:rPr lang="es-ES" dirty="0" err="1"/>
              <a:t>R</a:t>
            </a:r>
            <a:r>
              <a:rPr lang="es-ES" dirty="0" err="1" smtClean="0"/>
              <a:t>egularization</a:t>
            </a:r>
            <a:endParaRPr lang="en-GB" dirty="0"/>
          </a:p>
        </p:txBody>
      </p:sp>
      <p:sp>
        <p:nvSpPr>
          <p:cNvPr id="67" name="TextBox 66"/>
          <p:cNvSpPr txBox="1"/>
          <p:nvPr/>
        </p:nvSpPr>
        <p:spPr>
          <a:xfrm rot="20161483">
            <a:off x="7044777" y="1607159"/>
            <a:ext cx="2239939" cy="369332"/>
          </a:xfrm>
          <a:prstGeom prst="rect">
            <a:avLst/>
          </a:prstGeom>
          <a:noFill/>
        </p:spPr>
        <p:txBody>
          <a:bodyPr wrap="square" rtlCol="0">
            <a:spAutoFit/>
          </a:bodyPr>
          <a:lstStyle/>
          <a:p>
            <a:r>
              <a:rPr lang="es-ES" dirty="0" err="1" smtClean="0"/>
              <a:t>Smoothing</a:t>
            </a:r>
            <a:r>
              <a:rPr lang="es-ES" dirty="0" smtClean="0"/>
              <a:t> </a:t>
            </a:r>
            <a:r>
              <a:rPr lang="es-ES" dirty="0" err="1" smtClean="0"/>
              <a:t>Term</a:t>
            </a:r>
            <a:endParaRPr lang="en-GB" dirty="0"/>
          </a:p>
        </p:txBody>
      </p:sp>
      <p:pic>
        <p:nvPicPr>
          <p:cNvPr id="43" name="Picture 42"/>
          <p:cNvPicPr>
            <a:picLocks noChangeAspect="1"/>
          </p:cNvPicPr>
          <p:nvPr/>
        </p:nvPicPr>
        <p:blipFill>
          <a:blip r:embed="rId3"/>
          <a:stretch>
            <a:fillRect/>
          </a:stretch>
        </p:blipFill>
        <p:spPr>
          <a:xfrm>
            <a:off x="6974516" y="3993428"/>
            <a:ext cx="4258386" cy="2187795"/>
          </a:xfrm>
          <a:prstGeom prst="rect">
            <a:avLst/>
          </a:prstGeom>
        </p:spPr>
      </p:pic>
      <mc:AlternateContent xmlns:mc="http://schemas.openxmlformats.org/markup-compatibility/2006">
        <mc:Choice xmlns:a14="http://schemas.microsoft.com/office/drawing/2010/main" Requires="a14">
          <p:sp>
            <p:nvSpPr>
              <p:cNvPr id="44" name="Rectangle 43"/>
              <p:cNvSpPr/>
              <p:nvPr/>
            </p:nvSpPr>
            <p:spPr>
              <a:xfrm>
                <a:off x="1102600" y="4630661"/>
                <a:ext cx="5486951" cy="9133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rPr>
                        <m:t>𝓁</m:t>
                      </m:r>
                      <m:d>
                        <m:dPr>
                          <m:ctrlPr>
                            <a:rPr lang="en-GB" i="1">
                              <a:latin typeface="Cambria Math" panose="02040503050406030204" pitchFamily="18" charset="0"/>
                              <a:ea typeface="Times New Roman" panose="02020603050405020304" pitchFamily="18" charset="0"/>
                            </a:rPr>
                          </m:ctrlPr>
                        </m:dPr>
                        <m:e>
                          <m:sSup>
                            <m:sSupPr>
                              <m:ctrlPr>
                                <a:rPr lang="en-GB" i="1">
                                  <a:latin typeface="Cambria Math" panose="02040503050406030204" pitchFamily="18" charset="0"/>
                                  <a:ea typeface="Times New Roman" panose="02020603050405020304" pitchFamily="18" charset="0"/>
                                </a:rPr>
                              </m:ctrlPr>
                            </m:sSupPr>
                            <m:e>
                              <m:r>
                                <a:rPr lang="en-US" b="1" i="1">
                                  <a:latin typeface="Cambria Math" panose="02040503050406030204" pitchFamily="18" charset="0"/>
                                  <a:ea typeface="Times New Roman" panose="02020603050405020304" pitchFamily="18" charset="0"/>
                                </a:rPr>
                                <m:t>𝒙</m:t>
                              </m:r>
                            </m:e>
                            <m:sup>
                              <m:r>
                                <a:rPr lang="en-US" i="1">
                                  <a:latin typeface="Cambria Math" panose="02040503050406030204" pitchFamily="18" charset="0"/>
                                  <a:ea typeface="Times New Roman" panose="02020603050405020304" pitchFamily="18" charset="0"/>
                                </a:rPr>
                                <m:t>𝑡</m:t>
                              </m:r>
                            </m:sup>
                          </m:sSup>
                          <m:r>
                            <a:rPr lang="en-US" i="1">
                              <a:latin typeface="Cambria Math" panose="02040503050406030204" pitchFamily="18" charset="0"/>
                              <a:ea typeface="Times New Roman" panose="02020603050405020304" pitchFamily="18" charset="0"/>
                            </a:rPr>
                            <m:t>;</m:t>
                          </m:r>
                          <m:sSubSup>
                            <m:sSubSupPr>
                              <m:ctrlPr>
                                <a:rPr lang="en-GB" i="1">
                                  <a:latin typeface="Cambria Math" panose="02040503050406030204" pitchFamily="18" charset="0"/>
                                  <a:ea typeface="Times New Roman" panose="02020603050405020304" pitchFamily="18" charset="0"/>
                                </a:rPr>
                              </m:ctrlPr>
                            </m:sSubSupPr>
                            <m:e>
                              <m:r>
                                <a:rPr lang="en-US" b="1" i="1">
                                  <a:latin typeface="Cambria Math" panose="02040503050406030204" pitchFamily="18" charset="0"/>
                                  <a:ea typeface="Times New Roman" panose="02020603050405020304" pitchFamily="18" charset="0"/>
                                </a:rPr>
                                <m:t>𝜽</m:t>
                              </m:r>
                            </m:e>
                            <m:sub>
                              <m:r>
                                <a:rPr lang="en-US" i="1">
                                  <a:latin typeface="Cambria Math" panose="02040503050406030204" pitchFamily="18" charset="0"/>
                                  <a:ea typeface="Times New Roman" panose="02020603050405020304" pitchFamily="18" charset="0"/>
                                </a:rPr>
                                <m:t>𝑖</m:t>
                              </m:r>
                            </m:sub>
                            <m:sup>
                              <m:r>
                                <a:rPr lang="en-US" i="1">
                                  <a:latin typeface="Cambria Math" panose="02040503050406030204" pitchFamily="18" charset="0"/>
                                  <a:ea typeface="Times New Roman" panose="02020603050405020304" pitchFamily="18" charset="0"/>
                                </a:rPr>
                                <m:t>𝑡</m:t>
                              </m:r>
                            </m:sup>
                          </m:sSubSup>
                        </m:e>
                      </m:d>
                      <m:r>
                        <a:rPr lang="en-US" i="1">
                          <a:latin typeface="Cambria Math" panose="02040503050406030204" pitchFamily="18" charset="0"/>
                          <a:ea typeface="Times New Roman" panose="02020603050405020304" pitchFamily="18" charset="0"/>
                        </a:rPr>
                        <m:t>=</m:t>
                      </m:r>
                      <m:nary>
                        <m:naryPr>
                          <m:chr m:val="∑"/>
                          <m:limLoc m:val="undOvr"/>
                          <m:ctrlPr>
                            <a:rPr lang="en-GB" i="1">
                              <a:latin typeface="Cambria Math" panose="02040503050406030204" pitchFamily="18" charset="0"/>
                              <a:ea typeface="Times New Roman" panose="02020603050405020304" pitchFamily="18" charset="0"/>
                            </a:rPr>
                          </m:ctrlPr>
                        </m:naryPr>
                        <m:sub>
                          <m:r>
                            <a:rPr lang="en-US" i="1">
                              <a:latin typeface="Cambria Math" panose="02040503050406030204" pitchFamily="18" charset="0"/>
                              <a:ea typeface="Times New Roman" panose="02020603050405020304" pitchFamily="18" charset="0"/>
                            </a:rPr>
                            <m:t>𝑑</m:t>
                          </m:r>
                          <m:r>
                            <a:rPr lang="en-US" i="1">
                              <a:latin typeface="Cambria Math" panose="02040503050406030204" pitchFamily="18" charset="0"/>
                              <a:ea typeface="Times New Roman" panose="02020603050405020304" pitchFamily="18" charset="0"/>
                            </a:rPr>
                            <m:t>=1</m:t>
                          </m:r>
                        </m:sub>
                        <m:sup>
                          <m:sSup>
                            <m:sSupPr>
                              <m:ctrlPr>
                                <a:rPr lang="en-GB" i="1">
                                  <a:latin typeface="Cambria Math" panose="02040503050406030204" pitchFamily="18" charset="0"/>
                                  <a:ea typeface="Times New Roman" panose="02020603050405020304" pitchFamily="18" charset="0"/>
                                </a:rPr>
                              </m:ctrlPr>
                            </m:sSupPr>
                            <m:e>
                              <m:r>
                                <a:rPr lang="en-US" i="1">
                                  <a:latin typeface="Cambria Math" panose="02040503050406030204" pitchFamily="18" charset="0"/>
                                  <a:ea typeface="Times New Roman" panose="02020603050405020304" pitchFamily="18" charset="0"/>
                                </a:rPr>
                                <m:t>𝑁</m:t>
                              </m:r>
                            </m:e>
                            <m:sup>
                              <m:r>
                                <a:rPr lang="en-US" i="1">
                                  <a:latin typeface="Cambria Math" panose="02040503050406030204" pitchFamily="18" charset="0"/>
                                  <a:ea typeface="Times New Roman" panose="02020603050405020304" pitchFamily="18" charset="0"/>
                                </a:rPr>
                                <m:t>𝑡</m:t>
                              </m:r>
                            </m:sup>
                          </m:sSup>
                        </m:sup>
                        <m:e>
                          <m:func>
                            <m:funcPr>
                              <m:ctrlPr>
                                <a:rPr lang="en-GB" i="1">
                                  <a:latin typeface="Cambria Math" panose="02040503050406030204" pitchFamily="18" charset="0"/>
                                  <a:ea typeface="Times New Roman" panose="02020603050405020304" pitchFamily="18" charset="0"/>
                                </a:rPr>
                              </m:ctrlPr>
                            </m:funcPr>
                            <m:fName>
                              <m:r>
                                <a:rPr lang="en-US">
                                  <a:latin typeface="Cambria Math" panose="02040503050406030204" pitchFamily="18" charset="0"/>
                                  <a:ea typeface="Times New Roman" panose="02020603050405020304" pitchFamily="18" charset="0"/>
                                </a:rPr>
                                <m:t>(</m:t>
                              </m:r>
                              <m:r>
                                <m:rPr>
                                  <m:sty m:val="p"/>
                                </m:rPr>
                                <a:rPr lang="en-US">
                                  <a:latin typeface="Cambria Math" panose="02040503050406030204" pitchFamily="18" charset="0"/>
                                  <a:ea typeface="Times New Roman" panose="02020603050405020304" pitchFamily="18" charset="0"/>
                                </a:rPr>
                                <m:t>log</m:t>
                              </m:r>
                            </m:fName>
                            <m:e>
                              <m:d>
                                <m:dPr>
                                  <m:ctrlPr>
                                    <a:rPr lang="en-GB" i="1">
                                      <a:latin typeface="Cambria Math" panose="02040503050406030204" pitchFamily="18" charset="0"/>
                                      <a:ea typeface="Times New Roman" panose="02020603050405020304" pitchFamily="18" charset="0"/>
                                    </a:rPr>
                                  </m:ctrlPr>
                                </m:dPr>
                                <m:e>
                                  <m:r>
                                    <a:rPr lang="en-US" i="1">
                                      <a:latin typeface="Cambria Math" panose="02040503050406030204" pitchFamily="18" charset="0"/>
                                      <a:ea typeface="Times New Roman" panose="02020603050405020304" pitchFamily="18" charset="0"/>
                                    </a:rPr>
                                    <m:t>1+</m:t>
                                  </m:r>
                                  <m:r>
                                    <m:rPr>
                                      <m:sty m:val="p"/>
                                    </m:rPr>
                                    <a:rPr lang="en-US">
                                      <a:latin typeface="Cambria Math" panose="02040503050406030204" pitchFamily="18" charset="0"/>
                                      <a:ea typeface="Times New Roman" panose="02020603050405020304" pitchFamily="18" charset="0"/>
                                    </a:rPr>
                                    <m:t>exp</m:t>
                                  </m:r>
                                  <m:r>
                                    <a:rPr lang="en-US">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m:t>
                                  </m:r>
                                  <m:sSubSup>
                                    <m:sSubSupPr>
                                      <m:ctrlPr>
                                        <a:rPr lang="en-GB" i="1">
                                          <a:latin typeface="Cambria Math" panose="02040503050406030204" pitchFamily="18" charset="0"/>
                                          <a:ea typeface="Times New Roman" panose="02020603050405020304" pitchFamily="18" charset="0"/>
                                        </a:rPr>
                                      </m:ctrlPr>
                                    </m:sSubSupPr>
                                    <m:e>
                                      <m:r>
                                        <a:rPr lang="en-US" b="1" i="1">
                                          <a:latin typeface="Cambria Math" panose="02040503050406030204" pitchFamily="18" charset="0"/>
                                          <a:ea typeface="Times New Roman" panose="02020603050405020304" pitchFamily="18" charset="0"/>
                                        </a:rPr>
                                        <m:t>𝒙</m:t>
                                      </m:r>
                                    </m:e>
                                    <m:sub>
                                      <m:r>
                                        <a:rPr lang="en-US" i="1">
                                          <a:latin typeface="Cambria Math" panose="02040503050406030204" pitchFamily="18" charset="0"/>
                                          <a:ea typeface="Times New Roman" panose="02020603050405020304" pitchFamily="18" charset="0"/>
                                        </a:rPr>
                                        <m:t>𝑑</m:t>
                                      </m:r>
                                      <m:r>
                                        <a:rPr lang="en-US" i="1">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𝑖</m:t>
                                      </m:r>
                                    </m:sub>
                                    <m:sup>
                                      <m:r>
                                        <a:rPr lang="en-US" i="1">
                                          <a:latin typeface="Cambria Math" panose="02040503050406030204" pitchFamily="18" charset="0"/>
                                          <a:ea typeface="Times New Roman" panose="02020603050405020304" pitchFamily="18" charset="0"/>
                                        </a:rPr>
                                        <m:t>𝑡</m:t>
                                      </m:r>
                                    </m:sup>
                                  </m:sSubSup>
                                  <m:sSubSup>
                                    <m:sSubSupPr>
                                      <m:ctrlPr>
                                        <a:rPr lang="en-GB" i="1">
                                          <a:latin typeface="Cambria Math" panose="02040503050406030204" pitchFamily="18" charset="0"/>
                                          <a:ea typeface="Times New Roman" panose="02020603050405020304" pitchFamily="18" charset="0"/>
                                        </a:rPr>
                                      </m:ctrlPr>
                                    </m:sSubSupPr>
                                    <m:e>
                                      <m:r>
                                        <a:rPr lang="en-US" b="1" i="1">
                                          <a:latin typeface="Cambria Math" panose="02040503050406030204" pitchFamily="18" charset="0"/>
                                          <a:ea typeface="Times New Roman" panose="02020603050405020304" pitchFamily="18" charset="0"/>
                                        </a:rPr>
                                        <m:t>𝜽</m:t>
                                      </m:r>
                                    </m:e>
                                    <m:sub>
                                      <m:r>
                                        <a:rPr lang="en-US" i="1">
                                          <a:latin typeface="Cambria Math" panose="02040503050406030204" pitchFamily="18" charset="0"/>
                                          <a:ea typeface="Times New Roman" panose="02020603050405020304" pitchFamily="18" charset="0"/>
                                        </a:rPr>
                                        <m:t>𝑖</m:t>
                                      </m:r>
                                    </m:sub>
                                    <m:sup>
                                      <m:r>
                                        <a:rPr lang="en-US" i="1">
                                          <a:latin typeface="Cambria Math" panose="02040503050406030204" pitchFamily="18" charset="0"/>
                                          <a:ea typeface="Times New Roman" panose="02020603050405020304" pitchFamily="18" charset="0"/>
                                        </a:rPr>
                                        <m:t>𝑡</m:t>
                                      </m:r>
                                    </m:sup>
                                  </m:sSubSup>
                                  <m:r>
                                    <a:rPr lang="en-US" i="1">
                                      <a:latin typeface="Cambria Math" panose="02040503050406030204" pitchFamily="18" charset="0"/>
                                      <a:ea typeface="Times New Roman" panose="02020603050405020304" pitchFamily="18" charset="0"/>
                                    </a:rPr>
                                    <m:t>)</m:t>
                                  </m:r>
                                </m:e>
                              </m:d>
                              <m:r>
                                <a:rPr lang="en-US" i="1">
                                  <a:latin typeface="Cambria Math" panose="02040503050406030204" pitchFamily="18" charset="0"/>
                                  <a:ea typeface="Times New Roman" panose="02020603050405020304" pitchFamily="18" charset="0"/>
                                </a:rPr>
                                <m:t>−</m:t>
                              </m:r>
                              <m:sSubSup>
                                <m:sSubSupPr>
                                  <m:ctrlPr>
                                    <a:rPr lang="en-GB" i="1">
                                      <a:latin typeface="Cambria Math" panose="02040503050406030204" pitchFamily="18" charset="0"/>
                                      <a:ea typeface="Times New Roman" panose="02020603050405020304" pitchFamily="18" charset="0"/>
                                    </a:rPr>
                                  </m:ctrlPr>
                                </m:sSubSupPr>
                                <m:e>
                                  <m:r>
                                    <a:rPr lang="en-US" b="1" i="1">
                                      <a:latin typeface="Cambria Math" panose="02040503050406030204" pitchFamily="18" charset="0"/>
                                      <a:ea typeface="Times New Roman" panose="02020603050405020304" pitchFamily="18" charset="0"/>
                                    </a:rPr>
                                    <m:t>𝒙</m:t>
                                  </m:r>
                                </m:e>
                                <m:sub>
                                  <m:r>
                                    <a:rPr lang="en-US" i="1">
                                      <a:latin typeface="Cambria Math" panose="02040503050406030204" pitchFamily="18" charset="0"/>
                                      <a:ea typeface="Times New Roman" panose="02020603050405020304" pitchFamily="18" charset="0"/>
                                    </a:rPr>
                                    <m:t>𝑑</m:t>
                                  </m:r>
                                  <m:r>
                                    <a:rPr lang="en-US" i="1">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𝑖</m:t>
                                  </m:r>
                                </m:sub>
                                <m:sup>
                                  <m:r>
                                    <a:rPr lang="en-US" i="1">
                                      <a:latin typeface="Cambria Math" panose="02040503050406030204" pitchFamily="18" charset="0"/>
                                      <a:ea typeface="Times New Roman" panose="02020603050405020304" pitchFamily="18" charset="0"/>
                                    </a:rPr>
                                    <m:t>𝑡</m:t>
                                  </m:r>
                                </m:sup>
                              </m:sSubSup>
                              <m:sSubSup>
                                <m:sSubSupPr>
                                  <m:ctrlPr>
                                    <a:rPr lang="en-GB" i="1">
                                      <a:latin typeface="Cambria Math" panose="02040503050406030204" pitchFamily="18" charset="0"/>
                                      <a:ea typeface="Times New Roman" panose="02020603050405020304" pitchFamily="18" charset="0"/>
                                    </a:rPr>
                                  </m:ctrlPr>
                                </m:sSubSupPr>
                                <m:e>
                                  <m:r>
                                    <a:rPr lang="en-US" b="1" i="1">
                                      <a:latin typeface="Cambria Math" panose="02040503050406030204" pitchFamily="18" charset="0"/>
                                      <a:ea typeface="Times New Roman" panose="02020603050405020304" pitchFamily="18" charset="0"/>
                                    </a:rPr>
                                    <m:t>𝜽</m:t>
                                  </m:r>
                                </m:e>
                                <m:sub>
                                  <m:r>
                                    <a:rPr lang="en-US" i="1">
                                      <a:latin typeface="Cambria Math" panose="02040503050406030204" pitchFamily="18" charset="0"/>
                                      <a:ea typeface="Times New Roman" panose="02020603050405020304" pitchFamily="18" charset="0"/>
                                    </a:rPr>
                                    <m:t>𝑖</m:t>
                                  </m:r>
                                </m:sub>
                                <m:sup>
                                  <m:r>
                                    <a:rPr lang="en-US" i="1">
                                      <a:latin typeface="Cambria Math" panose="02040503050406030204" pitchFamily="18" charset="0"/>
                                      <a:ea typeface="Times New Roman" panose="02020603050405020304" pitchFamily="18" charset="0"/>
                                    </a:rPr>
                                    <m:t>𝑡</m:t>
                                  </m:r>
                                </m:sup>
                              </m:sSubSup>
                              <m:sSubSup>
                                <m:sSubSupPr>
                                  <m:ctrlPr>
                                    <a:rPr lang="en-GB" i="1">
                                      <a:latin typeface="Cambria Math" panose="02040503050406030204" pitchFamily="18" charset="0"/>
                                      <a:ea typeface="Times New Roman" panose="02020603050405020304" pitchFamily="18" charset="0"/>
                                    </a:rPr>
                                  </m:ctrlPr>
                                </m:sSubSupPr>
                                <m:e>
                                  <m:r>
                                    <a:rPr lang="en-US" b="1" i="1">
                                      <a:latin typeface="Cambria Math" panose="02040503050406030204" pitchFamily="18" charset="0"/>
                                      <a:ea typeface="Times New Roman" panose="02020603050405020304" pitchFamily="18" charset="0"/>
                                    </a:rPr>
                                    <m:t>𝒙</m:t>
                                  </m:r>
                                </m:e>
                                <m:sub>
                                  <m:r>
                                    <a:rPr lang="en-US" i="1">
                                      <a:latin typeface="Cambria Math" panose="02040503050406030204" pitchFamily="18" charset="0"/>
                                      <a:ea typeface="Times New Roman" panose="02020603050405020304" pitchFamily="18" charset="0"/>
                                    </a:rPr>
                                    <m:t>𝑑</m:t>
                                  </m:r>
                                  <m:r>
                                    <a:rPr lang="en-US" i="1">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𝑖</m:t>
                                  </m:r>
                                </m:sub>
                                <m:sup>
                                  <m:r>
                                    <a:rPr lang="en-US" i="1">
                                      <a:latin typeface="Cambria Math" panose="02040503050406030204" pitchFamily="18" charset="0"/>
                                      <a:ea typeface="Times New Roman" panose="02020603050405020304" pitchFamily="18" charset="0"/>
                                    </a:rPr>
                                    <m:t>𝑡</m:t>
                                  </m:r>
                                </m:sup>
                              </m:sSubSup>
                              <m:r>
                                <a:rPr lang="en-US" i="1">
                                  <a:latin typeface="Cambria Math" panose="02040503050406030204" pitchFamily="18" charset="0"/>
                                  <a:ea typeface="Times New Roman" panose="02020603050405020304" pitchFamily="18" charset="0"/>
                                </a:rPr>
                                <m:t>)</m:t>
                              </m:r>
                            </m:e>
                          </m:func>
                        </m:e>
                      </m:nary>
                    </m:oMath>
                  </m:oMathPara>
                </a14:m>
                <a:endParaRPr lang="en-GB" dirty="0"/>
              </a:p>
            </p:txBody>
          </p:sp>
        </mc:Choice>
        <mc:Fallback>
          <p:sp>
            <p:nvSpPr>
              <p:cNvPr id="44" name="Rectangle 43"/>
              <p:cNvSpPr>
                <a:spLocks noRot="1" noChangeAspect="1" noMove="1" noResize="1" noEditPoints="1" noAdjustHandles="1" noChangeArrowheads="1" noChangeShapeType="1" noTextEdit="1"/>
              </p:cNvSpPr>
              <p:nvPr/>
            </p:nvSpPr>
            <p:spPr>
              <a:xfrm>
                <a:off x="1102600" y="4630661"/>
                <a:ext cx="5486951" cy="913327"/>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8235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0290412" y="355897"/>
            <a:ext cx="1419368" cy="285548"/>
            <a:chOff x="385" y="1412"/>
            <a:chExt cx="2268" cy="492"/>
          </a:xfrm>
        </p:grpSpPr>
        <p:sp>
          <p:nvSpPr>
            <p:cNvPr id="5" name="Freeform 4"/>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6" name="Freeform 5"/>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7" name="Freeform 6"/>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8" name="Freeform 7"/>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9" name="Freeform 8"/>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0" name="Freeform 9"/>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1" name="Freeform 10"/>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2" name="Freeform 11"/>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3" name="Freeform 12"/>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4" name="Freeform 13"/>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5" name="Freeform 14"/>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6" name="Freeform 15"/>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7" name="Freeform 16"/>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8" name="Freeform 17"/>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19" name="Freeform 18"/>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0" name="Freeform 19"/>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1" name="Freeform 20"/>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2" name="Freeform 21"/>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3" name="Freeform 22"/>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4" name="Freeform 23"/>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5" name="Freeform 24"/>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6" name="Freeform 25"/>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7" name="Freeform 26"/>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sp>
          <p:nvSpPr>
            <p:cNvPr id="28" name="Freeform 27"/>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dirty="0"/>
            </a:p>
          </p:txBody>
        </p:sp>
      </p:grpSp>
      <p:sp>
        <p:nvSpPr>
          <p:cNvPr id="30" name="TextBox 29"/>
          <p:cNvSpPr txBox="1"/>
          <p:nvPr/>
        </p:nvSpPr>
        <p:spPr>
          <a:xfrm>
            <a:off x="3846076" y="428849"/>
            <a:ext cx="4167428" cy="461665"/>
          </a:xfrm>
          <a:prstGeom prst="rect">
            <a:avLst/>
          </a:prstGeom>
          <a:noFill/>
        </p:spPr>
        <p:txBody>
          <a:bodyPr wrap="square" rtlCol="0">
            <a:spAutoFit/>
          </a:bodyPr>
          <a:lstStyle/>
          <a:p>
            <a:r>
              <a:rPr lang="en-GB" sz="2400" b="1" dirty="0" smtClean="0">
                <a:solidFill>
                  <a:schemeClr val="accent4">
                    <a:lumMod val="75000"/>
                  </a:schemeClr>
                </a:solidFill>
              </a:rPr>
              <a:t>TESLA algorithm: description</a:t>
            </a:r>
            <a:endParaRPr lang="en-GB" sz="2400" b="1" dirty="0">
              <a:solidFill>
                <a:schemeClr val="accent4">
                  <a:lumMod val="75000"/>
                </a:schemeClr>
              </a:solidFill>
            </a:endParaRPr>
          </a:p>
        </p:txBody>
      </p:sp>
      <p:pic>
        <p:nvPicPr>
          <p:cNvPr id="2" name="Picture 1"/>
          <p:cNvPicPr>
            <a:picLocks noChangeAspect="1"/>
          </p:cNvPicPr>
          <p:nvPr/>
        </p:nvPicPr>
        <p:blipFill>
          <a:blip r:embed="rId2"/>
          <a:stretch>
            <a:fillRect/>
          </a:stretch>
        </p:blipFill>
        <p:spPr>
          <a:xfrm>
            <a:off x="827089" y="2277847"/>
            <a:ext cx="4384534" cy="2552700"/>
          </a:xfrm>
          <a:prstGeom prst="rect">
            <a:avLst/>
          </a:prstGeom>
        </p:spPr>
      </p:pic>
      <p:pic>
        <p:nvPicPr>
          <p:cNvPr id="29" name="Picture 28"/>
          <p:cNvPicPr>
            <a:picLocks noChangeAspect="1"/>
          </p:cNvPicPr>
          <p:nvPr/>
        </p:nvPicPr>
        <p:blipFill>
          <a:blip r:embed="rId3"/>
          <a:stretch>
            <a:fillRect/>
          </a:stretch>
        </p:blipFill>
        <p:spPr>
          <a:xfrm>
            <a:off x="6168719" y="2390546"/>
            <a:ext cx="5293860" cy="2665044"/>
          </a:xfrm>
          <a:prstGeom prst="rect">
            <a:avLst/>
          </a:prstGeom>
        </p:spPr>
      </p:pic>
      <p:sp>
        <p:nvSpPr>
          <p:cNvPr id="32" name="TextBox 31"/>
          <p:cNvSpPr txBox="1"/>
          <p:nvPr/>
        </p:nvSpPr>
        <p:spPr>
          <a:xfrm>
            <a:off x="2098018" y="1455864"/>
            <a:ext cx="3831772" cy="369332"/>
          </a:xfrm>
          <a:prstGeom prst="rect">
            <a:avLst/>
          </a:prstGeom>
          <a:noFill/>
        </p:spPr>
        <p:txBody>
          <a:bodyPr wrap="square" rtlCol="0">
            <a:spAutoFit/>
          </a:bodyPr>
          <a:lstStyle/>
          <a:p>
            <a:r>
              <a:rPr lang="en-GB" dirty="0" smtClean="0"/>
              <a:t>Regularization term</a:t>
            </a:r>
            <a:endParaRPr lang="en-GB" dirty="0"/>
          </a:p>
        </p:txBody>
      </p:sp>
      <p:sp>
        <p:nvSpPr>
          <p:cNvPr id="35" name="TextBox 34"/>
          <p:cNvSpPr txBox="1"/>
          <p:nvPr/>
        </p:nvSpPr>
        <p:spPr>
          <a:xfrm>
            <a:off x="7210494" y="1455864"/>
            <a:ext cx="4981506" cy="369332"/>
          </a:xfrm>
          <a:prstGeom prst="rect">
            <a:avLst/>
          </a:prstGeom>
          <a:noFill/>
        </p:spPr>
        <p:txBody>
          <a:bodyPr wrap="square" rtlCol="0">
            <a:spAutoFit/>
          </a:bodyPr>
          <a:lstStyle/>
          <a:p>
            <a:r>
              <a:rPr lang="en-GB" dirty="0" smtClean="0"/>
              <a:t>Temporal smooth changes</a:t>
            </a:r>
            <a:endParaRPr lang="en-GB" dirty="0"/>
          </a:p>
        </p:txBody>
      </p:sp>
      <p:pic>
        <p:nvPicPr>
          <p:cNvPr id="41" name="Picture 40"/>
          <p:cNvPicPr>
            <a:picLocks noChangeAspect="1"/>
          </p:cNvPicPr>
          <p:nvPr/>
        </p:nvPicPr>
        <p:blipFill>
          <a:blip r:embed="rId4"/>
          <a:stretch>
            <a:fillRect/>
          </a:stretch>
        </p:blipFill>
        <p:spPr>
          <a:xfrm>
            <a:off x="1238181" y="4934857"/>
            <a:ext cx="3562350" cy="1314450"/>
          </a:xfrm>
          <a:prstGeom prst="rect">
            <a:avLst/>
          </a:prstGeom>
        </p:spPr>
      </p:pic>
    </p:spTree>
    <p:extLst>
      <p:ext uri="{BB962C8B-B14F-4D97-AF65-F5344CB8AC3E}">
        <p14:creationId xmlns:p14="http://schemas.microsoft.com/office/powerpoint/2010/main" val="1771062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0290412" y="355897"/>
            <a:ext cx="1419368" cy="285548"/>
            <a:chOff x="385" y="1412"/>
            <a:chExt cx="2268" cy="492"/>
          </a:xfrm>
        </p:grpSpPr>
        <p:sp>
          <p:nvSpPr>
            <p:cNvPr id="5" name="Freeform 4"/>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 name="Freeform 5"/>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 name="Freeform 6"/>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8" name="Freeform 7"/>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9" name="Freeform 8"/>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0" name="Freeform 9"/>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1" name="Freeform 10"/>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2" name="Freeform 11"/>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3" name="Freeform 12"/>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4" name="Freeform 13"/>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5" name="Freeform 14"/>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6" name="Freeform 15"/>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7" name="Freeform 16"/>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8" name="Freeform 17"/>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9" name="Freeform 18"/>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0" name="Freeform 19"/>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1" name="Freeform 20"/>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2" name="Freeform 21"/>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3" name="Freeform 22"/>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4" name="Freeform 23"/>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5" name="Freeform 24"/>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6" name="Freeform 25"/>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7" name="Freeform 26"/>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8" name="Freeform 27"/>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grpSp>
      <p:sp>
        <p:nvSpPr>
          <p:cNvPr id="30" name="TextBox 29"/>
          <p:cNvSpPr txBox="1"/>
          <p:nvPr/>
        </p:nvSpPr>
        <p:spPr>
          <a:xfrm>
            <a:off x="3818354" y="435990"/>
            <a:ext cx="4167428" cy="461665"/>
          </a:xfrm>
          <a:prstGeom prst="rect">
            <a:avLst/>
          </a:prstGeom>
          <a:noFill/>
        </p:spPr>
        <p:txBody>
          <a:bodyPr wrap="square" rtlCol="0">
            <a:spAutoFit/>
          </a:bodyPr>
          <a:lstStyle/>
          <a:p>
            <a:r>
              <a:rPr lang="en-GB" sz="2400" b="1" dirty="0" smtClean="0">
                <a:solidFill>
                  <a:schemeClr val="accent4">
                    <a:lumMod val="75000"/>
                  </a:schemeClr>
                </a:solidFill>
              </a:rPr>
              <a:t>TESLA algorithm: data </a:t>
            </a:r>
            <a:endParaRPr lang="en-GB" sz="2400" b="1" dirty="0">
              <a:solidFill>
                <a:schemeClr val="accent4">
                  <a:lumMod val="75000"/>
                </a:schemeClr>
              </a:solidFill>
            </a:endParaRPr>
          </a:p>
        </p:txBody>
      </p:sp>
      <mc:AlternateContent xmlns:mc="http://schemas.openxmlformats.org/markup-compatibility/2006">
        <mc:Choice xmlns:a14="http://schemas.microsoft.com/office/drawing/2010/main" Requires="a14">
          <p:sp>
            <p:nvSpPr>
              <p:cNvPr id="3" name="Rectangle 2"/>
              <p:cNvSpPr/>
              <p:nvPr/>
            </p:nvSpPr>
            <p:spPr>
              <a:xfrm>
                <a:off x="618554" y="1644389"/>
                <a:ext cx="1752852" cy="1081515"/>
              </a:xfrm>
              <a:prstGeom prst="rect">
                <a:avLst/>
              </a:prstGeom>
            </p:spPr>
            <p:txBody>
              <a:bodyPr wrap="none">
                <a:spAutoFit/>
              </a:bodyPr>
              <a:lstStyle/>
              <a:p>
                <a14:m>
                  <m:oMath xmlns:m="http://schemas.openxmlformats.org/officeDocument/2006/math">
                    <m:sSup>
                      <m:sSupPr>
                        <m:ctrlPr>
                          <a:rPr lang="en-GB"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400" b="1" i="1">
                            <a:effectLst/>
                            <a:latin typeface="Cambria Math" panose="02040503050406030204" pitchFamily="18" charset="0"/>
                            <a:ea typeface="Calibri" panose="020F0502020204030204" pitchFamily="34" charset="0"/>
                            <a:cs typeface="Times New Roman" panose="02020603050405020304" pitchFamily="18" charset="0"/>
                          </a:rPr>
                          <m:t>𝒙</m:t>
                        </m:r>
                      </m:e>
                      <m:sup>
                        <m:r>
                          <a:rPr lang="en-GB" sz="1400" i="1">
                            <a:effectLst/>
                            <a:latin typeface="Cambria Math" panose="02040503050406030204" pitchFamily="18" charset="0"/>
                            <a:ea typeface="Calibri" panose="020F0502020204030204" pitchFamily="34" charset="0"/>
                            <a:cs typeface="Times New Roman" panose="02020603050405020304" pitchFamily="18" charset="0"/>
                          </a:rPr>
                          <m:t>𝑡</m:t>
                        </m:r>
                      </m:sup>
                    </m:sSup>
                  </m:oMath>
                </a14:m>
                <a:r>
                  <a:rPr lang="en-GB" sz="1400" dirty="0" smtClean="0"/>
                  <a:t> =  </a:t>
                </a:r>
                <a14:m>
                  <m:oMath xmlns:m="http://schemas.openxmlformats.org/officeDocument/2006/math">
                    <m:d>
                      <m:dPr>
                        <m:begChr m:val="["/>
                        <m:endChr m:val="]"/>
                        <m:ctrlPr>
                          <a:rPr lang="en-GB" sz="1400" i="1" dirty="0" smtClean="0">
                            <a:latin typeface="Cambria Math" panose="02040503050406030204" pitchFamily="18" charset="0"/>
                          </a:rPr>
                        </m:ctrlPr>
                      </m:dPr>
                      <m:e>
                        <m:m>
                          <m:mPr>
                            <m:mcs>
                              <m:mc>
                                <m:mcPr>
                                  <m:count m:val="3"/>
                                  <m:mcJc m:val="center"/>
                                </m:mcPr>
                              </m:mc>
                            </m:mcs>
                            <m:ctrlPr>
                              <a:rPr lang="en-GB" sz="1400" i="1" dirty="0" smtClean="0">
                                <a:latin typeface="Cambria Math" panose="02040503050406030204" pitchFamily="18" charset="0"/>
                              </a:rPr>
                            </m:ctrlPr>
                          </m:mPr>
                          <m:mr>
                            <m:e>
                              <m:eqArr>
                                <m:eqArrPr>
                                  <m:ctrlPr>
                                    <a:rPr lang="en-GB" sz="1400" i="1" dirty="0" smtClean="0">
                                      <a:latin typeface="Cambria Math" panose="02040503050406030204" pitchFamily="18" charset="0"/>
                                    </a:rPr>
                                  </m:ctrlPr>
                                </m:eqArrPr>
                                <m:e>
                                  <m:sSub>
                                    <m:sSubPr>
                                      <m:ctrlPr>
                                        <a:rPr lang="en-GB" sz="1400" i="1" dirty="0" smtClean="0">
                                          <a:latin typeface="Cambria Math" panose="02040503050406030204" pitchFamily="18" charset="0"/>
                                        </a:rPr>
                                      </m:ctrlPr>
                                    </m:sSubPr>
                                    <m:e>
                                      <m:r>
                                        <a:rPr lang="es-ES" sz="1400" b="0" i="1" dirty="0" smtClean="0">
                                          <a:latin typeface="Cambria Math" panose="02040503050406030204" pitchFamily="18" charset="0"/>
                                        </a:rPr>
                                        <m:t>𝑥</m:t>
                                      </m:r>
                                    </m:e>
                                    <m:sub>
                                      <m:r>
                                        <a:rPr lang="es-ES" sz="1400" b="0" i="1" dirty="0" smtClean="0">
                                          <a:latin typeface="Cambria Math" panose="02040503050406030204" pitchFamily="18" charset="0"/>
                                        </a:rPr>
                                        <m:t>11</m:t>
                                      </m:r>
                                    </m:sub>
                                  </m:sSub>
                                </m:e>
                                <m:e>
                                  <m:sSub>
                                    <m:sSubPr>
                                      <m:ctrlPr>
                                        <a:rPr lang="en-GB" sz="1400" i="1" dirty="0" smtClean="0">
                                          <a:latin typeface="Cambria Math" panose="02040503050406030204" pitchFamily="18" charset="0"/>
                                        </a:rPr>
                                      </m:ctrlPr>
                                    </m:sSubPr>
                                    <m:e>
                                      <m:r>
                                        <a:rPr lang="es-ES" sz="1400" b="0" i="1" dirty="0" smtClean="0">
                                          <a:latin typeface="Cambria Math" panose="02040503050406030204" pitchFamily="18" charset="0"/>
                                        </a:rPr>
                                        <m:t>𝑥</m:t>
                                      </m:r>
                                    </m:e>
                                    <m:sub>
                                      <m:r>
                                        <a:rPr lang="es-ES" sz="1400" b="0" i="1" dirty="0" smtClean="0">
                                          <a:latin typeface="Cambria Math" panose="02040503050406030204" pitchFamily="18" charset="0"/>
                                        </a:rPr>
                                        <m:t>21</m:t>
                                      </m:r>
                                    </m:sub>
                                  </m:sSub>
                                </m:e>
                                <m:e>
                                  <m:sSub>
                                    <m:sSubPr>
                                      <m:ctrlPr>
                                        <a:rPr lang="en-GB" sz="1400" i="1" dirty="0" smtClean="0">
                                          <a:latin typeface="Cambria Math" panose="02040503050406030204" pitchFamily="18" charset="0"/>
                                        </a:rPr>
                                      </m:ctrlPr>
                                    </m:sSubPr>
                                    <m:e>
                                      <m:r>
                                        <a:rPr lang="es-ES" sz="1400" b="0" i="1" dirty="0" smtClean="0">
                                          <a:latin typeface="Cambria Math" panose="02040503050406030204" pitchFamily="18" charset="0"/>
                                        </a:rPr>
                                        <m:t>𝑥</m:t>
                                      </m:r>
                                    </m:e>
                                    <m:sub>
                                      <m:r>
                                        <a:rPr lang="es-ES" sz="1400" b="0" i="1" dirty="0" smtClean="0">
                                          <a:latin typeface="Cambria Math" panose="02040503050406030204" pitchFamily="18" charset="0"/>
                                        </a:rPr>
                                        <m:t>31</m:t>
                                      </m:r>
                                    </m:sub>
                                  </m:sSub>
                                </m:e>
                              </m:eqArr>
                            </m:e>
                            <m:e>
                              <m:r>
                                <a:rPr lang="es-ES" sz="1400" b="0" i="1" dirty="0" smtClean="0">
                                  <a:latin typeface="Cambria Math" panose="02040503050406030204" pitchFamily="18" charset="0"/>
                                </a:rPr>
                                <m:t>⋱</m:t>
                              </m:r>
                            </m:e>
                            <m:e>
                              <m:eqArr>
                                <m:eqArrPr>
                                  <m:ctrlPr>
                                    <a:rPr lang="en-GB" sz="1400" i="1" dirty="0" smtClean="0">
                                      <a:latin typeface="Cambria Math" panose="02040503050406030204" pitchFamily="18" charset="0"/>
                                    </a:rPr>
                                  </m:ctrlPr>
                                </m:eqArrPr>
                                <m:e>
                                  <m:sSub>
                                    <m:sSubPr>
                                      <m:ctrlPr>
                                        <a:rPr lang="en-GB" sz="1400" i="1" dirty="0" smtClean="0">
                                          <a:latin typeface="Cambria Math" panose="02040503050406030204" pitchFamily="18" charset="0"/>
                                        </a:rPr>
                                      </m:ctrlPr>
                                    </m:sSubPr>
                                    <m:e>
                                      <m:r>
                                        <a:rPr lang="es-ES" sz="1400" b="0" i="1" dirty="0" smtClean="0">
                                          <a:latin typeface="Cambria Math" panose="02040503050406030204" pitchFamily="18" charset="0"/>
                                        </a:rPr>
                                        <m:t>𝑥</m:t>
                                      </m:r>
                                    </m:e>
                                    <m:sub>
                                      <m:r>
                                        <a:rPr lang="es-ES" sz="1400" b="0" i="1" dirty="0" smtClean="0">
                                          <a:latin typeface="Cambria Math" panose="02040503050406030204" pitchFamily="18" charset="0"/>
                                        </a:rPr>
                                        <m:t>1</m:t>
                                      </m:r>
                                      <m:r>
                                        <a:rPr lang="es-ES" sz="1400" b="0" i="1" dirty="0" smtClean="0">
                                          <a:latin typeface="Cambria Math" panose="02040503050406030204" pitchFamily="18" charset="0"/>
                                        </a:rPr>
                                        <m:t>𝑃</m:t>
                                      </m:r>
                                    </m:sub>
                                  </m:sSub>
                                </m:e>
                                <m:e>
                                  <m:r>
                                    <a:rPr lang="es-ES" sz="1400" b="0" i="1" dirty="0" smtClean="0">
                                      <a:latin typeface="Cambria Math" panose="02040503050406030204" pitchFamily="18" charset="0"/>
                                    </a:rPr>
                                    <m:t>⋮</m:t>
                                  </m:r>
                                </m:e>
                                <m:e>
                                  <m:r>
                                    <a:rPr lang="es-ES" sz="1400" b="0" i="1" dirty="0" smtClean="0">
                                      <a:latin typeface="Cambria Math" panose="02040503050406030204" pitchFamily="18" charset="0"/>
                                    </a:rPr>
                                    <m:t>⋮</m:t>
                                  </m:r>
                                </m:e>
                              </m:eqArr>
                            </m:e>
                          </m:mr>
                          <m:mr>
                            <m:e>
                              <m:r>
                                <a:rPr lang="en-GB" sz="1400" i="1" dirty="0" smtClean="0">
                                  <a:latin typeface="Cambria Math" panose="02040503050406030204" pitchFamily="18" charset="0"/>
                                </a:rPr>
                                <m:t>⋮</m:t>
                              </m:r>
                            </m:e>
                            <m:e>
                              <m:r>
                                <a:rPr lang="en-GB" sz="1400" i="1" dirty="0" smtClean="0">
                                  <a:latin typeface="Cambria Math" panose="02040503050406030204" pitchFamily="18" charset="0"/>
                                </a:rPr>
                                <m:t>⋱</m:t>
                              </m:r>
                            </m:e>
                            <m:e>
                              <m:r>
                                <a:rPr lang="en-GB" sz="1400" i="1" dirty="0" smtClean="0">
                                  <a:latin typeface="Cambria Math" panose="02040503050406030204" pitchFamily="18" charset="0"/>
                                </a:rPr>
                                <m:t>⋮</m:t>
                              </m:r>
                            </m:e>
                          </m:mr>
                          <m:mr>
                            <m:e>
                              <m:sSub>
                                <m:sSubPr>
                                  <m:ctrlPr>
                                    <a:rPr lang="en-GB" sz="1400" i="1" dirty="0" smtClean="0">
                                      <a:latin typeface="Cambria Math" panose="02040503050406030204" pitchFamily="18" charset="0"/>
                                    </a:rPr>
                                  </m:ctrlPr>
                                </m:sSubPr>
                                <m:e>
                                  <m:r>
                                    <a:rPr lang="es-ES" sz="1400" b="0" i="1" dirty="0" smtClean="0">
                                      <a:latin typeface="Cambria Math" panose="02040503050406030204" pitchFamily="18" charset="0"/>
                                    </a:rPr>
                                    <m:t>𝑥</m:t>
                                  </m:r>
                                </m:e>
                                <m:sub>
                                  <m:r>
                                    <a:rPr lang="es-ES" sz="1400" b="0" i="1" dirty="0" smtClean="0">
                                      <a:latin typeface="Cambria Math" panose="02040503050406030204" pitchFamily="18" charset="0"/>
                                    </a:rPr>
                                    <m:t>𝑁</m:t>
                                  </m:r>
                                  <m:r>
                                    <a:rPr lang="es-ES" sz="1400" b="0" i="1" dirty="0" smtClean="0">
                                      <a:latin typeface="Cambria Math" panose="02040503050406030204" pitchFamily="18" charset="0"/>
                                    </a:rPr>
                                    <m:t>1</m:t>
                                  </m:r>
                                </m:sub>
                              </m:sSub>
                            </m:e>
                            <m:e>
                              <m:r>
                                <a:rPr lang="es-ES" sz="1400" b="0" i="1" dirty="0" smtClean="0">
                                  <a:latin typeface="Cambria Math" panose="02040503050406030204" pitchFamily="18" charset="0"/>
                                </a:rPr>
                                <m:t>…</m:t>
                              </m:r>
                            </m:e>
                            <m:e>
                              <m:sSub>
                                <m:sSubPr>
                                  <m:ctrlPr>
                                    <a:rPr lang="en-GB" sz="1400" i="1" dirty="0" smtClean="0">
                                      <a:latin typeface="Cambria Math" panose="02040503050406030204" pitchFamily="18" charset="0"/>
                                    </a:rPr>
                                  </m:ctrlPr>
                                </m:sSubPr>
                                <m:e>
                                  <m:r>
                                    <a:rPr lang="es-ES" sz="1400" b="0" i="1" dirty="0" smtClean="0">
                                      <a:latin typeface="Cambria Math" panose="02040503050406030204" pitchFamily="18" charset="0"/>
                                    </a:rPr>
                                    <m:t>𝑥</m:t>
                                  </m:r>
                                </m:e>
                                <m:sub>
                                  <m:r>
                                    <a:rPr lang="es-ES" sz="1400" b="0" i="1" dirty="0" smtClean="0">
                                      <a:latin typeface="Cambria Math" panose="02040503050406030204" pitchFamily="18" charset="0"/>
                                    </a:rPr>
                                    <m:t>𝑁𝑃</m:t>
                                  </m:r>
                                </m:sub>
                              </m:sSub>
                            </m:e>
                          </m:mr>
                        </m:m>
                      </m:e>
                    </m:d>
                  </m:oMath>
                </a14:m>
                <a:endParaRPr lang="en-GB" sz="1400" dirty="0"/>
              </a:p>
            </p:txBody>
          </p:sp>
        </mc:Choice>
        <mc:Fallback>
          <p:sp>
            <p:nvSpPr>
              <p:cNvPr id="3" name="Rectangle 2"/>
              <p:cNvSpPr>
                <a:spLocks noRot="1" noChangeAspect="1" noMove="1" noResize="1" noEditPoints="1" noAdjustHandles="1" noChangeArrowheads="1" noChangeShapeType="1" noTextEdit="1"/>
              </p:cNvSpPr>
              <p:nvPr/>
            </p:nvSpPr>
            <p:spPr>
              <a:xfrm>
                <a:off x="618554" y="1644389"/>
                <a:ext cx="1752852" cy="1081515"/>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51148" y="3035549"/>
                <a:ext cx="916212" cy="13392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𝑡𝑠</m:t>
                      </m:r>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d>
                            <m:dPr>
                              <m:begChr m:val="["/>
                              <m:endChr m:val="]"/>
                              <m:ctrlPr>
                                <a:rPr lang="es-ES" sz="1400" b="0" i="1" smtClean="0">
                                  <a:latin typeface="Cambria Math" panose="02040503050406030204" pitchFamily="18" charset="0"/>
                                </a:rPr>
                              </m:ctrlPr>
                            </m:dPr>
                            <m:e>
                              <m:m>
                                <m:mPr>
                                  <m:mcs>
                                    <m:mc>
                                      <m:mcPr>
                                        <m:count m:val="1"/>
                                        <m:mcJc m:val="center"/>
                                      </m:mcPr>
                                    </m:mc>
                                  </m:mcs>
                                  <m:ctrlPr>
                                    <a:rPr lang="es-ES" sz="1400" b="0" i="1" smtClean="0">
                                      <a:latin typeface="Cambria Math" panose="02040503050406030204" pitchFamily="18" charset="0"/>
                                    </a:rPr>
                                  </m:ctrlPr>
                                </m:mPr>
                                <m:mr>
                                  <m:e>
                                    <m:r>
                                      <m:rPr>
                                        <m:brk m:alnAt="7"/>
                                      </m:rPr>
                                      <a:rPr lang="es-ES" sz="1400" b="0" i="1" smtClean="0">
                                        <a:latin typeface="Cambria Math" panose="02040503050406030204" pitchFamily="18" charset="0"/>
                                      </a:rPr>
                                      <m:t>1</m:t>
                                    </m:r>
                                  </m:e>
                                </m:mr>
                                <m:mr>
                                  <m:e>
                                    <m:m>
                                      <m:mPr>
                                        <m:mcs>
                                          <m:mc>
                                            <m:mcPr>
                                              <m:count m:val="1"/>
                                              <m:mcJc m:val="center"/>
                                            </m:mcPr>
                                          </m:mc>
                                        </m:mcs>
                                        <m:ctrlPr>
                                          <a:rPr lang="es-ES" sz="1400" b="0" i="1" smtClean="0">
                                            <a:latin typeface="Cambria Math" panose="02040503050406030204" pitchFamily="18" charset="0"/>
                                          </a:rPr>
                                        </m:ctrlPr>
                                      </m:mPr>
                                      <m:mr>
                                        <m:e>
                                          <m:r>
                                            <m:rPr>
                                              <m:brk m:alnAt="7"/>
                                            </m:rPr>
                                            <a:rPr lang="es-ES" sz="1400" b="0" i="1" smtClean="0">
                                              <a:latin typeface="Cambria Math" panose="02040503050406030204" pitchFamily="18" charset="0"/>
                                            </a:rPr>
                                            <m:t>1</m:t>
                                          </m:r>
                                        </m:e>
                                      </m:mr>
                                      <m:mr>
                                        <m:e>
                                          <m:r>
                                            <a:rPr lang="es-ES" sz="1400" b="0" i="1" smtClean="0">
                                              <a:latin typeface="Cambria Math" panose="02040503050406030204" pitchFamily="18" charset="0"/>
                                            </a:rPr>
                                            <m:t>2</m:t>
                                          </m:r>
                                        </m:e>
                                      </m:mr>
                                      <m:mr>
                                        <m:e>
                                          <m:m>
                                            <m:mPr>
                                              <m:mcs>
                                                <m:mc>
                                                  <m:mcPr>
                                                    <m:count m:val="1"/>
                                                    <m:mcJc m:val="center"/>
                                                  </m:mcPr>
                                                </m:mc>
                                              </m:mcs>
                                              <m:ctrlPr>
                                                <a:rPr lang="es-ES" sz="1400" b="0" i="1" smtClean="0">
                                                  <a:latin typeface="Cambria Math" panose="02040503050406030204" pitchFamily="18" charset="0"/>
                                                </a:rPr>
                                              </m:ctrlPr>
                                            </m:mPr>
                                            <m:mr>
                                              <m:e>
                                                <m:r>
                                                  <m:rPr>
                                                    <m:brk m:alnAt="7"/>
                                                  </m:rPr>
                                                  <a:rPr lang="es-ES" sz="1400" b="0" i="1" smtClean="0">
                                                    <a:latin typeface="Cambria Math" panose="02040503050406030204" pitchFamily="18" charset="0"/>
                                                  </a:rPr>
                                                  <m:t>2</m:t>
                                                </m:r>
                                              </m:e>
                                            </m:mr>
                                            <m:mr>
                                              <m:e>
                                                <m:r>
                                                  <a:rPr lang="es-ES" sz="1400" b="0" i="1" smtClean="0">
                                                    <a:latin typeface="Cambria Math" panose="02040503050406030204" pitchFamily="18" charset="0"/>
                                                  </a:rPr>
                                                  <m:t>3</m:t>
                                                </m:r>
                                              </m:e>
                                            </m:mr>
                                            <m:mr>
                                              <m:e>
                                                <m:r>
                                                  <a:rPr lang="es-ES" sz="1400" b="0" i="1" smtClean="0">
                                                    <a:latin typeface="Cambria Math" panose="02040503050406030204" pitchFamily="18" charset="0"/>
                                                  </a:rPr>
                                                  <m:t>⋮</m:t>
                                                </m:r>
                                              </m:e>
                                            </m:mr>
                                          </m:m>
                                        </m:e>
                                      </m:mr>
                                    </m:m>
                                  </m:e>
                                </m:mr>
                                <m:mr>
                                  <m:e>
                                    <m:r>
                                      <a:rPr lang="es-ES" sz="1400" b="0" i="1" smtClean="0">
                                        <a:latin typeface="Cambria Math" panose="02040503050406030204" pitchFamily="18" charset="0"/>
                                      </a:rPr>
                                      <m:t>⋮</m:t>
                                    </m:r>
                                  </m:e>
                                </m:mr>
                              </m:m>
                            </m:e>
                          </m:d>
                        </m:e>
                        <m:sub>
                          <m:r>
                            <a:rPr lang="es-ES" sz="1400" b="0" i="1" smtClean="0">
                              <a:latin typeface="Cambria Math" panose="02040503050406030204" pitchFamily="18" charset="0"/>
                            </a:rPr>
                            <m:t>𝑁𝑥</m:t>
                          </m:r>
                          <m:r>
                            <a:rPr lang="es-ES" sz="1400" b="0" i="1" smtClean="0">
                              <a:latin typeface="Cambria Math" panose="02040503050406030204" pitchFamily="18" charset="0"/>
                            </a:rPr>
                            <m:t>1</m:t>
                          </m:r>
                        </m:sub>
                      </m:sSub>
                    </m:oMath>
                  </m:oMathPara>
                </a14:m>
                <a:endParaRPr lang="en-GB" sz="1400" dirty="0"/>
              </a:p>
            </p:txBody>
          </p:sp>
        </mc:Choice>
        <mc:Fallback>
          <p:sp>
            <p:nvSpPr>
              <p:cNvPr id="32" name="TextBox 31"/>
              <p:cNvSpPr txBox="1">
                <a:spLocks noRot="1" noChangeAspect="1" noMove="1" noResize="1" noEditPoints="1" noAdjustHandles="1" noChangeArrowheads="1" noChangeShapeType="1" noTextEdit="1"/>
              </p:cNvSpPr>
              <p:nvPr/>
            </p:nvSpPr>
            <p:spPr>
              <a:xfrm>
                <a:off x="751148" y="3035549"/>
                <a:ext cx="916212" cy="1339213"/>
              </a:xfrm>
              <a:prstGeom prst="rect">
                <a:avLst/>
              </a:prstGeom>
              <a:blipFill rotWithShape="0">
                <a:blip r:embed="rId3"/>
                <a:stretch>
                  <a:fillRect/>
                </a:stretch>
              </a:blipFill>
            </p:spPr>
            <p:txBody>
              <a:bodyPr/>
              <a:lstStyle/>
              <a:p>
                <a:r>
                  <a:rPr lang="en-GB">
                    <a:noFill/>
                  </a:rPr>
                  <a:t> </a:t>
                </a:r>
              </a:p>
            </p:txBody>
          </p:sp>
        </mc:Fallback>
      </mc:AlternateContent>
      <p:sp>
        <p:nvSpPr>
          <p:cNvPr id="33" name="TextBox 32"/>
          <p:cNvSpPr txBox="1"/>
          <p:nvPr/>
        </p:nvSpPr>
        <p:spPr>
          <a:xfrm>
            <a:off x="2314307" y="3201238"/>
            <a:ext cx="4214715" cy="523220"/>
          </a:xfrm>
          <a:prstGeom prst="rect">
            <a:avLst/>
          </a:prstGeom>
          <a:noFill/>
        </p:spPr>
        <p:txBody>
          <a:bodyPr wrap="square" rtlCol="0">
            <a:spAutoFit/>
          </a:bodyPr>
          <a:lstStyle/>
          <a:p>
            <a:r>
              <a:rPr lang="en-GB" sz="1400" dirty="0" smtClean="0"/>
              <a:t>Nx1 vector in which </a:t>
            </a:r>
            <a:r>
              <a:rPr lang="en-GB" sz="1400" i="1" dirty="0" err="1" smtClean="0"/>
              <a:t>ts</a:t>
            </a:r>
            <a:r>
              <a:rPr lang="en-GB" sz="1400" i="1" dirty="0" smtClean="0"/>
              <a:t>(</a:t>
            </a:r>
            <a:r>
              <a:rPr lang="en-GB" sz="1400" i="1" dirty="0" err="1" smtClean="0"/>
              <a:t>i</a:t>
            </a:r>
            <a:r>
              <a:rPr lang="en-GB" sz="1400" i="1" dirty="0" smtClean="0"/>
              <a:t>) </a:t>
            </a:r>
            <a:r>
              <a:rPr lang="en-GB" sz="1400" dirty="0" smtClean="0"/>
              <a:t>is the time stamp corresponding to the </a:t>
            </a:r>
            <a:r>
              <a:rPr lang="en-GB" sz="1400" i="1" dirty="0" err="1" smtClean="0"/>
              <a:t>i</a:t>
            </a:r>
            <a:r>
              <a:rPr lang="en-GB" sz="1400" i="1" dirty="0" smtClean="0"/>
              <a:t> </a:t>
            </a:r>
            <a:r>
              <a:rPr lang="en-GB" sz="1400" dirty="0" smtClean="0"/>
              <a:t>sample </a:t>
            </a:r>
            <a:r>
              <a:rPr lang="en-GB" sz="1400" dirty="0" smtClean="0">
                <a:sym typeface="Wingdings" panose="05000000000000000000" pitchFamily="2" charset="2"/>
              </a:rPr>
              <a:t> </a:t>
            </a:r>
            <a:r>
              <a:rPr lang="en-GB" sz="1400" dirty="0" smtClean="0"/>
              <a:t> </a:t>
            </a:r>
            <a:r>
              <a:rPr lang="en-GB" sz="1400" i="1" dirty="0" err="1" smtClean="0"/>
              <a:t>ts</a:t>
            </a:r>
            <a:r>
              <a:rPr lang="en-GB" sz="1400" i="1" dirty="0" smtClean="0"/>
              <a:t>(</a:t>
            </a:r>
            <a:r>
              <a:rPr lang="en-GB" sz="1400" i="1" dirty="0" err="1" smtClean="0"/>
              <a:t>i</a:t>
            </a:r>
            <a:r>
              <a:rPr lang="en-GB" sz="1400" i="1" dirty="0" smtClean="0"/>
              <a:t>) = 1, …, T</a:t>
            </a:r>
            <a:r>
              <a:rPr lang="en-GB" sz="1400" dirty="0" smtClean="0"/>
              <a:t>.</a:t>
            </a:r>
            <a:endParaRPr lang="en-GB" sz="1400" dirty="0" smtClean="0"/>
          </a:p>
        </p:txBody>
      </p:sp>
      <mc:AlternateContent xmlns:mc="http://schemas.openxmlformats.org/markup-compatibility/2006">
        <mc:Choice xmlns:a14="http://schemas.microsoft.com/office/drawing/2010/main" Requires="a14">
          <p:sp>
            <p:nvSpPr>
              <p:cNvPr id="46" name="TextBox 45"/>
              <p:cNvSpPr txBox="1"/>
              <p:nvPr/>
            </p:nvSpPr>
            <p:spPr>
              <a:xfrm>
                <a:off x="590267" y="4596120"/>
                <a:ext cx="1741566" cy="599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𝑠𝑝</m:t>
                      </m:r>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d>
                            <m:dPr>
                              <m:begChr m:val="["/>
                              <m:endChr m:val="]"/>
                              <m:ctrlPr>
                                <a:rPr lang="es-ES" sz="1400" b="0" i="1" smtClean="0">
                                  <a:latin typeface="Cambria Math" panose="02040503050406030204" pitchFamily="18" charset="0"/>
                                </a:rPr>
                              </m:ctrlPr>
                            </m:dPr>
                            <m:e>
                              <m:m>
                                <m:mPr>
                                  <m:mcs>
                                    <m:mc>
                                      <m:mcPr>
                                        <m:count m:val="1"/>
                                        <m:mcJc m:val="center"/>
                                      </m:mcPr>
                                    </m:mc>
                                  </m:mcs>
                                  <m:ctrlPr>
                                    <a:rPr lang="es-ES" sz="1400" b="0" i="1" smtClean="0">
                                      <a:latin typeface="Cambria Math" panose="02040503050406030204" pitchFamily="18" charset="0"/>
                                    </a:rPr>
                                  </m:ctrlPr>
                                </m:mPr>
                                <m:mr>
                                  <m:e>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𝑠𝑝</m:t>
                                        </m:r>
                                      </m:e>
                                      <m:sub>
                                        <m:r>
                                          <a:rPr lang="es-ES" sz="1400" b="0" i="1" smtClean="0">
                                            <a:latin typeface="Cambria Math" panose="02040503050406030204" pitchFamily="18" charset="0"/>
                                          </a:rPr>
                                          <m:t>1</m:t>
                                        </m:r>
                                      </m:sub>
                                    </m:sSub>
                                  </m:e>
                                </m:mr>
                                <m:mr>
                                  <m:e>
                                    <m:r>
                                      <a:rPr lang="es-ES" sz="1400" b="0" i="1" smtClean="0">
                                        <a:latin typeface="Cambria Math" panose="02040503050406030204" pitchFamily="18" charset="0"/>
                                      </a:rPr>
                                      <m:t>⋮</m:t>
                                    </m:r>
                                  </m:e>
                                </m:mr>
                                <m:mr>
                                  <m:e>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𝑠𝑝</m:t>
                                        </m:r>
                                      </m:e>
                                      <m:sub>
                                        <m:r>
                                          <a:rPr lang="es-ES" sz="1400" b="0" i="1" smtClean="0">
                                            <a:latin typeface="Cambria Math" panose="02040503050406030204" pitchFamily="18" charset="0"/>
                                          </a:rPr>
                                          <m:t>𝑇</m:t>
                                        </m:r>
                                      </m:sub>
                                    </m:sSub>
                                  </m:e>
                                </m:mr>
                              </m:m>
                            </m:e>
                          </m:d>
                        </m:e>
                        <m:sub>
                          <m:r>
                            <a:rPr lang="es-ES" sz="1400" b="0" i="1" smtClean="0">
                              <a:latin typeface="Cambria Math" panose="02040503050406030204" pitchFamily="18" charset="0"/>
                            </a:rPr>
                            <m:t>𝑇𝑥</m:t>
                          </m:r>
                          <m:r>
                            <a:rPr lang="es-ES" sz="1400" b="0" i="1" smtClean="0">
                              <a:latin typeface="Cambria Math" panose="02040503050406030204" pitchFamily="18" charset="0"/>
                            </a:rPr>
                            <m:t>1</m:t>
                          </m:r>
                        </m:sub>
                      </m:sSub>
                      <m:r>
                        <a:rPr lang="es-ES" sz="1400" b="0" i="1" smtClean="0">
                          <a:latin typeface="Cambria Math" panose="02040503050406030204" pitchFamily="18" charset="0"/>
                        </a:rPr>
                        <m:t>  </m:t>
                      </m:r>
                      <m:r>
                        <a:rPr lang="es-ES" sz="1400" b="0" i="1" smtClean="0">
                          <a:latin typeface="Cambria Math" panose="02040503050406030204" pitchFamily="18" charset="0"/>
                        </a:rPr>
                        <m:t>𝑜𝑟</m:t>
                      </m:r>
                      <m:r>
                        <a:rPr lang="es-ES" sz="1400" b="0" i="1" smtClean="0">
                          <a:latin typeface="Cambria Math" panose="02040503050406030204" pitchFamily="18" charset="0"/>
                        </a:rPr>
                        <m:t>   </m:t>
                      </m:r>
                      <m:sSub>
                        <m:sSubPr>
                          <m:ctrlPr>
                            <a:rPr lang="es-ES" sz="1400" b="0" i="1" smtClean="0">
                              <a:latin typeface="Cambria Math" panose="02040503050406030204" pitchFamily="18" charset="0"/>
                            </a:rPr>
                          </m:ctrlPr>
                        </m:sSubPr>
                        <m:e>
                          <m:r>
                            <m:rPr>
                              <m:sty m:val="p"/>
                            </m:rPr>
                            <a:rPr lang="el-GR" sz="1400" b="0" i="1" smtClean="0">
                              <a:latin typeface="Cambria Math" panose="02040503050406030204" pitchFamily="18" charset="0"/>
                            </a:rPr>
                            <m:t>λ</m:t>
                          </m:r>
                        </m:e>
                        <m:sub>
                          <m:r>
                            <a:rPr lang="es-ES" sz="1400" b="0" i="1" smtClean="0">
                              <a:latin typeface="Cambria Math" panose="02040503050406030204" pitchFamily="18" charset="0"/>
                            </a:rPr>
                            <m:t>1</m:t>
                          </m:r>
                        </m:sub>
                      </m:sSub>
                    </m:oMath>
                  </m:oMathPara>
                </a14:m>
                <a:endParaRPr lang="en-GB" sz="1400" dirty="0"/>
              </a:p>
            </p:txBody>
          </p:sp>
        </mc:Choice>
        <mc:Fallback>
          <p:sp>
            <p:nvSpPr>
              <p:cNvPr id="46" name="TextBox 45"/>
              <p:cNvSpPr txBox="1">
                <a:spLocks noRot="1" noChangeAspect="1" noMove="1" noResize="1" noEditPoints="1" noAdjustHandles="1" noChangeArrowheads="1" noChangeShapeType="1" noTextEdit="1"/>
              </p:cNvSpPr>
              <p:nvPr/>
            </p:nvSpPr>
            <p:spPr>
              <a:xfrm>
                <a:off x="590267" y="4596120"/>
                <a:ext cx="1741566" cy="599523"/>
              </a:xfrm>
              <a:prstGeom prst="rect">
                <a:avLst/>
              </a:prstGeom>
              <a:blipFill rotWithShape="0">
                <a:blip r:embed="rId4"/>
                <a:stretch>
                  <a:fillRect b="-102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590267" y="5456020"/>
                <a:ext cx="1767342" cy="598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𝑠𝑝</m:t>
                      </m:r>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d>
                            <m:dPr>
                              <m:begChr m:val="["/>
                              <m:endChr m:val="]"/>
                              <m:ctrlPr>
                                <a:rPr lang="es-ES" sz="1400" b="0" i="1" smtClean="0">
                                  <a:latin typeface="Cambria Math" panose="02040503050406030204" pitchFamily="18" charset="0"/>
                                </a:rPr>
                              </m:ctrlPr>
                            </m:dPr>
                            <m:e>
                              <m:m>
                                <m:mPr>
                                  <m:mcs>
                                    <m:mc>
                                      <m:mcPr>
                                        <m:count m:val="1"/>
                                        <m:mcJc m:val="center"/>
                                      </m:mcPr>
                                    </m:mc>
                                  </m:mcs>
                                  <m:ctrlPr>
                                    <a:rPr lang="es-ES" sz="1400" b="0" i="1" smtClean="0">
                                      <a:latin typeface="Cambria Math" panose="02040503050406030204" pitchFamily="18" charset="0"/>
                                    </a:rPr>
                                  </m:ctrlPr>
                                </m:mPr>
                                <m:mr>
                                  <m:e>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𝑠𝑚</m:t>
                                        </m:r>
                                      </m:e>
                                      <m:sub>
                                        <m:r>
                                          <a:rPr lang="es-ES" sz="1400" b="0" i="1" smtClean="0">
                                            <a:latin typeface="Cambria Math" panose="02040503050406030204" pitchFamily="18" charset="0"/>
                                          </a:rPr>
                                          <m:t>1</m:t>
                                        </m:r>
                                      </m:sub>
                                    </m:sSub>
                                  </m:e>
                                </m:mr>
                                <m:mr>
                                  <m:e>
                                    <m:r>
                                      <a:rPr lang="es-ES" sz="1400" b="0" i="1" smtClean="0">
                                        <a:latin typeface="Cambria Math" panose="02040503050406030204" pitchFamily="18" charset="0"/>
                                      </a:rPr>
                                      <m:t>⋮</m:t>
                                    </m:r>
                                  </m:e>
                                </m:mr>
                                <m:mr>
                                  <m:e>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𝑠𝑚</m:t>
                                        </m:r>
                                      </m:e>
                                      <m:sub>
                                        <m:r>
                                          <a:rPr lang="es-ES" sz="1400" b="0" i="1" smtClean="0">
                                            <a:latin typeface="Cambria Math" panose="02040503050406030204" pitchFamily="18" charset="0"/>
                                          </a:rPr>
                                          <m:t>𝑇</m:t>
                                        </m:r>
                                      </m:sub>
                                    </m:sSub>
                                  </m:e>
                                </m:mr>
                              </m:m>
                            </m:e>
                          </m:d>
                        </m:e>
                        <m:sub>
                          <m:r>
                            <a:rPr lang="es-ES" sz="1400" b="0" i="1" smtClean="0">
                              <a:latin typeface="Cambria Math" panose="02040503050406030204" pitchFamily="18" charset="0"/>
                            </a:rPr>
                            <m:t>𝑇𝑥</m:t>
                          </m:r>
                          <m:r>
                            <a:rPr lang="es-ES" sz="1400" b="0" i="1" smtClean="0">
                              <a:latin typeface="Cambria Math" panose="02040503050406030204" pitchFamily="18" charset="0"/>
                            </a:rPr>
                            <m:t>1</m:t>
                          </m:r>
                        </m:sub>
                      </m:sSub>
                      <m:r>
                        <a:rPr lang="es-ES" sz="1400" b="0" i="1" smtClean="0">
                          <a:latin typeface="Cambria Math" panose="02040503050406030204" pitchFamily="18" charset="0"/>
                        </a:rPr>
                        <m:t>  </m:t>
                      </m:r>
                      <m:r>
                        <a:rPr lang="es-ES" sz="1400" b="0" i="1" smtClean="0">
                          <a:latin typeface="Cambria Math" panose="02040503050406030204" pitchFamily="18" charset="0"/>
                        </a:rPr>
                        <m:t>𝑜𝑟</m:t>
                      </m:r>
                      <m:r>
                        <a:rPr lang="es-ES" sz="1400" b="0" i="1" smtClean="0">
                          <a:latin typeface="Cambria Math" panose="02040503050406030204" pitchFamily="18" charset="0"/>
                        </a:rPr>
                        <m:t>   </m:t>
                      </m:r>
                      <m:sSub>
                        <m:sSubPr>
                          <m:ctrlPr>
                            <a:rPr lang="es-ES" sz="1400" b="0" i="1" smtClean="0">
                              <a:latin typeface="Cambria Math" panose="02040503050406030204" pitchFamily="18" charset="0"/>
                            </a:rPr>
                          </m:ctrlPr>
                        </m:sSubPr>
                        <m:e>
                          <m:r>
                            <m:rPr>
                              <m:sty m:val="p"/>
                            </m:rPr>
                            <a:rPr lang="el-GR" sz="1400" b="0" i="1" smtClean="0">
                              <a:latin typeface="Cambria Math" panose="02040503050406030204" pitchFamily="18" charset="0"/>
                            </a:rPr>
                            <m:t>λ</m:t>
                          </m:r>
                        </m:e>
                        <m:sub>
                          <m:r>
                            <a:rPr lang="es-ES" sz="1400" b="0" i="1" smtClean="0">
                              <a:latin typeface="Cambria Math" panose="02040503050406030204" pitchFamily="18" charset="0"/>
                            </a:rPr>
                            <m:t>2</m:t>
                          </m:r>
                        </m:sub>
                      </m:sSub>
                    </m:oMath>
                  </m:oMathPara>
                </a14:m>
                <a:endParaRPr lang="en-GB" sz="1400" dirty="0"/>
              </a:p>
            </p:txBody>
          </p:sp>
        </mc:Choice>
        <mc:Fallback>
          <p:sp>
            <p:nvSpPr>
              <p:cNvPr id="50" name="TextBox 49"/>
              <p:cNvSpPr txBox="1">
                <a:spLocks noRot="1" noChangeAspect="1" noMove="1" noResize="1" noEditPoints="1" noAdjustHandles="1" noChangeArrowheads="1" noChangeShapeType="1" noTextEdit="1"/>
              </p:cNvSpPr>
              <p:nvPr/>
            </p:nvSpPr>
            <p:spPr>
              <a:xfrm>
                <a:off x="590267" y="5456020"/>
                <a:ext cx="1767342" cy="598434"/>
              </a:xfrm>
              <a:prstGeom prst="rect">
                <a:avLst/>
              </a:prstGeom>
              <a:blipFill rotWithShape="0">
                <a:blip r:embed="rId5"/>
                <a:stretch>
                  <a:fillRect b="-102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2758991" y="4801130"/>
                <a:ext cx="3930585" cy="954107"/>
              </a:xfrm>
              <a:prstGeom prst="rect">
                <a:avLst/>
              </a:prstGeom>
              <a:noFill/>
            </p:spPr>
            <p:txBody>
              <a:bodyPr wrap="square" rtlCol="0">
                <a:spAutoFit/>
              </a:bodyPr>
              <a:lstStyle/>
              <a:p>
                <a:r>
                  <a:rPr lang="en-GB" sz="1400" dirty="0" smtClean="0"/>
                  <a:t>Tx1 </a:t>
                </a:r>
                <a:r>
                  <a:rPr lang="en-GB" sz="1400" dirty="0" smtClean="0"/>
                  <a:t>vectors if different penalties for each </a:t>
                </a:r>
                <a:r>
                  <a:rPr lang="en-GB" sz="1400" u="sng" dirty="0" smtClean="0"/>
                  <a:t>epoch</a:t>
                </a:r>
              </a:p>
              <a:p>
                <a:r>
                  <a:rPr lang="es-ES" sz="1400" dirty="0"/>
                  <a:t>	</a:t>
                </a:r>
                <a14:m>
                  <m:oMath xmlns:m="http://schemas.openxmlformats.org/officeDocument/2006/math">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𝑠𝑝</m:t>
                        </m:r>
                      </m:e>
                      <m:sub>
                        <m:r>
                          <a:rPr lang="es-ES" sz="1400" b="0" i="1" smtClean="0">
                            <a:latin typeface="Cambria Math" panose="02040503050406030204" pitchFamily="18" charset="0"/>
                          </a:rPr>
                          <m:t>𝑘</m:t>
                        </m:r>
                      </m:sub>
                    </m:sSub>
                  </m:oMath>
                </a14:m>
                <a:r>
                  <a:rPr lang="en-GB" sz="1400" dirty="0" smtClean="0"/>
                  <a:t> is the penalty corresponding to 	the k-</a:t>
                </a:r>
                <a:r>
                  <a:rPr lang="en-GB" sz="1400" dirty="0" err="1" smtClean="0"/>
                  <a:t>th</a:t>
                </a:r>
                <a:r>
                  <a:rPr lang="en-GB" sz="1400" dirty="0" smtClean="0"/>
                  <a:t> epoch.</a:t>
                </a:r>
              </a:p>
              <a:p>
                <a:r>
                  <a:rPr lang="en-GB" sz="1400" dirty="0" smtClean="0"/>
                  <a:t>Scalar if penalties keep on constant</a:t>
                </a:r>
                <a:endParaRPr lang="en-GB" sz="1400" dirty="0"/>
              </a:p>
            </p:txBody>
          </p:sp>
        </mc:Choice>
        <mc:Fallback>
          <p:sp>
            <p:nvSpPr>
              <p:cNvPr id="34" name="TextBox 33"/>
              <p:cNvSpPr txBox="1">
                <a:spLocks noRot="1" noChangeAspect="1" noMove="1" noResize="1" noEditPoints="1" noAdjustHandles="1" noChangeArrowheads="1" noChangeShapeType="1" noTextEdit="1"/>
              </p:cNvSpPr>
              <p:nvPr/>
            </p:nvSpPr>
            <p:spPr>
              <a:xfrm>
                <a:off x="2758991" y="4801130"/>
                <a:ext cx="3930585" cy="954107"/>
              </a:xfrm>
              <a:prstGeom prst="rect">
                <a:avLst/>
              </a:prstGeom>
              <a:blipFill rotWithShape="0">
                <a:blip r:embed="rId6"/>
                <a:stretch>
                  <a:fillRect l="-466" t="-1282" b="-5769"/>
                </a:stretch>
              </a:blipFill>
            </p:spPr>
            <p:txBody>
              <a:bodyPr/>
              <a:lstStyle/>
              <a:p>
                <a:r>
                  <a:rPr lang="en-GB">
                    <a:noFill/>
                  </a:rPr>
                  <a:t> </a:t>
                </a:r>
              </a:p>
            </p:txBody>
          </p:sp>
        </mc:Fallback>
      </mc:AlternateContent>
      <p:sp>
        <p:nvSpPr>
          <p:cNvPr id="36" name="Right Brace 35"/>
          <p:cNvSpPr/>
          <p:nvPr/>
        </p:nvSpPr>
        <p:spPr>
          <a:xfrm>
            <a:off x="6906704" y="1488544"/>
            <a:ext cx="477671" cy="4884715"/>
          </a:xfrm>
          <a:prstGeom prst="rightBrace">
            <a:avLst/>
          </a:prstGeom>
          <a:ln w="127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40" name="TextBox 39"/>
          <p:cNvSpPr txBox="1"/>
          <p:nvPr/>
        </p:nvSpPr>
        <p:spPr>
          <a:xfrm>
            <a:off x="3220752" y="1104040"/>
            <a:ext cx="928064" cy="369332"/>
          </a:xfrm>
          <a:prstGeom prst="rect">
            <a:avLst/>
          </a:prstGeom>
          <a:noFill/>
        </p:spPr>
        <p:txBody>
          <a:bodyPr wrap="square" rtlCol="0">
            <a:spAutoFit/>
          </a:bodyPr>
          <a:lstStyle/>
          <a:p>
            <a:r>
              <a:rPr lang="en-GB" b="1" dirty="0" smtClean="0">
                <a:solidFill>
                  <a:schemeClr val="accent5"/>
                </a:solidFill>
              </a:rPr>
              <a:t>INPUT</a:t>
            </a:r>
            <a:endParaRPr lang="en-GB" b="1" dirty="0">
              <a:solidFill>
                <a:schemeClr val="accent5"/>
              </a:solidFill>
            </a:endParaRPr>
          </a:p>
        </p:txBody>
      </p:sp>
      <p:sp>
        <p:nvSpPr>
          <p:cNvPr id="51" name="TextBox 50"/>
          <p:cNvSpPr txBox="1"/>
          <p:nvPr/>
        </p:nvSpPr>
        <p:spPr>
          <a:xfrm>
            <a:off x="9137775" y="1163839"/>
            <a:ext cx="1152637" cy="369332"/>
          </a:xfrm>
          <a:prstGeom prst="rect">
            <a:avLst/>
          </a:prstGeom>
          <a:noFill/>
        </p:spPr>
        <p:txBody>
          <a:bodyPr wrap="square" rtlCol="0">
            <a:spAutoFit/>
          </a:bodyPr>
          <a:lstStyle/>
          <a:p>
            <a:r>
              <a:rPr lang="en-GB" b="1" dirty="0" smtClean="0">
                <a:solidFill>
                  <a:schemeClr val="accent5"/>
                </a:solidFill>
              </a:rPr>
              <a:t>OUTPUT</a:t>
            </a:r>
            <a:endParaRPr lang="en-GB" b="1" dirty="0">
              <a:solidFill>
                <a:schemeClr val="accent5"/>
              </a:solidFill>
            </a:endParaRPr>
          </a:p>
        </p:txBody>
      </p:sp>
      <p:sp>
        <p:nvSpPr>
          <p:cNvPr id="42" name="TextBox 41"/>
          <p:cNvSpPr txBox="1"/>
          <p:nvPr/>
        </p:nvSpPr>
        <p:spPr>
          <a:xfrm>
            <a:off x="2549376" y="1923536"/>
            <a:ext cx="4140200"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N rows: samples (time series points)</a:t>
            </a:r>
          </a:p>
          <a:p>
            <a:pPr marL="285750" indent="-285750">
              <a:buFont typeface="Arial" panose="020B0604020202020204" pitchFamily="34" charset="0"/>
              <a:buChar char="•"/>
            </a:pPr>
            <a:r>
              <a:rPr lang="en-GB" sz="1400" dirty="0" smtClean="0"/>
              <a:t>P columns: nodes (stocks)</a:t>
            </a:r>
            <a:endParaRPr lang="en-GB" sz="1400" dirty="0"/>
          </a:p>
        </p:txBody>
      </p:sp>
      <mc:AlternateContent xmlns:mc="http://schemas.openxmlformats.org/markup-compatibility/2006">
        <mc:Choice xmlns:a14="http://schemas.microsoft.com/office/drawing/2010/main" Requires="a14">
          <p:sp>
            <p:nvSpPr>
              <p:cNvPr id="52" name="TextBox 51"/>
              <p:cNvSpPr txBox="1"/>
              <p:nvPr/>
            </p:nvSpPr>
            <p:spPr>
              <a:xfrm>
                <a:off x="8131809" y="1649286"/>
                <a:ext cx="2975302" cy="11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m:rPr>
                              <m:sty m:val="p"/>
                            </m:rPr>
                            <a:rPr lang="el-GR" i="1" smtClean="0">
                              <a:latin typeface="Cambria Math" panose="02040503050406030204" pitchFamily="18" charset="0"/>
                            </a:rPr>
                            <m:t>Θ</m:t>
                          </m:r>
                        </m:e>
                        <m:sup>
                          <m:r>
                            <a:rPr lang="es-ES" b="0" i="1" smtClean="0">
                              <a:latin typeface="Cambria Math" panose="02040503050406030204" pitchFamily="18" charset="0"/>
                            </a:rPr>
                            <m:t>𝑡</m:t>
                          </m:r>
                        </m:sup>
                      </m:sSup>
                      <m:r>
                        <a:rPr lang="es-ES" b="0" i="1" smtClean="0">
                          <a:latin typeface="Cambria Math" panose="02040503050406030204" pitchFamily="18" charset="0"/>
                        </a:rPr>
                        <m:t>= </m:t>
                      </m:r>
                      <m:d>
                        <m:dPr>
                          <m:begChr m:val="["/>
                          <m:endChr m:val="]"/>
                          <m:ctrlPr>
                            <a:rPr lang="es-ES" b="0" i="1" smtClean="0">
                              <a:latin typeface="Cambria Math" panose="02040503050406030204" pitchFamily="18" charset="0"/>
                            </a:rPr>
                          </m:ctrlPr>
                        </m:dPr>
                        <m:e>
                          <m:m>
                            <m:mPr>
                              <m:mcs>
                                <m:mc>
                                  <m:mcPr>
                                    <m:count m:val="3"/>
                                    <m:mcJc m:val="center"/>
                                  </m:mcPr>
                                </m:mc>
                              </m:mcs>
                              <m:ctrlPr>
                                <a:rPr lang="es-ES" b="0" i="1" smtClean="0">
                                  <a:latin typeface="Cambria Math" panose="02040503050406030204" pitchFamily="18" charset="0"/>
                                </a:rPr>
                              </m:ctrlPr>
                            </m:mPr>
                            <m:mr>
                              <m:e>
                                <m:eqArr>
                                  <m:eqArrPr>
                                    <m:ctrlPr>
                                      <a:rPr lang="es-ES" b="0" i="1" smtClean="0">
                                        <a:latin typeface="Cambria Math" panose="02040503050406030204" pitchFamily="18" charset="0"/>
                                      </a:rPr>
                                    </m:ctrlPr>
                                  </m:eqArrPr>
                                  <m:e>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𝜃</m:t>
                                        </m:r>
                                      </m:e>
                                      <m:sub>
                                        <m:r>
                                          <a:rPr lang="es-ES" b="0" i="1" smtClean="0">
                                            <a:latin typeface="Cambria Math" panose="02040503050406030204" pitchFamily="18" charset="0"/>
                                          </a:rPr>
                                          <m:t>11</m:t>
                                        </m:r>
                                      </m:sub>
                                      <m:sup>
                                        <m:r>
                                          <a:rPr lang="es-ES" b="0" i="1" smtClean="0">
                                            <a:latin typeface="Cambria Math" panose="02040503050406030204" pitchFamily="18" charset="0"/>
                                          </a:rPr>
                                          <m:t>𝑡</m:t>
                                        </m:r>
                                      </m:sup>
                                    </m:sSubSup>
                                  </m:e>
                                  <m:e>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𝜃</m:t>
                                        </m:r>
                                      </m:e>
                                      <m:sub>
                                        <m:r>
                                          <a:rPr lang="es-ES" b="0" i="1" smtClean="0">
                                            <a:latin typeface="Cambria Math" panose="02040503050406030204" pitchFamily="18" charset="0"/>
                                            <a:ea typeface="Cambria Math" panose="02040503050406030204" pitchFamily="18" charset="0"/>
                                          </a:rPr>
                                          <m:t>2</m:t>
                                        </m:r>
                                        <m:r>
                                          <a:rPr lang="es-ES" b="0" i="1" smtClean="0">
                                            <a:latin typeface="Cambria Math" panose="02040503050406030204" pitchFamily="18" charset="0"/>
                                          </a:rPr>
                                          <m:t>1</m:t>
                                        </m:r>
                                      </m:sub>
                                      <m:sup>
                                        <m:r>
                                          <a:rPr lang="es-ES" b="0" i="1" smtClean="0">
                                            <a:latin typeface="Cambria Math" panose="02040503050406030204" pitchFamily="18" charset="0"/>
                                          </a:rPr>
                                          <m:t>𝑡</m:t>
                                        </m:r>
                                      </m:sup>
                                    </m:sSubSup>
                                  </m:e>
                                </m:eqArr>
                              </m:e>
                              <m:e>
                                <m:eqArr>
                                  <m:eqArrPr>
                                    <m:ctrlPr>
                                      <a:rPr lang="es-ES" b="0" i="1" smtClean="0">
                                        <a:latin typeface="Cambria Math" panose="02040503050406030204" pitchFamily="18" charset="0"/>
                                      </a:rPr>
                                    </m:ctrlPr>
                                  </m:eqArrPr>
                                  <m:e>
                                    <m:r>
                                      <a:rPr lang="es-ES" b="0" i="1" smtClean="0">
                                        <a:latin typeface="Cambria Math" panose="02040503050406030204" pitchFamily="18" charset="0"/>
                                      </a:rPr>
                                      <m:t>…</m:t>
                                    </m:r>
                                  </m:e>
                                  <m:e>
                                    <m:r>
                                      <a:rPr lang="en-GB" i="1" smtClean="0">
                                        <a:latin typeface="Cambria Math" panose="02040503050406030204" pitchFamily="18" charset="0"/>
                                      </a:rPr>
                                      <m:t>⋱</m:t>
                                    </m:r>
                                  </m:e>
                                </m:eqArr>
                              </m:e>
                              <m:e>
                                <m:eqArr>
                                  <m:eqArrPr>
                                    <m:ctrlPr>
                                      <a:rPr lang="es-ES" b="0" i="1" smtClean="0">
                                        <a:latin typeface="Cambria Math" panose="02040503050406030204" pitchFamily="18" charset="0"/>
                                      </a:rPr>
                                    </m:ctrlPr>
                                  </m:eqArrPr>
                                  <m:e>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𝜃</m:t>
                                        </m:r>
                                      </m:e>
                                      <m:sub>
                                        <m:r>
                                          <a:rPr lang="es-ES" b="0" i="1" smtClean="0">
                                            <a:latin typeface="Cambria Math" panose="02040503050406030204" pitchFamily="18" charset="0"/>
                                          </a:rPr>
                                          <m:t>1</m:t>
                                        </m:r>
                                        <m:r>
                                          <a:rPr lang="es-ES" b="0" i="1" smtClean="0">
                                            <a:latin typeface="Cambria Math" panose="02040503050406030204" pitchFamily="18" charset="0"/>
                                          </a:rPr>
                                          <m:t>𝑁</m:t>
                                        </m:r>
                                      </m:sub>
                                      <m:sup>
                                        <m:r>
                                          <a:rPr lang="es-ES" b="0" i="1" smtClean="0">
                                            <a:latin typeface="Cambria Math" panose="02040503050406030204" pitchFamily="18" charset="0"/>
                                          </a:rPr>
                                          <m:t>𝑡</m:t>
                                        </m:r>
                                      </m:sup>
                                    </m:sSubSup>
                                  </m:e>
                                  <m:e>
                                    <m:r>
                                      <a:rPr lang="en-GB" i="1" smtClean="0">
                                        <a:latin typeface="Cambria Math" panose="02040503050406030204" pitchFamily="18" charset="0"/>
                                      </a:rPr>
                                      <m:t>⋮</m:t>
                                    </m:r>
                                  </m:e>
                                </m:eqArr>
                              </m:e>
                            </m:mr>
                            <m:mr>
                              <m:e>
                                <m:r>
                                  <a:rPr lang="es-ES" b="0" i="1" smtClean="0">
                                    <a:latin typeface="Cambria Math" panose="02040503050406030204" pitchFamily="18" charset="0"/>
                                  </a:rPr>
                                  <m:t>⋮</m:t>
                                </m:r>
                              </m:e>
                              <m:e>
                                <m:r>
                                  <a:rPr lang="es-ES" b="0" i="1" smtClean="0">
                                    <a:latin typeface="Cambria Math" panose="02040503050406030204" pitchFamily="18" charset="0"/>
                                  </a:rPr>
                                  <m:t>⋱</m:t>
                                </m:r>
                              </m:e>
                              <m:e>
                                <m:r>
                                  <a:rPr lang="es-ES" b="0" i="1" smtClean="0">
                                    <a:latin typeface="Cambria Math" panose="02040503050406030204" pitchFamily="18" charset="0"/>
                                  </a:rPr>
                                  <m:t>⋮</m:t>
                                </m:r>
                              </m:e>
                            </m:mr>
                            <m:mr>
                              <m:e>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𝜃</m:t>
                                    </m:r>
                                  </m:e>
                                  <m:sub>
                                    <m:r>
                                      <a:rPr lang="es-ES" b="0" i="1" smtClean="0">
                                        <a:latin typeface="Cambria Math" panose="02040503050406030204" pitchFamily="18" charset="0"/>
                                        <a:ea typeface="Cambria Math" panose="02040503050406030204" pitchFamily="18" charset="0"/>
                                      </a:rPr>
                                      <m:t>𝑁</m:t>
                                    </m:r>
                                    <m:r>
                                      <a:rPr lang="es-ES" b="0" i="1" smtClean="0">
                                        <a:latin typeface="Cambria Math" panose="02040503050406030204" pitchFamily="18" charset="0"/>
                                      </a:rPr>
                                      <m:t>1</m:t>
                                    </m:r>
                                  </m:sub>
                                  <m:sup>
                                    <m:r>
                                      <a:rPr lang="es-ES" b="0" i="1" smtClean="0">
                                        <a:latin typeface="Cambria Math" panose="02040503050406030204" pitchFamily="18" charset="0"/>
                                      </a:rPr>
                                      <m:t>𝑡</m:t>
                                    </m:r>
                                  </m:sup>
                                </m:sSubSup>
                              </m:e>
                              <m:e>
                                <m:r>
                                  <a:rPr lang="es-ES" b="0" i="1" smtClean="0">
                                    <a:latin typeface="Cambria Math" panose="02040503050406030204" pitchFamily="18" charset="0"/>
                                  </a:rPr>
                                  <m:t>…</m:t>
                                </m:r>
                              </m:e>
                              <m:e>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𝜃</m:t>
                                    </m:r>
                                  </m:e>
                                  <m:sub>
                                    <m:r>
                                      <a:rPr lang="es-ES" b="0" i="1" smtClean="0">
                                        <a:latin typeface="Cambria Math" panose="02040503050406030204" pitchFamily="18" charset="0"/>
                                        <a:ea typeface="Cambria Math" panose="02040503050406030204" pitchFamily="18" charset="0"/>
                                      </a:rPr>
                                      <m:t>𝑁𝑁</m:t>
                                    </m:r>
                                  </m:sub>
                                  <m:sup>
                                    <m:r>
                                      <a:rPr lang="es-ES" b="0" i="1" smtClean="0">
                                        <a:latin typeface="Cambria Math" panose="02040503050406030204" pitchFamily="18" charset="0"/>
                                      </a:rPr>
                                      <m:t>𝑡</m:t>
                                    </m:r>
                                  </m:sup>
                                </m:sSubSup>
                              </m:e>
                            </m:mr>
                          </m:m>
                        </m:e>
                      </m:d>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m>
                            <m:mPr>
                              <m:mcs>
                                <m:mc>
                                  <m:mcPr>
                                    <m:count m:val="1"/>
                                    <m:mcJc m:val="center"/>
                                  </m:mcPr>
                                </m:mc>
                              </m:mcs>
                              <m:ctrlPr>
                                <a:rPr lang="es-ES" b="0" i="1" smtClean="0">
                                  <a:latin typeface="Cambria Math" panose="02040503050406030204" pitchFamily="18" charset="0"/>
                                </a:rPr>
                              </m:ctrlPr>
                            </m:mPr>
                            <m:mr>
                              <m:e>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ea typeface="Cambria Math" panose="02040503050406030204" pitchFamily="18" charset="0"/>
                                          </a:rPr>
                                          <m:t>𝜃</m:t>
                                        </m:r>
                                      </m:e>
                                    </m:acc>
                                  </m:e>
                                  <m:sub>
                                    <m:r>
                                      <a:rPr lang="es-ES" b="0" i="1" smtClean="0">
                                        <a:latin typeface="Cambria Math" panose="02040503050406030204" pitchFamily="18" charset="0"/>
                                      </a:rPr>
                                      <m:t>1</m:t>
                                    </m:r>
                                  </m:sub>
                                </m:sSub>
                              </m:e>
                            </m:mr>
                            <m:mr>
                              <m:e>
                                <m:m>
                                  <m:mPr>
                                    <m:mcs>
                                      <m:mc>
                                        <m:mcPr>
                                          <m:count m:val="1"/>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m:t>
                                      </m:r>
                                    </m:e>
                                  </m:mr>
                                  <m:mr>
                                    <m:e>
                                      <m:r>
                                        <a:rPr lang="es-ES" b="0" i="1" smtClean="0">
                                          <a:latin typeface="Cambria Math" panose="02040503050406030204" pitchFamily="18" charset="0"/>
                                          <a:ea typeface="Cambria Math" panose="02040503050406030204" pitchFamily="18" charset="0"/>
                                        </a:rPr>
                                        <m:t>⋮</m:t>
                                      </m:r>
                                    </m:e>
                                  </m:mr>
                                </m:m>
                              </m:e>
                            </m:mr>
                            <m:mr>
                              <m:e>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ea typeface="Cambria Math" panose="02040503050406030204" pitchFamily="18" charset="0"/>
                                          </a:rPr>
                                          <m:t>𝜃</m:t>
                                        </m:r>
                                      </m:e>
                                    </m:acc>
                                  </m:e>
                                  <m:sub>
                                    <m:r>
                                      <a:rPr lang="es-ES" b="0" i="1" smtClean="0">
                                        <a:latin typeface="Cambria Math" panose="02040503050406030204" pitchFamily="18" charset="0"/>
                                        <a:ea typeface="Cambria Math" panose="02040503050406030204" pitchFamily="18" charset="0"/>
                                      </a:rPr>
                                      <m:t>𝑁</m:t>
                                    </m:r>
                                  </m:sub>
                                </m:sSub>
                              </m:e>
                            </m:mr>
                          </m:m>
                        </m:e>
                      </m:d>
                    </m:oMath>
                  </m:oMathPara>
                </a14:m>
                <a:endParaRPr lang="en-GB" dirty="0"/>
              </a:p>
            </p:txBody>
          </p:sp>
        </mc:Choice>
        <mc:Fallback>
          <p:sp>
            <p:nvSpPr>
              <p:cNvPr id="52" name="TextBox 51"/>
              <p:cNvSpPr txBox="1">
                <a:spLocks noRot="1" noChangeAspect="1" noMove="1" noResize="1" noEditPoints="1" noAdjustHandles="1" noChangeArrowheads="1" noChangeShapeType="1" noTextEdit="1"/>
              </p:cNvSpPr>
              <p:nvPr/>
            </p:nvSpPr>
            <p:spPr>
              <a:xfrm>
                <a:off x="8131809" y="1649286"/>
                <a:ext cx="2975302" cy="1140633"/>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7947987" y="3036552"/>
                <a:ext cx="3351341" cy="967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𝜃</m:t>
                          </m:r>
                        </m:e>
                        <m:sub>
                          <m:r>
                            <a:rPr lang="es-ES" b="0" i="1" smtClean="0">
                              <a:latin typeface="Cambria Math" panose="02040503050406030204" pitchFamily="18" charset="0"/>
                              <a:ea typeface="Cambria Math" panose="02040503050406030204" pitchFamily="18" charset="0"/>
                            </a:rPr>
                            <m:t>𝑖𝑗</m:t>
                          </m:r>
                        </m:sub>
                        <m:sup>
                          <m:r>
                            <a:rPr lang="es-ES" b="0" i="1" smtClean="0">
                              <a:latin typeface="Cambria Math" panose="02040503050406030204" pitchFamily="18" charset="0"/>
                            </a:rPr>
                            <m:t>𝑡</m:t>
                          </m:r>
                        </m:sup>
                      </m:sSubSup>
                      <m:r>
                        <a:rPr lang="es-ES" b="0" i="0" smtClean="0">
                          <a:latin typeface="Cambria Math" panose="02040503050406030204" pitchFamily="18" charset="0"/>
                        </a:rPr>
                        <m:t>=1, −1, 0</m:t>
                      </m:r>
                    </m:oMath>
                  </m:oMathPara>
                </a14:m>
                <a:endParaRPr lang="es-ES" b="0" dirty="0" smtClean="0"/>
              </a:p>
              <a:p>
                <a:r>
                  <a:rPr lang="es-ES" b="0" dirty="0" err="1" smtClean="0"/>
                  <a:t>Drect</a:t>
                </a:r>
                <a:r>
                  <a:rPr lang="es-ES" b="0" dirty="0" smtClean="0"/>
                  <a:t>, </a:t>
                </a:r>
                <a:r>
                  <a:rPr lang="es-ES" b="0" dirty="0" err="1" smtClean="0"/>
                  <a:t>inverse</a:t>
                </a:r>
                <a:r>
                  <a:rPr lang="es-ES" b="0" dirty="0" smtClean="0"/>
                  <a:t> </a:t>
                </a:r>
                <a:r>
                  <a:rPr lang="es-ES" b="0" dirty="0" err="1" smtClean="0"/>
                  <a:t>or</a:t>
                </a:r>
                <a:r>
                  <a:rPr lang="es-ES" b="0" dirty="0" smtClean="0"/>
                  <a:t> no </a:t>
                </a:r>
                <a:r>
                  <a:rPr lang="es-ES" b="0" dirty="0" err="1" smtClean="0"/>
                  <a:t>interaction</a:t>
                </a:r>
                <a:r>
                  <a:rPr lang="es-ES" b="0" dirty="0" smtClean="0"/>
                  <a:t> </a:t>
                </a:r>
                <a:r>
                  <a:rPr lang="es-ES" b="0" dirty="0" err="1" smtClean="0"/>
                  <a:t>between</a:t>
                </a:r>
                <a:r>
                  <a:rPr lang="es-ES" b="0" dirty="0" smtClean="0"/>
                  <a:t> </a:t>
                </a:r>
                <a:r>
                  <a:rPr lang="es-ES" b="0" dirty="0" err="1" smtClean="0"/>
                  <a:t>the</a:t>
                </a:r>
                <a:r>
                  <a:rPr lang="es-ES" b="0" dirty="0" smtClean="0"/>
                  <a:t> </a:t>
                </a:r>
                <a:r>
                  <a:rPr lang="es-ES" b="0" dirty="0" err="1" smtClean="0"/>
                  <a:t>nodes</a:t>
                </a:r>
                <a:r>
                  <a:rPr lang="es-ES" b="0" i="1" dirty="0" smtClean="0"/>
                  <a:t> i </a:t>
                </a:r>
                <a:r>
                  <a:rPr lang="es-ES" b="0" dirty="0" smtClean="0"/>
                  <a:t>and</a:t>
                </a:r>
                <a:r>
                  <a:rPr lang="es-ES" b="0" i="1" dirty="0" smtClean="0"/>
                  <a:t> j</a:t>
                </a:r>
                <a:r>
                  <a:rPr lang="en-GB" dirty="0" smtClean="0"/>
                  <a:t>.</a:t>
                </a:r>
                <a:endParaRPr lang="es-ES" b="0" i="1" dirty="0" smtClean="0"/>
              </a:p>
            </p:txBody>
          </p:sp>
        </mc:Choice>
        <mc:Fallback>
          <p:sp>
            <p:nvSpPr>
              <p:cNvPr id="53" name="TextBox 52"/>
              <p:cNvSpPr txBox="1">
                <a:spLocks noRot="1" noChangeAspect="1" noMove="1" noResize="1" noEditPoints="1" noAdjustHandles="1" noChangeArrowheads="1" noChangeShapeType="1" noTextEdit="1"/>
              </p:cNvSpPr>
              <p:nvPr/>
            </p:nvSpPr>
            <p:spPr>
              <a:xfrm>
                <a:off x="7947987" y="3036552"/>
                <a:ext cx="3351341" cy="967701"/>
              </a:xfrm>
              <a:prstGeom prst="rect">
                <a:avLst/>
              </a:prstGeom>
              <a:blipFill rotWithShape="0">
                <a:blip r:embed="rId8"/>
                <a:stretch>
                  <a:fillRect l="-1636" b="-8805"/>
                </a:stretch>
              </a:blipFill>
            </p:spPr>
            <p:txBody>
              <a:bodyPr/>
              <a:lstStyle/>
              <a:p>
                <a:r>
                  <a:rPr lang="en-GB">
                    <a:noFill/>
                  </a:rPr>
                  <a:t> </a:t>
                </a:r>
              </a:p>
            </p:txBody>
          </p:sp>
        </mc:Fallback>
      </mc:AlternateContent>
      <p:pic>
        <p:nvPicPr>
          <p:cNvPr id="54" name="Picture 53"/>
          <p:cNvPicPr>
            <a:picLocks noChangeAspect="1"/>
          </p:cNvPicPr>
          <p:nvPr/>
        </p:nvPicPr>
        <p:blipFill>
          <a:blip r:embed="rId9"/>
          <a:stretch>
            <a:fillRect/>
          </a:stretch>
        </p:blipFill>
        <p:spPr>
          <a:xfrm>
            <a:off x="8428901" y="4795151"/>
            <a:ext cx="2161369" cy="1935110"/>
          </a:xfrm>
          <a:prstGeom prst="rect">
            <a:avLst/>
          </a:prstGeom>
        </p:spPr>
      </p:pic>
      <p:pic>
        <p:nvPicPr>
          <p:cNvPr id="55" name="Picture 54"/>
          <p:cNvPicPr>
            <a:picLocks noChangeAspect="1"/>
          </p:cNvPicPr>
          <p:nvPr/>
        </p:nvPicPr>
        <p:blipFill>
          <a:blip r:embed="rId10"/>
          <a:stretch>
            <a:fillRect/>
          </a:stretch>
        </p:blipFill>
        <p:spPr>
          <a:xfrm>
            <a:off x="7972937" y="4374762"/>
            <a:ext cx="3257550" cy="609600"/>
          </a:xfrm>
          <a:prstGeom prst="rect">
            <a:avLst/>
          </a:prstGeom>
        </p:spPr>
      </p:pic>
    </p:spTree>
    <p:extLst>
      <p:ext uri="{BB962C8B-B14F-4D97-AF65-F5344CB8AC3E}">
        <p14:creationId xmlns:p14="http://schemas.microsoft.com/office/powerpoint/2010/main" val="495824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0290412" y="355897"/>
            <a:ext cx="1419368" cy="285548"/>
            <a:chOff x="385" y="1412"/>
            <a:chExt cx="2268" cy="492"/>
          </a:xfrm>
        </p:grpSpPr>
        <p:sp>
          <p:nvSpPr>
            <p:cNvPr id="5" name="Freeform 4"/>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 name="Freeform 5"/>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 name="Freeform 6"/>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8" name="Freeform 7"/>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9" name="Freeform 8"/>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0" name="Freeform 9"/>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1" name="Freeform 10"/>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2" name="Freeform 11"/>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3" name="Freeform 12"/>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4" name="Freeform 13"/>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5" name="Freeform 14"/>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6" name="Freeform 15"/>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7" name="Freeform 16"/>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8" name="Freeform 17"/>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9" name="Freeform 18"/>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0" name="Freeform 19"/>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1" name="Freeform 20"/>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2" name="Freeform 21"/>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3" name="Freeform 22"/>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4" name="Freeform 23"/>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5" name="Freeform 24"/>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6" name="Freeform 25"/>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7" name="Freeform 26"/>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8" name="Freeform 27"/>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grpSp>
      <p:sp>
        <p:nvSpPr>
          <p:cNvPr id="30" name="TextBox 29"/>
          <p:cNvSpPr txBox="1"/>
          <p:nvPr/>
        </p:nvSpPr>
        <p:spPr>
          <a:xfrm>
            <a:off x="3818354" y="435990"/>
            <a:ext cx="4167428" cy="461665"/>
          </a:xfrm>
          <a:prstGeom prst="rect">
            <a:avLst/>
          </a:prstGeom>
          <a:noFill/>
        </p:spPr>
        <p:txBody>
          <a:bodyPr wrap="square" rtlCol="0">
            <a:spAutoFit/>
          </a:bodyPr>
          <a:lstStyle/>
          <a:p>
            <a:r>
              <a:rPr lang="en-GB" sz="2400" b="1" dirty="0" smtClean="0">
                <a:solidFill>
                  <a:schemeClr val="accent4">
                    <a:lumMod val="75000"/>
                  </a:schemeClr>
                </a:solidFill>
              </a:rPr>
              <a:t>TESLA on finance</a:t>
            </a:r>
            <a:endParaRPr lang="en-GB" sz="2400" b="1" dirty="0">
              <a:solidFill>
                <a:schemeClr val="accent4">
                  <a:lumMod val="75000"/>
                </a:schemeClr>
              </a:solidFill>
            </a:endParaRPr>
          </a:p>
        </p:txBody>
      </p:sp>
      <p:sp>
        <p:nvSpPr>
          <p:cNvPr id="31" name="Rectangle 30"/>
          <p:cNvSpPr/>
          <p:nvPr/>
        </p:nvSpPr>
        <p:spPr>
          <a:xfrm>
            <a:off x="1005518" y="1387695"/>
            <a:ext cx="9536475" cy="646331"/>
          </a:xfrm>
          <a:prstGeom prst="rect">
            <a:avLst/>
          </a:prstGeom>
        </p:spPr>
        <p:txBody>
          <a:bodyPr wrap="square">
            <a:spAutoFit/>
          </a:bodyPr>
          <a:lstStyle/>
          <a:p>
            <a:r>
              <a:rPr lang="en-GB" dirty="0" smtClean="0">
                <a:effectLst/>
                <a:latin typeface="Calibri" panose="020F0502020204030204" pitchFamily="34" charset="0"/>
                <a:ea typeface="Calibri" panose="020F0502020204030204" pitchFamily="34" charset="0"/>
                <a:cs typeface="Times New Roman" panose="02020603050405020304" pitchFamily="18" charset="0"/>
              </a:rPr>
              <a:t>Network analysis is useful for detecting anomalies, predicting vulnerability and assessing the potential impact of intervention on different kind of systems (</a:t>
            </a:r>
            <a:r>
              <a:rPr lang="en-GB" i="1" dirty="0" smtClean="0">
                <a:effectLst/>
                <a:latin typeface="Calibri" panose="020F0502020204030204" pitchFamily="34" charset="0"/>
                <a:ea typeface="Calibri" panose="020F0502020204030204" pitchFamily="34" charset="0"/>
                <a:cs typeface="Times New Roman" panose="02020603050405020304" pitchFamily="18" charset="0"/>
              </a:rPr>
              <a:t>Ahmed &amp; Xing 2009</a:t>
            </a:r>
            <a:r>
              <a:rPr lang="en-GB"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GB" dirty="0"/>
          </a:p>
        </p:txBody>
      </p:sp>
      <p:pic>
        <p:nvPicPr>
          <p:cNvPr id="35" name="Picture 34"/>
          <p:cNvPicPr>
            <a:picLocks noChangeAspect="1"/>
          </p:cNvPicPr>
          <p:nvPr/>
        </p:nvPicPr>
        <p:blipFill>
          <a:blip r:embed="rId2"/>
          <a:stretch>
            <a:fillRect/>
          </a:stretch>
        </p:blipFill>
        <p:spPr>
          <a:xfrm>
            <a:off x="2104266" y="2034026"/>
            <a:ext cx="6556375" cy="2342649"/>
          </a:xfrm>
          <a:prstGeom prst="rect">
            <a:avLst/>
          </a:prstGeom>
        </p:spPr>
      </p:pic>
      <p:sp>
        <p:nvSpPr>
          <p:cNvPr id="38" name="TextBox 37"/>
          <p:cNvSpPr txBox="1"/>
          <p:nvPr/>
        </p:nvSpPr>
        <p:spPr>
          <a:xfrm>
            <a:off x="1253664" y="4971366"/>
            <a:ext cx="9036748"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Understanding the</a:t>
            </a:r>
            <a:r>
              <a:rPr lang="es-ES" dirty="0" smtClean="0"/>
              <a:t> </a:t>
            </a:r>
            <a:r>
              <a:rPr lang="en-GB" dirty="0" smtClean="0"/>
              <a:t>interactions between stocks and the behaviour of the market in different situations.</a:t>
            </a:r>
          </a:p>
          <a:p>
            <a:pPr marL="285750" indent="-285750">
              <a:buFont typeface="Arial" panose="020B0604020202020204" pitchFamily="34" charset="0"/>
              <a:buChar char="•"/>
            </a:pPr>
            <a:r>
              <a:rPr lang="en-GB" dirty="0" smtClean="0"/>
              <a:t>Study of patterns that indicate upcoming critic/destabilizing events (2008 crisis).</a:t>
            </a:r>
          </a:p>
          <a:p>
            <a:pPr marL="285750" indent="-285750">
              <a:buFont typeface="Arial" panose="020B0604020202020204" pitchFamily="34" charset="0"/>
              <a:buChar char="•"/>
            </a:pPr>
            <a:r>
              <a:rPr lang="en-GB" dirty="0" smtClean="0"/>
              <a:t>Exploration of techniques to react to this events and avoid contagion.</a:t>
            </a:r>
            <a:endParaRPr lang="en-GB" dirty="0"/>
          </a:p>
        </p:txBody>
      </p:sp>
      <p:sp>
        <p:nvSpPr>
          <p:cNvPr id="39" name="Rectangle 38"/>
          <p:cNvSpPr/>
          <p:nvPr/>
        </p:nvSpPr>
        <p:spPr>
          <a:xfrm>
            <a:off x="1554829" y="4342421"/>
            <a:ext cx="7932070" cy="461665"/>
          </a:xfrm>
          <a:prstGeom prst="rect">
            <a:avLst/>
          </a:prstGeom>
        </p:spPr>
        <p:txBody>
          <a:bodyPr wrap="square">
            <a:spAutoFit/>
          </a:bodyPr>
          <a:lstStyle/>
          <a:p>
            <a:r>
              <a:rPr lang="en-GB" sz="1200" b="0" i="0" u="none" strike="noStrike" baseline="0" dirty="0" smtClean="0">
                <a:solidFill>
                  <a:srgbClr val="000000"/>
                </a:solidFill>
              </a:rPr>
              <a:t>International markets recovered for different epochs. 2005 to 2013 (left), overthe2008 global financial crisis (middle) and during the Greek debt crisis. Blue, red and yellow stand for European, American and Asian </a:t>
            </a:r>
            <a:r>
              <a:rPr lang="en-GB" sz="1200" b="0" i="0" u="none" strike="noStrike" baseline="0" dirty="0" smtClean="0">
                <a:solidFill>
                  <a:srgbClr val="000000"/>
                </a:solidFill>
              </a:rPr>
              <a:t>markets </a:t>
            </a:r>
            <a:r>
              <a:rPr lang="es-ES" sz="1200" b="0" i="0" u="none" strike="noStrike" baseline="0" dirty="0" smtClean="0">
                <a:solidFill>
                  <a:srgbClr val="000000"/>
                </a:solidFill>
              </a:rPr>
              <a:t>(Durante</a:t>
            </a:r>
            <a:r>
              <a:rPr lang="es-ES" sz="1200" b="0" i="0" u="none" strike="noStrike" dirty="0" smtClean="0">
                <a:solidFill>
                  <a:srgbClr val="000000"/>
                </a:solidFill>
              </a:rPr>
              <a:t> &amp; </a:t>
            </a:r>
            <a:r>
              <a:rPr lang="es-ES" sz="1200" b="0" i="0" u="none" strike="noStrike" dirty="0" err="1" smtClean="0">
                <a:solidFill>
                  <a:srgbClr val="000000"/>
                </a:solidFill>
              </a:rPr>
              <a:t>Dunson</a:t>
            </a:r>
            <a:r>
              <a:rPr lang="es-ES" sz="1200" b="0" i="0" u="none" strike="noStrike" dirty="0" smtClean="0">
                <a:solidFill>
                  <a:srgbClr val="000000"/>
                </a:solidFill>
              </a:rPr>
              <a:t> 2014)</a:t>
            </a:r>
            <a:endParaRPr lang="en-GB" sz="1200" dirty="0"/>
          </a:p>
        </p:txBody>
      </p:sp>
    </p:spTree>
    <p:extLst>
      <p:ext uri="{BB962C8B-B14F-4D97-AF65-F5344CB8AC3E}">
        <p14:creationId xmlns:p14="http://schemas.microsoft.com/office/powerpoint/2010/main" val="4259008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0290412" y="355897"/>
            <a:ext cx="1419368" cy="285548"/>
            <a:chOff x="385" y="1412"/>
            <a:chExt cx="2268" cy="492"/>
          </a:xfrm>
        </p:grpSpPr>
        <p:sp>
          <p:nvSpPr>
            <p:cNvPr id="5" name="Freeform 4"/>
            <p:cNvSpPr>
              <a:spLocks/>
            </p:cNvSpPr>
            <p:nvPr/>
          </p:nvSpPr>
          <p:spPr bwMode="auto">
            <a:xfrm>
              <a:off x="385" y="1488"/>
              <a:ext cx="186" cy="316"/>
            </a:xfrm>
            <a:custGeom>
              <a:avLst/>
              <a:gdLst>
                <a:gd name="T0" fmla="*/ 100 w 186"/>
                <a:gd name="T1" fmla="*/ 126 h 316"/>
                <a:gd name="T2" fmla="*/ 148 w 186"/>
                <a:gd name="T3" fmla="*/ 152 h 316"/>
                <a:gd name="T4" fmla="*/ 174 w 186"/>
                <a:gd name="T5" fmla="*/ 178 h 316"/>
                <a:gd name="T6" fmla="*/ 180 w 186"/>
                <a:gd name="T7" fmla="*/ 188 h 316"/>
                <a:gd name="T8" fmla="*/ 186 w 186"/>
                <a:gd name="T9" fmla="*/ 210 h 316"/>
                <a:gd name="T10" fmla="*/ 186 w 186"/>
                <a:gd name="T11" fmla="*/ 224 h 316"/>
                <a:gd name="T12" fmla="*/ 178 w 186"/>
                <a:gd name="T13" fmla="*/ 260 h 316"/>
                <a:gd name="T14" fmla="*/ 156 w 186"/>
                <a:gd name="T15" fmla="*/ 290 h 316"/>
                <a:gd name="T16" fmla="*/ 140 w 186"/>
                <a:gd name="T17" fmla="*/ 302 h 316"/>
                <a:gd name="T18" fmla="*/ 104 w 186"/>
                <a:gd name="T19" fmla="*/ 314 h 316"/>
                <a:gd name="T20" fmla="*/ 86 w 186"/>
                <a:gd name="T21" fmla="*/ 316 h 316"/>
                <a:gd name="T22" fmla="*/ 42 w 186"/>
                <a:gd name="T23" fmla="*/ 310 h 316"/>
                <a:gd name="T24" fmla="*/ 24 w 186"/>
                <a:gd name="T25" fmla="*/ 302 h 316"/>
                <a:gd name="T26" fmla="*/ 0 w 186"/>
                <a:gd name="T27" fmla="*/ 224 h 316"/>
                <a:gd name="T28" fmla="*/ 6 w 186"/>
                <a:gd name="T29" fmla="*/ 238 h 316"/>
                <a:gd name="T30" fmla="*/ 20 w 186"/>
                <a:gd name="T31" fmla="*/ 264 h 316"/>
                <a:gd name="T32" fmla="*/ 30 w 186"/>
                <a:gd name="T33" fmla="*/ 276 h 316"/>
                <a:gd name="T34" fmla="*/ 52 w 186"/>
                <a:gd name="T35" fmla="*/ 292 h 316"/>
                <a:gd name="T36" fmla="*/ 82 w 186"/>
                <a:gd name="T37" fmla="*/ 298 h 316"/>
                <a:gd name="T38" fmla="*/ 98 w 186"/>
                <a:gd name="T39" fmla="*/ 296 h 316"/>
                <a:gd name="T40" fmla="*/ 122 w 186"/>
                <a:gd name="T41" fmla="*/ 286 h 316"/>
                <a:gd name="T42" fmla="*/ 130 w 186"/>
                <a:gd name="T43" fmla="*/ 278 h 316"/>
                <a:gd name="T44" fmla="*/ 140 w 186"/>
                <a:gd name="T45" fmla="*/ 258 h 316"/>
                <a:gd name="T46" fmla="*/ 144 w 186"/>
                <a:gd name="T47" fmla="*/ 236 h 316"/>
                <a:gd name="T48" fmla="*/ 144 w 186"/>
                <a:gd name="T49" fmla="*/ 224 h 316"/>
                <a:gd name="T50" fmla="*/ 136 w 186"/>
                <a:gd name="T51" fmla="*/ 204 h 316"/>
                <a:gd name="T52" fmla="*/ 130 w 186"/>
                <a:gd name="T53" fmla="*/ 196 h 316"/>
                <a:gd name="T54" fmla="*/ 68 w 186"/>
                <a:gd name="T55" fmla="*/ 162 h 316"/>
                <a:gd name="T56" fmla="*/ 52 w 186"/>
                <a:gd name="T57" fmla="*/ 154 h 316"/>
                <a:gd name="T58" fmla="*/ 26 w 186"/>
                <a:gd name="T59" fmla="*/ 136 h 316"/>
                <a:gd name="T60" fmla="*/ 18 w 186"/>
                <a:gd name="T61" fmla="*/ 126 h 316"/>
                <a:gd name="T62" fmla="*/ 6 w 186"/>
                <a:gd name="T63" fmla="*/ 104 h 316"/>
                <a:gd name="T64" fmla="*/ 2 w 186"/>
                <a:gd name="T65" fmla="*/ 80 h 316"/>
                <a:gd name="T66" fmla="*/ 4 w 186"/>
                <a:gd name="T67" fmla="*/ 62 h 316"/>
                <a:gd name="T68" fmla="*/ 18 w 186"/>
                <a:gd name="T69" fmla="*/ 32 h 316"/>
                <a:gd name="T70" fmla="*/ 30 w 186"/>
                <a:gd name="T71" fmla="*/ 20 h 316"/>
                <a:gd name="T72" fmla="*/ 60 w 186"/>
                <a:gd name="T73" fmla="*/ 4 h 316"/>
                <a:gd name="T74" fmla="*/ 96 w 186"/>
                <a:gd name="T75" fmla="*/ 0 h 316"/>
                <a:gd name="T76" fmla="*/ 114 w 186"/>
                <a:gd name="T77" fmla="*/ 0 h 316"/>
                <a:gd name="T78" fmla="*/ 146 w 186"/>
                <a:gd name="T79" fmla="*/ 10 h 316"/>
                <a:gd name="T80" fmla="*/ 162 w 186"/>
                <a:gd name="T81" fmla="*/ 76 h 316"/>
                <a:gd name="T82" fmla="*/ 160 w 186"/>
                <a:gd name="T83" fmla="*/ 66 h 316"/>
                <a:gd name="T84" fmla="*/ 146 w 186"/>
                <a:gd name="T85" fmla="*/ 46 h 316"/>
                <a:gd name="T86" fmla="*/ 138 w 186"/>
                <a:gd name="T87" fmla="*/ 36 h 316"/>
                <a:gd name="T88" fmla="*/ 116 w 186"/>
                <a:gd name="T89" fmla="*/ 22 h 316"/>
                <a:gd name="T90" fmla="*/ 90 w 186"/>
                <a:gd name="T91" fmla="*/ 18 h 316"/>
                <a:gd name="T92" fmla="*/ 76 w 186"/>
                <a:gd name="T93" fmla="*/ 18 h 316"/>
                <a:gd name="T94" fmla="*/ 58 w 186"/>
                <a:gd name="T95" fmla="*/ 26 h 316"/>
                <a:gd name="T96" fmla="*/ 50 w 186"/>
                <a:gd name="T97" fmla="*/ 34 h 316"/>
                <a:gd name="T98" fmla="*/ 42 w 186"/>
                <a:gd name="T99" fmla="*/ 48 h 316"/>
                <a:gd name="T100" fmla="*/ 38 w 186"/>
                <a:gd name="T101" fmla="*/ 66 h 316"/>
                <a:gd name="T102" fmla="*/ 40 w 186"/>
                <a:gd name="T103" fmla="*/ 76 h 316"/>
                <a:gd name="T104" fmla="*/ 46 w 186"/>
                <a:gd name="T105" fmla="*/ 90 h 316"/>
                <a:gd name="T106" fmla="*/ 50 w 186"/>
                <a:gd name="T107" fmla="*/ 98 h 316"/>
                <a:gd name="T108" fmla="*/ 100 w 186"/>
                <a:gd name="T109" fmla="*/ 12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316">
                  <a:moveTo>
                    <a:pt x="100" y="126"/>
                  </a:moveTo>
                  <a:lnTo>
                    <a:pt x="100" y="126"/>
                  </a:lnTo>
                  <a:lnTo>
                    <a:pt x="148" y="152"/>
                  </a:lnTo>
                  <a:lnTo>
                    <a:pt x="148" y="152"/>
                  </a:lnTo>
                  <a:lnTo>
                    <a:pt x="162" y="164"/>
                  </a:lnTo>
                  <a:lnTo>
                    <a:pt x="174" y="178"/>
                  </a:lnTo>
                  <a:lnTo>
                    <a:pt x="174" y="178"/>
                  </a:lnTo>
                  <a:lnTo>
                    <a:pt x="180" y="188"/>
                  </a:lnTo>
                  <a:lnTo>
                    <a:pt x="184" y="198"/>
                  </a:lnTo>
                  <a:lnTo>
                    <a:pt x="186" y="210"/>
                  </a:lnTo>
                  <a:lnTo>
                    <a:pt x="186" y="224"/>
                  </a:lnTo>
                  <a:lnTo>
                    <a:pt x="186" y="224"/>
                  </a:lnTo>
                  <a:lnTo>
                    <a:pt x="184" y="244"/>
                  </a:lnTo>
                  <a:lnTo>
                    <a:pt x="178" y="260"/>
                  </a:lnTo>
                  <a:lnTo>
                    <a:pt x="168" y="276"/>
                  </a:lnTo>
                  <a:lnTo>
                    <a:pt x="156" y="290"/>
                  </a:lnTo>
                  <a:lnTo>
                    <a:pt x="156" y="290"/>
                  </a:lnTo>
                  <a:lnTo>
                    <a:pt x="140" y="302"/>
                  </a:lnTo>
                  <a:lnTo>
                    <a:pt x="122" y="310"/>
                  </a:lnTo>
                  <a:lnTo>
                    <a:pt x="104" y="314"/>
                  </a:lnTo>
                  <a:lnTo>
                    <a:pt x="86" y="316"/>
                  </a:lnTo>
                  <a:lnTo>
                    <a:pt x="86" y="316"/>
                  </a:lnTo>
                  <a:lnTo>
                    <a:pt x="62" y="314"/>
                  </a:lnTo>
                  <a:lnTo>
                    <a:pt x="42" y="310"/>
                  </a:lnTo>
                  <a:lnTo>
                    <a:pt x="42" y="310"/>
                  </a:lnTo>
                  <a:lnTo>
                    <a:pt x="24" y="302"/>
                  </a:lnTo>
                  <a:lnTo>
                    <a:pt x="2" y="292"/>
                  </a:lnTo>
                  <a:lnTo>
                    <a:pt x="0" y="224"/>
                  </a:lnTo>
                  <a:lnTo>
                    <a:pt x="0" y="224"/>
                  </a:lnTo>
                  <a:lnTo>
                    <a:pt x="6" y="238"/>
                  </a:lnTo>
                  <a:lnTo>
                    <a:pt x="12" y="252"/>
                  </a:lnTo>
                  <a:lnTo>
                    <a:pt x="20" y="264"/>
                  </a:lnTo>
                  <a:lnTo>
                    <a:pt x="30" y="276"/>
                  </a:lnTo>
                  <a:lnTo>
                    <a:pt x="30" y="276"/>
                  </a:lnTo>
                  <a:lnTo>
                    <a:pt x="40" y="286"/>
                  </a:lnTo>
                  <a:lnTo>
                    <a:pt x="52" y="292"/>
                  </a:lnTo>
                  <a:lnTo>
                    <a:pt x="66" y="296"/>
                  </a:lnTo>
                  <a:lnTo>
                    <a:pt x="82" y="298"/>
                  </a:lnTo>
                  <a:lnTo>
                    <a:pt x="82" y="298"/>
                  </a:lnTo>
                  <a:lnTo>
                    <a:pt x="98" y="296"/>
                  </a:lnTo>
                  <a:lnTo>
                    <a:pt x="110" y="292"/>
                  </a:lnTo>
                  <a:lnTo>
                    <a:pt x="122" y="286"/>
                  </a:lnTo>
                  <a:lnTo>
                    <a:pt x="130" y="278"/>
                  </a:lnTo>
                  <a:lnTo>
                    <a:pt x="130" y="278"/>
                  </a:lnTo>
                  <a:lnTo>
                    <a:pt x="136" y="268"/>
                  </a:lnTo>
                  <a:lnTo>
                    <a:pt x="140" y="258"/>
                  </a:lnTo>
                  <a:lnTo>
                    <a:pt x="144" y="248"/>
                  </a:lnTo>
                  <a:lnTo>
                    <a:pt x="144" y="236"/>
                  </a:lnTo>
                  <a:lnTo>
                    <a:pt x="144" y="236"/>
                  </a:lnTo>
                  <a:lnTo>
                    <a:pt x="144" y="224"/>
                  </a:lnTo>
                  <a:lnTo>
                    <a:pt x="140" y="212"/>
                  </a:lnTo>
                  <a:lnTo>
                    <a:pt x="136" y="204"/>
                  </a:lnTo>
                  <a:lnTo>
                    <a:pt x="130" y="196"/>
                  </a:lnTo>
                  <a:lnTo>
                    <a:pt x="130" y="196"/>
                  </a:lnTo>
                  <a:lnTo>
                    <a:pt x="108" y="182"/>
                  </a:lnTo>
                  <a:lnTo>
                    <a:pt x="68" y="162"/>
                  </a:lnTo>
                  <a:lnTo>
                    <a:pt x="68" y="162"/>
                  </a:lnTo>
                  <a:lnTo>
                    <a:pt x="52" y="154"/>
                  </a:lnTo>
                  <a:lnTo>
                    <a:pt x="38" y="144"/>
                  </a:lnTo>
                  <a:lnTo>
                    <a:pt x="26" y="136"/>
                  </a:lnTo>
                  <a:lnTo>
                    <a:pt x="18" y="126"/>
                  </a:lnTo>
                  <a:lnTo>
                    <a:pt x="18" y="126"/>
                  </a:lnTo>
                  <a:lnTo>
                    <a:pt x="10" y="116"/>
                  </a:lnTo>
                  <a:lnTo>
                    <a:pt x="6" y="104"/>
                  </a:lnTo>
                  <a:lnTo>
                    <a:pt x="2" y="92"/>
                  </a:lnTo>
                  <a:lnTo>
                    <a:pt x="2" y="80"/>
                  </a:lnTo>
                  <a:lnTo>
                    <a:pt x="2" y="80"/>
                  </a:lnTo>
                  <a:lnTo>
                    <a:pt x="4" y="62"/>
                  </a:lnTo>
                  <a:lnTo>
                    <a:pt x="8" y="46"/>
                  </a:lnTo>
                  <a:lnTo>
                    <a:pt x="18" y="32"/>
                  </a:lnTo>
                  <a:lnTo>
                    <a:pt x="30" y="20"/>
                  </a:lnTo>
                  <a:lnTo>
                    <a:pt x="30" y="20"/>
                  </a:lnTo>
                  <a:lnTo>
                    <a:pt x="46" y="12"/>
                  </a:lnTo>
                  <a:lnTo>
                    <a:pt x="60" y="4"/>
                  </a:lnTo>
                  <a:lnTo>
                    <a:pt x="78" y="0"/>
                  </a:lnTo>
                  <a:lnTo>
                    <a:pt x="96" y="0"/>
                  </a:lnTo>
                  <a:lnTo>
                    <a:pt x="96" y="0"/>
                  </a:lnTo>
                  <a:lnTo>
                    <a:pt x="114" y="0"/>
                  </a:lnTo>
                  <a:lnTo>
                    <a:pt x="130" y="4"/>
                  </a:lnTo>
                  <a:lnTo>
                    <a:pt x="146" y="10"/>
                  </a:lnTo>
                  <a:lnTo>
                    <a:pt x="160" y="16"/>
                  </a:lnTo>
                  <a:lnTo>
                    <a:pt x="162" y="76"/>
                  </a:lnTo>
                  <a:lnTo>
                    <a:pt x="162" y="76"/>
                  </a:lnTo>
                  <a:lnTo>
                    <a:pt x="160" y="66"/>
                  </a:lnTo>
                  <a:lnTo>
                    <a:pt x="154" y="56"/>
                  </a:lnTo>
                  <a:lnTo>
                    <a:pt x="146" y="46"/>
                  </a:lnTo>
                  <a:lnTo>
                    <a:pt x="138" y="36"/>
                  </a:lnTo>
                  <a:lnTo>
                    <a:pt x="138" y="36"/>
                  </a:lnTo>
                  <a:lnTo>
                    <a:pt x="128" y="28"/>
                  </a:lnTo>
                  <a:lnTo>
                    <a:pt x="116" y="22"/>
                  </a:lnTo>
                  <a:lnTo>
                    <a:pt x="104" y="20"/>
                  </a:lnTo>
                  <a:lnTo>
                    <a:pt x="90" y="18"/>
                  </a:lnTo>
                  <a:lnTo>
                    <a:pt x="90" y="18"/>
                  </a:lnTo>
                  <a:lnTo>
                    <a:pt x="76" y="18"/>
                  </a:lnTo>
                  <a:lnTo>
                    <a:pt x="66" y="22"/>
                  </a:lnTo>
                  <a:lnTo>
                    <a:pt x="58" y="26"/>
                  </a:lnTo>
                  <a:lnTo>
                    <a:pt x="50" y="34"/>
                  </a:lnTo>
                  <a:lnTo>
                    <a:pt x="50" y="34"/>
                  </a:lnTo>
                  <a:lnTo>
                    <a:pt x="46" y="40"/>
                  </a:lnTo>
                  <a:lnTo>
                    <a:pt x="42" y="48"/>
                  </a:lnTo>
                  <a:lnTo>
                    <a:pt x="40" y="58"/>
                  </a:lnTo>
                  <a:lnTo>
                    <a:pt x="38" y="66"/>
                  </a:lnTo>
                  <a:lnTo>
                    <a:pt x="38" y="66"/>
                  </a:lnTo>
                  <a:lnTo>
                    <a:pt x="40" y="76"/>
                  </a:lnTo>
                  <a:lnTo>
                    <a:pt x="42" y="84"/>
                  </a:lnTo>
                  <a:lnTo>
                    <a:pt x="46" y="90"/>
                  </a:lnTo>
                  <a:lnTo>
                    <a:pt x="50" y="98"/>
                  </a:lnTo>
                  <a:lnTo>
                    <a:pt x="50" y="98"/>
                  </a:lnTo>
                  <a:lnTo>
                    <a:pt x="70" y="110"/>
                  </a:lnTo>
                  <a:lnTo>
                    <a:pt x="100" y="126"/>
                  </a:lnTo>
                  <a:lnTo>
                    <a:pt x="100"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6" name="Freeform 5"/>
            <p:cNvSpPr>
              <a:spLocks noEditPoints="1"/>
            </p:cNvSpPr>
            <p:nvPr/>
          </p:nvSpPr>
          <p:spPr bwMode="auto">
            <a:xfrm>
              <a:off x="589" y="1586"/>
              <a:ext cx="198" cy="218"/>
            </a:xfrm>
            <a:custGeom>
              <a:avLst/>
              <a:gdLst>
                <a:gd name="T0" fmla="*/ 100 w 198"/>
                <a:gd name="T1" fmla="*/ 0 h 218"/>
                <a:gd name="T2" fmla="*/ 130 w 198"/>
                <a:gd name="T3" fmla="*/ 4 h 218"/>
                <a:gd name="T4" fmla="*/ 154 w 198"/>
                <a:gd name="T5" fmla="*/ 16 h 218"/>
                <a:gd name="T6" fmla="*/ 166 w 198"/>
                <a:gd name="T7" fmla="*/ 24 h 218"/>
                <a:gd name="T8" fmla="*/ 182 w 198"/>
                <a:gd name="T9" fmla="*/ 44 h 218"/>
                <a:gd name="T10" fmla="*/ 188 w 198"/>
                <a:gd name="T11" fmla="*/ 56 h 218"/>
                <a:gd name="T12" fmla="*/ 196 w 198"/>
                <a:gd name="T13" fmla="*/ 82 h 218"/>
                <a:gd name="T14" fmla="*/ 198 w 198"/>
                <a:gd name="T15" fmla="*/ 110 h 218"/>
                <a:gd name="T16" fmla="*/ 198 w 198"/>
                <a:gd name="T17" fmla="*/ 122 h 218"/>
                <a:gd name="T18" fmla="*/ 192 w 198"/>
                <a:gd name="T19" fmla="*/ 148 h 218"/>
                <a:gd name="T20" fmla="*/ 186 w 198"/>
                <a:gd name="T21" fmla="*/ 162 h 218"/>
                <a:gd name="T22" fmla="*/ 170 w 198"/>
                <a:gd name="T23" fmla="*/ 184 h 218"/>
                <a:gd name="T24" fmla="*/ 150 w 198"/>
                <a:gd name="T25" fmla="*/ 204 h 218"/>
                <a:gd name="T26" fmla="*/ 138 w 198"/>
                <a:gd name="T27" fmla="*/ 210 h 218"/>
                <a:gd name="T28" fmla="*/ 112 w 198"/>
                <a:gd name="T29" fmla="*/ 218 h 218"/>
                <a:gd name="T30" fmla="*/ 98 w 198"/>
                <a:gd name="T31" fmla="*/ 218 h 218"/>
                <a:gd name="T32" fmla="*/ 66 w 198"/>
                <a:gd name="T33" fmla="*/ 214 h 218"/>
                <a:gd name="T34" fmla="*/ 46 w 198"/>
                <a:gd name="T35" fmla="*/ 206 h 218"/>
                <a:gd name="T36" fmla="*/ 32 w 198"/>
                <a:gd name="T37" fmla="*/ 192 h 218"/>
                <a:gd name="T38" fmla="*/ 24 w 198"/>
                <a:gd name="T39" fmla="*/ 186 h 218"/>
                <a:gd name="T40" fmla="*/ 6 w 198"/>
                <a:gd name="T41" fmla="*/ 150 h 218"/>
                <a:gd name="T42" fmla="*/ 0 w 198"/>
                <a:gd name="T43" fmla="*/ 110 h 218"/>
                <a:gd name="T44" fmla="*/ 0 w 198"/>
                <a:gd name="T45" fmla="*/ 96 h 218"/>
                <a:gd name="T46" fmla="*/ 6 w 198"/>
                <a:gd name="T47" fmla="*/ 70 h 218"/>
                <a:gd name="T48" fmla="*/ 12 w 198"/>
                <a:gd name="T49" fmla="*/ 56 h 218"/>
                <a:gd name="T50" fmla="*/ 26 w 198"/>
                <a:gd name="T51" fmla="*/ 34 h 218"/>
                <a:gd name="T52" fmla="*/ 48 w 198"/>
                <a:gd name="T53" fmla="*/ 16 h 218"/>
                <a:gd name="T54" fmla="*/ 58 w 198"/>
                <a:gd name="T55" fmla="*/ 8 h 218"/>
                <a:gd name="T56" fmla="*/ 86 w 198"/>
                <a:gd name="T57" fmla="*/ 0 h 218"/>
                <a:gd name="T58" fmla="*/ 100 w 198"/>
                <a:gd name="T59" fmla="*/ 0 h 218"/>
                <a:gd name="T60" fmla="*/ 96 w 198"/>
                <a:gd name="T61" fmla="*/ 16 h 218"/>
                <a:gd name="T62" fmla="*/ 70 w 198"/>
                <a:gd name="T63" fmla="*/ 24 h 218"/>
                <a:gd name="T64" fmla="*/ 54 w 198"/>
                <a:gd name="T65" fmla="*/ 46 h 218"/>
                <a:gd name="T66" fmla="*/ 48 w 198"/>
                <a:gd name="T67" fmla="*/ 60 h 218"/>
                <a:gd name="T68" fmla="*/ 40 w 198"/>
                <a:gd name="T69" fmla="*/ 92 h 218"/>
                <a:gd name="T70" fmla="*/ 40 w 198"/>
                <a:gd name="T71" fmla="*/ 112 h 218"/>
                <a:gd name="T72" fmla="*/ 46 w 198"/>
                <a:gd name="T73" fmla="*/ 148 h 218"/>
                <a:gd name="T74" fmla="*/ 58 w 198"/>
                <a:gd name="T75" fmla="*/ 176 h 218"/>
                <a:gd name="T76" fmla="*/ 68 w 198"/>
                <a:gd name="T77" fmla="*/ 188 h 218"/>
                <a:gd name="T78" fmla="*/ 90 w 198"/>
                <a:gd name="T79" fmla="*/ 200 h 218"/>
                <a:gd name="T80" fmla="*/ 102 w 198"/>
                <a:gd name="T81" fmla="*/ 200 h 218"/>
                <a:gd name="T82" fmla="*/ 126 w 198"/>
                <a:gd name="T83" fmla="*/ 192 h 218"/>
                <a:gd name="T84" fmla="*/ 144 w 198"/>
                <a:gd name="T85" fmla="*/ 172 h 218"/>
                <a:gd name="T86" fmla="*/ 150 w 198"/>
                <a:gd name="T87" fmla="*/ 158 h 218"/>
                <a:gd name="T88" fmla="*/ 158 w 198"/>
                <a:gd name="T89" fmla="*/ 126 h 218"/>
                <a:gd name="T90" fmla="*/ 158 w 198"/>
                <a:gd name="T91" fmla="*/ 106 h 218"/>
                <a:gd name="T92" fmla="*/ 148 w 198"/>
                <a:gd name="T93" fmla="*/ 60 h 218"/>
                <a:gd name="T94" fmla="*/ 140 w 198"/>
                <a:gd name="T95" fmla="*/ 42 h 218"/>
                <a:gd name="T96" fmla="*/ 128 w 198"/>
                <a:gd name="T97" fmla="*/ 28 h 218"/>
                <a:gd name="T98" fmla="*/ 114 w 198"/>
                <a:gd name="T99" fmla="*/ 20 h 218"/>
                <a:gd name="T100" fmla="*/ 96 w 198"/>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218">
                  <a:moveTo>
                    <a:pt x="100" y="0"/>
                  </a:moveTo>
                  <a:lnTo>
                    <a:pt x="100" y="0"/>
                  </a:lnTo>
                  <a:lnTo>
                    <a:pt x="116" y="0"/>
                  </a:lnTo>
                  <a:lnTo>
                    <a:pt x="130" y="4"/>
                  </a:lnTo>
                  <a:lnTo>
                    <a:pt x="142" y="8"/>
                  </a:lnTo>
                  <a:lnTo>
                    <a:pt x="154" y="16"/>
                  </a:lnTo>
                  <a:lnTo>
                    <a:pt x="154" y="16"/>
                  </a:lnTo>
                  <a:lnTo>
                    <a:pt x="166" y="24"/>
                  </a:lnTo>
                  <a:lnTo>
                    <a:pt x="174" y="34"/>
                  </a:lnTo>
                  <a:lnTo>
                    <a:pt x="182" y="44"/>
                  </a:lnTo>
                  <a:lnTo>
                    <a:pt x="188" y="56"/>
                  </a:lnTo>
                  <a:lnTo>
                    <a:pt x="188" y="56"/>
                  </a:lnTo>
                  <a:lnTo>
                    <a:pt x="192" y="70"/>
                  </a:lnTo>
                  <a:lnTo>
                    <a:pt x="196" y="82"/>
                  </a:lnTo>
                  <a:lnTo>
                    <a:pt x="198" y="96"/>
                  </a:lnTo>
                  <a:lnTo>
                    <a:pt x="198" y="110"/>
                  </a:lnTo>
                  <a:lnTo>
                    <a:pt x="198" y="110"/>
                  </a:lnTo>
                  <a:lnTo>
                    <a:pt x="198" y="122"/>
                  </a:lnTo>
                  <a:lnTo>
                    <a:pt x="196" y="136"/>
                  </a:lnTo>
                  <a:lnTo>
                    <a:pt x="192" y="148"/>
                  </a:lnTo>
                  <a:lnTo>
                    <a:pt x="186" y="162"/>
                  </a:lnTo>
                  <a:lnTo>
                    <a:pt x="186" y="162"/>
                  </a:lnTo>
                  <a:lnTo>
                    <a:pt x="178" y="174"/>
                  </a:lnTo>
                  <a:lnTo>
                    <a:pt x="170" y="184"/>
                  </a:lnTo>
                  <a:lnTo>
                    <a:pt x="162" y="194"/>
                  </a:lnTo>
                  <a:lnTo>
                    <a:pt x="150" y="204"/>
                  </a:lnTo>
                  <a:lnTo>
                    <a:pt x="150" y="204"/>
                  </a:lnTo>
                  <a:lnTo>
                    <a:pt x="138" y="210"/>
                  </a:lnTo>
                  <a:lnTo>
                    <a:pt x="126" y="214"/>
                  </a:lnTo>
                  <a:lnTo>
                    <a:pt x="112" y="218"/>
                  </a:lnTo>
                  <a:lnTo>
                    <a:pt x="98" y="218"/>
                  </a:lnTo>
                  <a:lnTo>
                    <a:pt x="98" y="218"/>
                  </a:lnTo>
                  <a:lnTo>
                    <a:pt x="76" y="216"/>
                  </a:lnTo>
                  <a:lnTo>
                    <a:pt x="66" y="214"/>
                  </a:lnTo>
                  <a:lnTo>
                    <a:pt x="56" y="210"/>
                  </a:lnTo>
                  <a:lnTo>
                    <a:pt x="46" y="206"/>
                  </a:lnTo>
                  <a:lnTo>
                    <a:pt x="38" y="200"/>
                  </a:lnTo>
                  <a:lnTo>
                    <a:pt x="32" y="192"/>
                  </a:lnTo>
                  <a:lnTo>
                    <a:pt x="24" y="186"/>
                  </a:lnTo>
                  <a:lnTo>
                    <a:pt x="24" y="186"/>
                  </a:lnTo>
                  <a:lnTo>
                    <a:pt x="14" y="168"/>
                  </a:lnTo>
                  <a:lnTo>
                    <a:pt x="6" y="150"/>
                  </a:lnTo>
                  <a:lnTo>
                    <a:pt x="0" y="130"/>
                  </a:lnTo>
                  <a:lnTo>
                    <a:pt x="0" y="110"/>
                  </a:lnTo>
                  <a:lnTo>
                    <a:pt x="0" y="110"/>
                  </a:lnTo>
                  <a:lnTo>
                    <a:pt x="0" y="96"/>
                  </a:lnTo>
                  <a:lnTo>
                    <a:pt x="2" y="82"/>
                  </a:lnTo>
                  <a:lnTo>
                    <a:pt x="6" y="70"/>
                  </a:lnTo>
                  <a:lnTo>
                    <a:pt x="12" y="56"/>
                  </a:lnTo>
                  <a:lnTo>
                    <a:pt x="12" y="56"/>
                  </a:lnTo>
                  <a:lnTo>
                    <a:pt x="18" y="44"/>
                  </a:lnTo>
                  <a:lnTo>
                    <a:pt x="26" y="34"/>
                  </a:lnTo>
                  <a:lnTo>
                    <a:pt x="36" y="24"/>
                  </a:lnTo>
                  <a:lnTo>
                    <a:pt x="48" y="16"/>
                  </a:lnTo>
                  <a:lnTo>
                    <a:pt x="48" y="16"/>
                  </a:lnTo>
                  <a:lnTo>
                    <a:pt x="58" y="8"/>
                  </a:lnTo>
                  <a:lnTo>
                    <a:pt x="72" y="4"/>
                  </a:lnTo>
                  <a:lnTo>
                    <a:pt x="86" y="0"/>
                  </a:lnTo>
                  <a:lnTo>
                    <a:pt x="100" y="0"/>
                  </a:lnTo>
                  <a:lnTo>
                    <a:pt x="100" y="0"/>
                  </a:lnTo>
                  <a:close/>
                  <a:moveTo>
                    <a:pt x="96" y="16"/>
                  </a:moveTo>
                  <a:lnTo>
                    <a:pt x="96" y="16"/>
                  </a:lnTo>
                  <a:lnTo>
                    <a:pt x="82" y="18"/>
                  </a:lnTo>
                  <a:lnTo>
                    <a:pt x="70" y="24"/>
                  </a:lnTo>
                  <a:lnTo>
                    <a:pt x="62" y="34"/>
                  </a:lnTo>
                  <a:lnTo>
                    <a:pt x="54" y="46"/>
                  </a:lnTo>
                  <a:lnTo>
                    <a:pt x="54" y="46"/>
                  </a:lnTo>
                  <a:lnTo>
                    <a:pt x="48" y="60"/>
                  </a:lnTo>
                  <a:lnTo>
                    <a:pt x="44" y="76"/>
                  </a:lnTo>
                  <a:lnTo>
                    <a:pt x="40" y="92"/>
                  </a:lnTo>
                  <a:lnTo>
                    <a:pt x="40" y="112"/>
                  </a:lnTo>
                  <a:lnTo>
                    <a:pt x="40" y="112"/>
                  </a:lnTo>
                  <a:lnTo>
                    <a:pt x="42" y="130"/>
                  </a:lnTo>
                  <a:lnTo>
                    <a:pt x="46" y="148"/>
                  </a:lnTo>
                  <a:lnTo>
                    <a:pt x="52" y="162"/>
                  </a:lnTo>
                  <a:lnTo>
                    <a:pt x="58" y="176"/>
                  </a:lnTo>
                  <a:lnTo>
                    <a:pt x="58" y="176"/>
                  </a:lnTo>
                  <a:lnTo>
                    <a:pt x="68" y="188"/>
                  </a:lnTo>
                  <a:lnTo>
                    <a:pt x="78" y="196"/>
                  </a:lnTo>
                  <a:lnTo>
                    <a:pt x="90" y="200"/>
                  </a:lnTo>
                  <a:lnTo>
                    <a:pt x="102" y="200"/>
                  </a:lnTo>
                  <a:lnTo>
                    <a:pt x="102" y="200"/>
                  </a:lnTo>
                  <a:lnTo>
                    <a:pt x="116" y="198"/>
                  </a:lnTo>
                  <a:lnTo>
                    <a:pt x="126" y="192"/>
                  </a:lnTo>
                  <a:lnTo>
                    <a:pt x="136" y="184"/>
                  </a:lnTo>
                  <a:lnTo>
                    <a:pt x="144" y="172"/>
                  </a:lnTo>
                  <a:lnTo>
                    <a:pt x="144" y="172"/>
                  </a:lnTo>
                  <a:lnTo>
                    <a:pt x="150" y="158"/>
                  </a:lnTo>
                  <a:lnTo>
                    <a:pt x="154" y="142"/>
                  </a:lnTo>
                  <a:lnTo>
                    <a:pt x="158" y="126"/>
                  </a:lnTo>
                  <a:lnTo>
                    <a:pt x="158" y="106"/>
                  </a:lnTo>
                  <a:lnTo>
                    <a:pt x="158" y="106"/>
                  </a:lnTo>
                  <a:lnTo>
                    <a:pt x="154" y="82"/>
                  </a:lnTo>
                  <a:lnTo>
                    <a:pt x="148" y="60"/>
                  </a:lnTo>
                  <a:lnTo>
                    <a:pt x="148" y="60"/>
                  </a:lnTo>
                  <a:lnTo>
                    <a:pt x="140" y="42"/>
                  </a:lnTo>
                  <a:lnTo>
                    <a:pt x="128" y="28"/>
                  </a:lnTo>
                  <a:lnTo>
                    <a:pt x="128" y="28"/>
                  </a:lnTo>
                  <a:lnTo>
                    <a:pt x="122" y="22"/>
                  </a:lnTo>
                  <a:lnTo>
                    <a:pt x="114" y="20"/>
                  </a:lnTo>
                  <a:lnTo>
                    <a:pt x="106" y="16"/>
                  </a:lnTo>
                  <a:lnTo>
                    <a:pt x="96" y="16"/>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7" name="Freeform 6"/>
            <p:cNvSpPr>
              <a:spLocks/>
            </p:cNvSpPr>
            <p:nvPr/>
          </p:nvSpPr>
          <p:spPr bwMode="auto">
            <a:xfrm>
              <a:off x="1007" y="1550"/>
              <a:ext cx="128" cy="254"/>
            </a:xfrm>
            <a:custGeom>
              <a:avLst/>
              <a:gdLst>
                <a:gd name="T0" fmla="*/ 60 w 128"/>
                <a:gd name="T1" fmla="*/ 0 h 254"/>
                <a:gd name="T2" fmla="*/ 60 w 128"/>
                <a:gd name="T3" fmla="*/ 42 h 254"/>
                <a:gd name="T4" fmla="*/ 122 w 128"/>
                <a:gd name="T5" fmla="*/ 42 h 254"/>
                <a:gd name="T6" fmla="*/ 106 w 128"/>
                <a:gd name="T7" fmla="*/ 60 h 254"/>
                <a:gd name="T8" fmla="*/ 58 w 128"/>
                <a:gd name="T9" fmla="*/ 60 h 254"/>
                <a:gd name="T10" fmla="*/ 58 w 128"/>
                <a:gd name="T11" fmla="*/ 188 h 254"/>
                <a:gd name="T12" fmla="*/ 58 w 128"/>
                <a:gd name="T13" fmla="*/ 188 h 254"/>
                <a:gd name="T14" fmla="*/ 58 w 128"/>
                <a:gd name="T15" fmla="*/ 200 h 254"/>
                <a:gd name="T16" fmla="*/ 60 w 128"/>
                <a:gd name="T17" fmla="*/ 208 h 254"/>
                <a:gd name="T18" fmla="*/ 64 w 128"/>
                <a:gd name="T19" fmla="*/ 216 h 254"/>
                <a:gd name="T20" fmla="*/ 68 w 128"/>
                <a:gd name="T21" fmla="*/ 224 h 254"/>
                <a:gd name="T22" fmla="*/ 74 w 128"/>
                <a:gd name="T23" fmla="*/ 228 h 254"/>
                <a:gd name="T24" fmla="*/ 82 w 128"/>
                <a:gd name="T25" fmla="*/ 232 h 254"/>
                <a:gd name="T26" fmla="*/ 90 w 128"/>
                <a:gd name="T27" fmla="*/ 234 h 254"/>
                <a:gd name="T28" fmla="*/ 100 w 128"/>
                <a:gd name="T29" fmla="*/ 236 h 254"/>
                <a:gd name="T30" fmla="*/ 100 w 128"/>
                <a:gd name="T31" fmla="*/ 236 h 254"/>
                <a:gd name="T32" fmla="*/ 110 w 128"/>
                <a:gd name="T33" fmla="*/ 234 h 254"/>
                <a:gd name="T34" fmla="*/ 116 w 128"/>
                <a:gd name="T35" fmla="*/ 232 h 254"/>
                <a:gd name="T36" fmla="*/ 116 w 128"/>
                <a:gd name="T37" fmla="*/ 232 h 254"/>
                <a:gd name="T38" fmla="*/ 128 w 128"/>
                <a:gd name="T39" fmla="*/ 224 h 254"/>
                <a:gd name="T40" fmla="*/ 128 w 128"/>
                <a:gd name="T41" fmla="*/ 224 h 254"/>
                <a:gd name="T42" fmla="*/ 128 w 128"/>
                <a:gd name="T43" fmla="*/ 228 h 254"/>
                <a:gd name="T44" fmla="*/ 126 w 128"/>
                <a:gd name="T45" fmla="*/ 234 h 254"/>
                <a:gd name="T46" fmla="*/ 114 w 128"/>
                <a:gd name="T47" fmla="*/ 244 h 254"/>
                <a:gd name="T48" fmla="*/ 114 w 128"/>
                <a:gd name="T49" fmla="*/ 244 h 254"/>
                <a:gd name="T50" fmla="*/ 108 w 128"/>
                <a:gd name="T51" fmla="*/ 248 h 254"/>
                <a:gd name="T52" fmla="*/ 100 w 128"/>
                <a:gd name="T53" fmla="*/ 252 h 254"/>
                <a:gd name="T54" fmla="*/ 92 w 128"/>
                <a:gd name="T55" fmla="*/ 254 h 254"/>
                <a:gd name="T56" fmla="*/ 82 w 128"/>
                <a:gd name="T57" fmla="*/ 254 h 254"/>
                <a:gd name="T58" fmla="*/ 82 w 128"/>
                <a:gd name="T59" fmla="*/ 254 h 254"/>
                <a:gd name="T60" fmla="*/ 70 w 128"/>
                <a:gd name="T61" fmla="*/ 254 h 254"/>
                <a:gd name="T62" fmla="*/ 58 w 128"/>
                <a:gd name="T63" fmla="*/ 250 h 254"/>
                <a:gd name="T64" fmla="*/ 46 w 128"/>
                <a:gd name="T65" fmla="*/ 244 h 254"/>
                <a:gd name="T66" fmla="*/ 38 w 128"/>
                <a:gd name="T67" fmla="*/ 236 h 254"/>
                <a:gd name="T68" fmla="*/ 38 w 128"/>
                <a:gd name="T69" fmla="*/ 236 h 254"/>
                <a:gd name="T70" fmla="*/ 30 w 128"/>
                <a:gd name="T71" fmla="*/ 228 h 254"/>
                <a:gd name="T72" fmla="*/ 24 w 128"/>
                <a:gd name="T73" fmla="*/ 216 h 254"/>
                <a:gd name="T74" fmla="*/ 20 w 128"/>
                <a:gd name="T75" fmla="*/ 204 h 254"/>
                <a:gd name="T76" fmla="*/ 20 w 128"/>
                <a:gd name="T77" fmla="*/ 188 h 254"/>
                <a:gd name="T78" fmla="*/ 20 w 128"/>
                <a:gd name="T79" fmla="*/ 60 h 254"/>
                <a:gd name="T80" fmla="*/ 0 w 128"/>
                <a:gd name="T81" fmla="*/ 60 h 254"/>
                <a:gd name="T82" fmla="*/ 60 w 128"/>
                <a:gd name="T83" fmla="*/ 0 h 254"/>
                <a:gd name="T84" fmla="*/ 60 w 128"/>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54">
                  <a:moveTo>
                    <a:pt x="60" y="0"/>
                  </a:moveTo>
                  <a:lnTo>
                    <a:pt x="60" y="42"/>
                  </a:lnTo>
                  <a:lnTo>
                    <a:pt x="122" y="42"/>
                  </a:lnTo>
                  <a:lnTo>
                    <a:pt x="106" y="60"/>
                  </a:lnTo>
                  <a:lnTo>
                    <a:pt x="58" y="60"/>
                  </a:lnTo>
                  <a:lnTo>
                    <a:pt x="58" y="188"/>
                  </a:lnTo>
                  <a:lnTo>
                    <a:pt x="58" y="188"/>
                  </a:lnTo>
                  <a:lnTo>
                    <a:pt x="58" y="200"/>
                  </a:lnTo>
                  <a:lnTo>
                    <a:pt x="60" y="208"/>
                  </a:lnTo>
                  <a:lnTo>
                    <a:pt x="64" y="216"/>
                  </a:lnTo>
                  <a:lnTo>
                    <a:pt x="68" y="224"/>
                  </a:lnTo>
                  <a:lnTo>
                    <a:pt x="74" y="228"/>
                  </a:lnTo>
                  <a:lnTo>
                    <a:pt x="82" y="232"/>
                  </a:lnTo>
                  <a:lnTo>
                    <a:pt x="90" y="234"/>
                  </a:lnTo>
                  <a:lnTo>
                    <a:pt x="100" y="236"/>
                  </a:lnTo>
                  <a:lnTo>
                    <a:pt x="100" y="236"/>
                  </a:lnTo>
                  <a:lnTo>
                    <a:pt x="110" y="234"/>
                  </a:lnTo>
                  <a:lnTo>
                    <a:pt x="116" y="232"/>
                  </a:lnTo>
                  <a:lnTo>
                    <a:pt x="116" y="232"/>
                  </a:lnTo>
                  <a:lnTo>
                    <a:pt x="128" y="224"/>
                  </a:lnTo>
                  <a:lnTo>
                    <a:pt x="128" y="224"/>
                  </a:lnTo>
                  <a:lnTo>
                    <a:pt x="128" y="228"/>
                  </a:lnTo>
                  <a:lnTo>
                    <a:pt x="126" y="234"/>
                  </a:lnTo>
                  <a:lnTo>
                    <a:pt x="114" y="244"/>
                  </a:lnTo>
                  <a:lnTo>
                    <a:pt x="114" y="244"/>
                  </a:lnTo>
                  <a:lnTo>
                    <a:pt x="108" y="248"/>
                  </a:lnTo>
                  <a:lnTo>
                    <a:pt x="100" y="252"/>
                  </a:lnTo>
                  <a:lnTo>
                    <a:pt x="92" y="254"/>
                  </a:lnTo>
                  <a:lnTo>
                    <a:pt x="82" y="254"/>
                  </a:lnTo>
                  <a:lnTo>
                    <a:pt x="82" y="254"/>
                  </a:lnTo>
                  <a:lnTo>
                    <a:pt x="70" y="254"/>
                  </a:lnTo>
                  <a:lnTo>
                    <a:pt x="58" y="250"/>
                  </a:lnTo>
                  <a:lnTo>
                    <a:pt x="46" y="244"/>
                  </a:lnTo>
                  <a:lnTo>
                    <a:pt x="38" y="236"/>
                  </a:lnTo>
                  <a:lnTo>
                    <a:pt x="38" y="236"/>
                  </a:lnTo>
                  <a:lnTo>
                    <a:pt x="30" y="228"/>
                  </a:lnTo>
                  <a:lnTo>
                    <a:pt x="24" y="216"/>
                  </a:lnTo>
                  <a:lnTo>
                    <a:pt x="20"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8" name="Freeform 7"/>
            <p:cNvSpPr>
              <a:spLocks/>
            </p:cNvSpPr>
            <p:nvPr/>
          </p:nvSpPr>
          <p:spPr bwMode="auto">
            <a:xfrm>
              <a:off x="1149" y="1488"/>
              <a:ext cx="204" cy="312"/>
            </a:xfrm>
            <a:custGeom>
              <a:avLst/>
              <a:gdLst>
                <a:gd name="T0" fmla="*/ 124 w 204"/>
                <a:gd name="T1" fmla="*/ 98 h 312"/>
                <a:gd name="T2" fmla="*/ 150 w 204"/>
                <a:gd name="T3" fmla="*/ 102 h 312"/>
                <a:gd name="T4" fmla="*/ 172 w 204"/>
                <a:gd name="T5" fmla="*/ 114 h 312"/>
                <a:gd name="T6" fmla="*/ 180 w 204"/>
                <a:gd name="T7" fmla="*/ 124 h 312"/>
                <a:gd name="T8" fmla="*/ 190 w 204"/>
                <a:gd name="T9" fmla="*/ 146 h 312"/>
                <a:gd name="T10" fmla="*/ 192 w 204"/>
                <a:gd name="T11" fmla="*/ 296 h 312"/>
                <a:gd name="T12" fmla="*/ 192 w 204"/>
                <a:gd name="T13" fmla="*/ 302 h 312"/>
                <a:gd name="T14" fmla="*/ 194 w 204"/>
                <a:gd name="T15" fmla="*/ 306 h 312"/>
                <a:gd name="T16" fmla="*/ 140 w 204"/>
                <a:gd name="T17" fmla="*/ 312 h 312"/>
                <a:gd name="T18" fmla="*/ 146 w 204"/>
                <a:gd name="T19" fmla="*/ 308 h 312"/>
                <a:gd name="T20" fmla="*/ 152 w 204"/>
                <a:gd name="T21" fmla="*/ 300 h 312"/>
                <a:gd name="T22" fmla="*/ 152 w 204"/>
                <a:gd name="T23" fmla="*/ 176 h 312"/>
                <a:gd name="T24" fmla="*/ 152 w 204"/>
                <a:gd name="T25" fmla="*/ 164 h 312"/>
                <a:gd name="T26" fmla="*/ 146 w 204"/>
                <a:gd name="T27" fmla="*/ 146 h 312"/>
                <a:gd name="T28" fmla="*/ 142 w 204"/>
                <a:gd name="T29" fmla="*/ 138 h 312"/>
                <a:gd name="T30" fmla="*/ 126 w 204"/>
                <a:gd name="T31" fmla="*/ 128 h 312"/>
                <a:gd name="T32" fmla="*/ 104 w 204"/>
                <a:gd name="T33" fmla="*/ 124 h 312"/>
                <a:gd name="T34" fmla="*/ 90 w 204"/>
                <a:gd name="T35" fmla="*/ 126 h 312"/>
                <a:gd name="T36" fmla="*/ 76 w 204"/>
                <a:gd name="T37" fmla="*/ 132 h 312"/>
                <a:gd name="T38" fmla="*/ 54 w 204"/>
                <a:gd name="T39" fmla="*/ 148 h 312"/>
                <a:gd name="T40" fmla="*/ 54 w 204"/>
                <a:gd name="T41" fmla="*/ 296 h 312"/>
                <a:gd name="T42" fmla="*/ 58 w 204"/>
                <a:gd name="T43" fmla="*/ 304 h 312"/>
                <a:gd name="T44" fmla="*/ 62 w 204"/>
                <a:gd name="T45" fmla="*/ 308 h 312"/>
                <a:gd name="T46" fmla="*/ 4 w 204"/>
                <a:gd name="T47" fmla="*/ 312 h 312"/>
                <a:gd name="T48" fmla="*/ 8 w 204"/>
                <a:gd name="T49" fmla="*/ 308 h 312"/>
                <a:gd name="T50" fmla="*/ 14 w 204"/>
                <a:gd name="T51" fmla="*/ 300 h 312"/>
                <a:gd name="T52" fmla="*/ 14 w 204"/>
                <a:gd name="T53" fmla="*/ 28 h 312"/>
                <a:gd name="T54" fmla="*/ 14 w 204"/>
                <a:gd name="T55" fmla="*/ 22 h 312"/>
                <a:gd name="T56" fmla="*/ 12 w 204"/>
                <a:gd name="T57" fmla="*/ 16 h 312"/>
                <a:gd name="T58" fmla="*/ 54 w 204"/>
                <a:gd name="T59" fmla="*/ 0 h 312"/>
                <a:gd name="T60" fmla="*/ 54 w 204"/>
                <a:gd name="T61" fmla="*/ 130 h 312"/>
                <a:gd name="T62" fmla="*/ 90 w 204"/>
                <a:gd name="T63" fmla="*/ 106 h 312"/>
                <a:gd name="T64" fmla="*/ 124 w 204"/>
                <a:gd name="T65" fmla="*/ 9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12">
                  <a:moveTo>
                    <a:pt x="124" y="98"/>
                  </a:moveTo>
                  <a:lnTo>
                    <a:pt x="124" y="98"/>
                  </a:lnTo>
                  <a:lnTo>
                    <a:pt x="136" y="98"/>
                  </a:lnTo>
                  <a:lnTo>
                    <a:pt x="150" y="102"/>
                  </a:lnTo>
                  <a:lnTo>
                    <a:pt x="162" y="108"/>
                  </a:lnTo>
                  <a:lnTo>
                    <a:pt x="172" y="114"/>
                  </a:lnTo>
                  <a:lnTo>
                    <a:pt x="172" y="114"/>
                  </a:lnTo>
                  <a:lnTo>
                    <a:pt x="180" y="124"/>
                  </a:lnTo>
                  <a:lnTo>
                    <a:pt x="186" y="134"/>
                  </a:lnTo>
                  <a:lnTo>
                    <a:pt x="190" y="146"/>
                  </a:lnTo>
                  <a:lnTo>
                    <a:pt x="192" y="160"/>
                  </a:lnTo>
                  <a:lnTo>
                    <a:pt x="192" y="296"/>
                  </a:lnTo>
                  <a:lnTo>
                    <a:pt x="192" y="296"/>
                  </a:lnTo>
                  <a:lnTo>
                    <a:pt x="192" y="302"/>
                  </a:lnTo>
                  <a:lnTo>
                    <a:pt x="194" y="306"/>
                  </a:lnTo>
                  <a:lnTo>
                    <a:pt x="194" y="306"/>
                  </a:lnTo>
                  <a:lnTo>
                    <a:pt x="204" y="312"/>
                  </a:lnTo>
                  <a:lnTo>
                    <a:pt x="140" y="312"/>
                  </a:lnTo>
                  <a:lnTo>
                    <a:pt x="140" y="312"/>
                  </a:lnTo>
                  <a:lnTo>
                    <a:pt x="146" y="308"/>
                  </a:lnTo>
                  <a:lnTo>
                    <a:pt x="150" y="304"/>
                  </a:lnTo>
                  <a:lnTo>
                    <a:pt x="152" y="300"/>
                  </a:lnTo>
                  <a:lnTo>
                    <a:pt x="152" y="296"/>
                  </a:lnTo>
                  <a:lnTo>
                    <a:pt x="152" y="176"/>
                  </a:lnTo>
                  <a:lnTo>
                    <a:pt x="152" y="176"/>
                  </a:lnTo>
                  <a:lnTo>
                    <a:pt x="152" y="164"/>
                  </a:lnTo>
                  <a:lnTo>
                    <a:pt x="150" y="154"/>
                  </a:lnTo>
                  <a:lnTo>
                    <a:pt x="146" y="146"/>
                  </a:lnTo>
                  <a:lnTo>
                    <a:pt x="142" y="138"/>
                  </a:lnTo>
                  <a:lnTo>
                    <a:pt x="142" y="138"/>
                  </a:lnTo>
                  <a:lnTo>
                    <a:pt x="134" y="132"/>
                  </a:lnTo>
                  <a:lnTo>
                    <a:pt x="126" y="128"/>
                  </a:lnTo>
                  <a:lnTo>
                    <a:pt x="116" y="126"/>
                  </a:lnTo>
                  <a:lnTo>
                    <a:pt x="104" y="124"/>
                  </a:lnTo>
                  <a:lnTo>
                    <a:pt x="104" y="124"/>
                  </a:lnTo>
                  <a:lnTo>
                    <a:pt x="90" y="126"/>
                  </a:lnTo>
                  <a:lnTo>
                    <a:pt x="76" y="132"/>
                  </a:lnTo>
                  <a:lnTo>
                    <a:pt x="76" y="132"/>
                  </a:lnTo>
                  <a:lnTo>
                    <a:pt x="64" y="138"/>
                  </a:lnTo>
                  <a:lnTo>
                    <a:pt x="54" y="148"/>
                  </a:lnTo>
                  <a:lnTo>
                    <a:pt x="54" y="296"/>
                  </a:lnTo>
                  <a:lnTo>
                    <a:pt x="54" y="296"/>
                  </a:lnTo>
                  <a:lnTo>
                    <a:pt x="56" y="300"/>
                  </a:lnTo>
                  <a:lnTo>
                    <a:pt x="58" y="304"/>
                  </a:lnTo>
                  <a:lnTo>
                    <a:pt x="58" y="304"/>
                  </a:lnTo>
                  <a:lnTo>
                    <a:pt x="62" y="308"/>
                  </a:lnTo>
                  <a:lnTo>
                    <a:pt x="68" y="312"/>
                  </a:lnTo>
                  <a:lnTo>
                    <a:pt x="4" y="312"/>
                  </a:lnTo>
                  <a:lnTo>
                    <a:pt x="4" y="312"/>
                  </a:lnTo>
                  <a:lnTo>
                    <a:pt x="8" y="308"/>
                  </a:lnTo>
                  <a:lnTo>
                    <a:pt x="12" y="304"/>
                  </a:lnTo>
                  <a:lnTo>
                    <a:pt x="14" y="300"/>
                  </a:lnTo>
                  <a:lnTo>
                    <a:pt x="14" y="296"/>
                  </a:lnTo>
                  <a:lnTo>
                    <a:pt x="14" y="28"/>
                  </a:lnTo>
                  <a:lnTo>
                    <a:pt x="14" y="28"/>
                  </a:lnTo>
                  <a:lnTo>
                    <a:pt x="14" y="22"/>
                  </a:lnTo>
                  <a:lnTo>
                    <a:pt x="12" y="16"/>
                  </a:lnTo>
                  <a:lnTo>
                    <a:pt x="12" y="16"/>
                  </a:lnTo>
                  <a:lnTo>
                    <a:pt x="0" y="10"/>
                  </a:lnTo>
                  <a:lnTo>
                    <a:pt x="54" y="0"/>
                  </a:lnTo>
                  <a:lnTo>
                    <a:pt x="54" y="130"/>
                  </a:lnTo>
                  <a:lnTo>
                    <a:pt x="54" y="130"/>
                  </a:lnTo>
                  <a:lnTo>
                    <a:pt x="72" y="116"/>
                  </a:lnTo>
                  <a:lnTo>
                    <a:pt x="90" y="106"/>
                  </a:lnTo>
                  <a:lnTo>
                    <a:pt x="108" y="100"/>
                  </a:lnTo>
                  <a:lnTo>
                    <a:pt x="124" y="98"/>
                  </a:lnTo>
                  <a:lnTo>
                    <a:pt x="12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9" name="Freeform 8"/>
            <p:cNvSpPr>
              <a:spLocks/>
            </p:cNvSpPr>
            <p:nvPr/>
          </p:nvSpPr>
          <p:spPr bwMode="auto">
            <a:xfrm>
              <a:off x="1557" y="1586"/>
              <a:ext cx="334" cy="214"/>
            </a:xfrm>
            <a:custGeom>
              <a:avLst/>
              <a:gdLst>
                <a:gd name="T0" fmla="*/ 256 w 334"/>
                <a:gd name="T1" fmla="*/ 0 h 214"/>
                <a:gd name="T2" fmla="*/ 280 w 334"/>
                <a:gd name="T3" fmla="*/ 4 h 214"/>
                <a:gd name="T4" fmla="*/ 302 w 334"/>
                <a:gd name="T5" fmla="*/ 16 h 214"/>
                <a:gd name="T6" fmla="*/ 312 w 334"/>
                <a:gd name="T7" fmla="*/ 26 h 214"/>
                <a:gd name="T8" fmla="*/ 322 w 334"/>
                <a:gd name="T9" fmla="*/ 48 h 214"/>
                <a:gd name="T10" fmla="*/ 322 w 334"/>
                <a:gd name="T11" fmla="*/ 198 h 214"/>
                <a:gd name="T12" fmla="*/ 324 w 334"/>
                <a:gd name="T13" fmla="*/ 202 h 214"/>
                <a:gd name="T14" fmla="*/ 326 w 334"/>
                <a:gd name="T15" fmla="*/ 206 h 214"/>
                <a:gd name="T16" fmla="*/ 272 w 334"/>
                <a:gd name="T17" fmla="*/ 214 h 214"/>
                <a:gd name="T18" fmla="*/ 276 w 334"/>
                <a:gd name="T19" fmla="*/ 210 h 214"/>
                <a:gd name="T20" fmla="*/ 284 w 334"/>
                <a:gd name="T21" fmla="*/ 202 h 214"/>
                <a:gd name="T22" fmla="*/ 284 w 334"/>
                <a:gd name="T23" fmla="*/ 76 h 214"/>
                <a:gd name="T24" fmla="*/ 284 w 334"/>
                <a:gd name="T25" fmla="*/ 64 h 214"/>
                <a:gd name="T26" fmla="*/ 278 w 334"/>
                <a:gd name="T27" fmla="*/ 46 h 214"/>
                <a:gd name="T28" fmla="*/ 272 w 334"/>
                <a:gd name="T29" fmla="*/ 40 h 214"/>
                <a:gd name="T30" fmla="*/ 258 w 334"/>
                <a:gd name="T31" fmla="*/ 30 h 214"/>
                <a:gd name="T32" fmla="*/ 236 w 334"/>
                <a:gd name="T33" fmla="*/ 26 h 214"/>
                <a:gd name="T34" fmla="*/ 222 w 334"/>
                <a:gd name="T35" fmla="*/ 28 h 214"/>
                <a:gd name="T36" fmla="*/ 198 w 334"/>
                <a:gd name="T37" fmla="*/ 42 h 214"/>
                <a:gd name="T38" fmla="*/ 188 w 334"/>
                <a:gd name="T39" fmla="*/ 54 h 214"/>
                <a:gd name="T40" fmla="*/ 188 w 334"/>
                <a:gd name="T41" fmla="*/ 198 h 214"/>
                <a:gd name="T42" fmla="*/ 190 w 334"/>
                <a:gd name="T43" fmla="*/ 202 h 214"/>
                <a:gd name="T44" fmla="*/ 192 w 334"/>
                <a:gd name="T45" fmla="*/ 206 h 214"/>
                <a:gd name="T46" fmla="*/ 136 w 334"/>
                <a:gd name="T47" fmla="*/ 214 h 214"/>
                <a:gd name="T48" fmla="*/ 142 w 334"/>
                <a:gd name="T49" fmla="*/ 210 h 214"/>
                <a:gd name="T50" fmla="*/ 148 w 334"/>
                <a:gd name="T51" fmla="*/ 202 h 214"/>
                <a:gd name="T52" fmla="*/ 148 w 334"/>
                <a:gd name="T53" fmla="*/ 74 h 214"/>
                <a:gd name="T54" fmla="*/ 148 w 334"/>
                <a:gd name="T55" fmla="*/ 62 h 214"/>
                <a:gd name="T56" fmla="*/ 142 w 334"/>
                <a:gd name="T57" fmla="*/ 44 h 214"/>
                <a:gd name="T58" fmla="*/ 130 w 334"/>
                <a:gd name="T59" fmla="*/ 32 h 214"/>
                <a:gd name="T60" fmla="*/ 112 w 334"/>
                <a:gd name="T61" fmla="*/ 26 h 214"/>
                <a:gd name="T62" fmla="*/ 102 w 334"/>
                <a:gd name="T63" fmla="*/ 26 h 214"/>
                <a:gd name="T64" fmla="*/ 76 w 334"/>
                <a:gd name="T65" fmla="*/ 32 h 214"/>
                <a:gd name="T66" fmla="*/ 56 w 334"/>
                <a:gd name="T67" fmla="*/ 48 h 214"/>
                <a:gd name="T68" fmla="*/ 56 w 334"/>
                <a:gd name="T69" fmla="*/ 198 h 214"/>
                <a:gd name="T70" fmla="*/ 58 w 334"/>
                <a:gd name="T71" fmla="*/ 206 h 214"/>
                <a:gd name="T72" fmla="*/ 68 w 334"/>
                <a:gd name="T73" fmla="*/ 214 h 214"/>
                <a:gd name="T74" fmla="*/ 4 w 334"/>
                <a:gd name="T75" fmla="*/ 214 h 214"/>
                <a:gd name="T76" fmla="*/ 14 w 334"/>
                <a:gd name="T77" fmla="*/ 206 h 214"/>
                <a:gd name="T78" fmla="*/ 16 w 334"/>
                <a:gd name="T79" fmla="*/ 198 h 214"/>
                <a:gd name="T80" fmla="*/ 16 w 334"/>
                <a:gd name="T81" fmla="*/ 28 h 214"/>
                <a:gd name="T82" fmla="*/ 12 w 334"/>
                <a:gd name="T83" fmla="*/ 16 h 214"/>
                <a:gd name="T84" fmla="*/ 6 w 334"/>
                <a:gd name="T85" fmla="*/ 12 h 214"/>
                <a:gd name="T86" fmla="*/ 56 w 334"/>
                <a:gd name="T87" fmla="*/ 0 h 214"/>
                <a:gd name="T88" fmla="*/ 56 w 334"/>
                <a:gd name="T89" fmla="*/ 30 h 214"/>
                <a:gd name="T90" fmla="*/ 86 w 334"/>
                <a:gd name="T91" fmla="*/ 10 h 214"/>
                <a:gd name="T92" fmla="*/ 94 w 334"/>
                <a:gd name="T93" fmla="*/ 6 h 214"/>
                <a:gd name="T94" fmla="*/ 112 w 334"/>
                <a:gd name="T95" fmla="*/ 0 h 214"/>
                <a:gd name="T96" fmla="*/ 122 w 334"/>
                <a:gd name="T97" fmla="*/ 0 h 214"/>
                <a:gd name="T98" fmla="*/ 142 w 334"/>
                <a:gd name="T99" fmla="*/ 2 h 214"/>
                <a:gd name="T100" fmla="*/ 160 w 334"/>
                <a:gd name="T101" fmla="*/ 10 h 214"/>
                <a:gd name="T102" fmla="*/ 168 w 334"/>
                <a:gd name="T103" fmla="*/ 16 h 214"/>
                <a:gd name="T104" fmla="*/ 180 w 334"/>
                <a:gd name="T105" fmla="*/ 30 h 214"/>
                <a:gd name="T106" fmla="*/ 184 w 334"/>
                <a:gd name="T107" fmla="*/ 40 h 214"/>
                <a:gd name="T108" fmla="*/ 216 w 334"/>
                <a:gd name="T109" fmla="*/ 12 h 214"/>
                <a:gd name="T110" fmla="*/ 226 w 334"/>
                <a:gd name="T111" fmla="*/ 6 h 214"/>
                <a:gd name="T112" fmla="*/ 246 w 334"/>
                <a:gd name="T113" fmla="*/ 0 h 214"/>
                <a:gd name="T114" fmla="*/ 256 w 334"/>
                <a:gd name="T11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4" h="214">
                  <a:moveTo>
                    <a:pt x="256" y="0"/>
                  </a:moveTo>
                  <a:lnTo>
                    <a:pt x="256" y="0"/>
                  </a:lnTo>
                  <a:lnTo>
                    <a:pt x="268" y="0"/>
                  </a:lnTo>
                  <a:lnTo>
                    <a:pt x="280" y="4"/>
                  </a:lnTo>
                  <a:lnTo>
                    <a:pt x="292" y="10"/>
                  </a:lnTo>
                  <a:lnTo>
                    <a:pt x="302" y="16"/>
                  </a:lnTo>
                  <a:lnTo>
                    <a:pt x="302" y="16"/>
                  </a:lnTo>
                  <a:lnTo>
                    <a:pt x="312" y="26"/>
                  </a:lnTo>
                  <a:lnTo>
                    <a:pt x="318" y="36"/>
                  </a:lnTo>
                  <a:lnTo>
                    <a:pt x="322" y="48"/>
                  </a:lnTo>
                  <a:lnTo>
                    <a:pt x="322" y="62"/>
                  </a:lnTo>
                  <a:lnTo>
                    <a:pt x="322" y="198"/>
                  </a:lnTo>
                  <a:lnTo>
                    <a:pt x="322" y="198"/>
                  </a:lnTo>
                  <a:lnTo>
                    <a:pt x="324" y="202"/>
                  </a:lnTo>
                  <a:lnTo>
                    <a:pt x="326" y="206"/>
                  </a:lnTo>
                  <a:lnTo>
                    <a:pt x="326" y="206"/>
                  </a:lnTo>
                  <a:lnTo>
                    <a:pt x="334" y="214"/>
                  </a:lnTo>
                  <a:lnTo>
                    <a:pt x="272" y="214"/>
                  </a:lnTo>
                  <a:lnTo>
                    <a:pt x="272" y="214"/>
                  </a:lnTo>
                  <a:lnTo>
                    <a:pt x="276" y="210"/>
                  </a:lnTo>
                  <a:lnTo>
                    <a:pt x="280" y="206"/>
                  </a:lnTo>
                  <a:lnTo>
                    <a:pt x="284" y="202"/>
                  </a:lnTo>
                  <a:lnTo>
                    <a:pt x="284" y="198"/>
                  </a:lnTo>
                  <a:lnTo>
                    <a:pt x="284" y="76"/>
                  </a:lnTo>
                  <a:lnTo>
                    <a:pt x="284" y="76"/>
                  </a:lnTo>
                  <a:lnTo>
                    <a:pt x="284" y="64"/>
                  </a:lnTo>
                  <a:lnTo>
                    <a:pt x="282" y="56"/>
                  </a:lnTo>
                  <a:lnTo>
                    <a:pt x="278" y="46"/>
                  </a:lnTo>
                  <a:lnTo>
                    <a:pt x="272" y="40"/>
                  </a:lnTo>
                  <a:lnTo>
                    <a:pt x="272" y="40"/>
                  </a:lnTo>
                  <a:lnTo>
                    <a:pt x="266" y="34"/>
                  </a:lnTo>
                  <a:lnTo>
                    <a:pt x="258" y="30"/>
                  </a:lnTo>
                  <a:lnTo>
                    <a:pt x="248" y="26"/>
                  </a:lnTo>
                  <a:lnTo>
                    <a:pt x="236" y="26"/>
                  </a:lnTo>
                  <a:lnTo>
                    <a:pt x="236" y="26"/>
                  </a:lnTo>
                  <a:lnTo>
                    <a:pt x="222" y="28"/>
                  </a:lnTo>
                  <a:lnTo>
                    <a:pt x="210" y="32"/>
                  </a:lnTo>
                  <a:lnTo>
                    <a:pt x="198" y="42"/>
                  </a:lnTo>
                  <a:lnTo>
                    <a:pt x="188" y="54"/>
                  </a:lnTo>
                  <a:lnTo>
                    <a:pt x="188" y="54"/>
                  </a:lnTo>
                  <a:lnTo>
                    <a:pt x="188" y="60"/>
                  </a:lnTo>
                  <a:lnTo>
                    <a:pt x="188" y="198"/>
                  </a:lnTo>
                  <a:lnTo>
                    <a:pt x="188" y="198"/>
                  </a:lnTo>
                  <a:lnTo>
                    <a:pt x="190" y="202"/>
                  </a:lnTo>
                  <a:lnTo>
                    <a:pt x="192" y="206"/>
                  </a:lnTo>
                  <a:lnTo>
                    <a:pt x="192" y="206"/>
                  </a:lnTo>
                  <a:lnTo>
                    <a:pt x="200" y="214"/>
                  </a:lnTo>
                  <a:lnTo>
                    <a:pt x="136" y="214"/>
                  </a:lnTo>
                  <a:lnTo>
                    <a:pt x="136" y="214"/>
                  </a:lnTo>
                  <a:lnTo>
                    <a:pt x="142" y="210"/>
                  </a:lnTo>
                  <a:lnTo>
                    <a:pt x="146" y="206"/>
                  </a:lnTo>
                  <a:lnTo>
                    <a:pt x="148" y="202"/>
                  </a:lnTo>
                  <a:lnTo>
                    <a:pt x="148" y="198"/>
                  </a:lnTo>
                  <a:lnTo>
                    <a:pt x="148" y="74"/>
                  </a:lnTo>
                  <a:lnTo>
                    <a:pt x="148" y="74"/>
                  </a:lnTo>
                  <a:lnTo>
                    <a:pt x="148" y="62"/>
                  </a:lnTo>
                  <a:lnTo>
                    <a:pt x="146" y="52"/>
                  </a:lnTo>
                  <a:lnTo>
                    <a:pt x="142" y="44"/>
                  </a:lnTo>
                  <a:lnTo>
                    <a:pt x="136" y="38"/>
                  </a:lnTo>
                  <a:lnTo>
                    <a:pt x="130" y="32"/>
                  </a:lnTo>
                  <a:lnTo>
                    <a:pt x="122" y="28"/>
                  </a:lnTo>
                  <a:lnTo>
                    <a:pt x="112" y="26"/>
                  </a:lnTo>
                  <a:lnTo>
                    <a:pt x="102" y="26"/>
                  </a:lnTo>
                  <a:lnTo>
                    <a:pt x="102" y="26"/>
                  </a:lnTo>
                  <a:lnTo>
                    <a:pt x="88" y="28"/>
                  </a:lnTo>
                  <a:lnTo>
                    <a:pt x="76" y="32"/>
                  </a:lnTo>
                  <a:lnTo>
                    <a:pt x="66" y="38"/>
                  </a:lnTo>
                  <a:lnTo>
                    <a:pt x="56" y="48"/>
                  </a:lnTo>
                  <a:lnTo>
                    <a:pt x="56" y="198"/>
                  </a:lnTo>
                  <a:lnTo>
                    <a:pt x="56" y="198"/>
                  </a:lnTo>
                  <a:lnTo>
                    <a:pt x="56" y="202"/>
                  </a:lnTo>
                  <a:lnTo>
                    <a:pt x="58" y="206"/>
                  </a:lnTo>
                  <a:lnTo>
                    <a:pt x="58" y="206"/>
                  </a:lnTo>
                  <a:lnTo>
                    <a:pt x="68" y="214"/>
                  </a:lnTo>
                  <a:lnTo>
                    <a:pt x="4" y="214"/>
                  </a:lnTo>
                  <a:lnTo>
                    <a:pt x="4" y="214"/>
                  </a:lnTo>
                  <a:lnTo>
                    <a:pt x="10" y="210"/>
                  </a:lnTo>
                  <a:lnTo>
                    <a:pt x="14" y="206"/>
                  </a:lnTo>
                  <a:lnTo>
                    <a:pt x="16" y="202"/>
                  </a:lnTo>
                  <a:lnTo>
                    <a:pt x="16" y="198"/>
                  </a:lnTo>
                  <a:lnTo>
                    <a:pt x="16" y="28"/>
                  </a:lnTo>
                  <a:lnTo>
                    <a:pt x="16" y="28"/>
                  </a:lnTo>
                  <a:lnTo>
                    <a:pt x="16" y="22"/>
                  </a:lnTo>
                  <a:lnTo>
                    <a:pt x="12" y="16"/>
                  </a:lnTo>
                  <a:lnTo>
                    <a:pt x="12" y="16"/>
                  </a:lnTo>
                  <a:lnTo>
                    <a:pt x="6" y="12"/>
                  </a:lnTo>
                  <a:lnTo>
                    <a:pt x="0" y="10"/>
                  </a:lnTo>
                  <a:lnTo>
                    <a:pt x="56" y="0"/>
                  </a:lnTo>
                  <a:lnTo>
                    <a:pt x="56" y="30"/>
                  </a:lnTo>
                  <a:lnTo>
                    <a:pt x="56" y="30"/>
                  </a:lnTo>
                  <a:lnTo>
                    <a:pt x="70" y="20"/>
                  </a:lnTo>
                  <a:lnTo>
                    <a:pt x="86" y="10"/>
                  </a:lnTo>
                  <a:lnTo>
                    <a:pt x="86" y="10"/>
                  </a:lnTo>
                  <a:lnTo>
                    <a:pt x="94" y="6"/>
                  </a:lnTo>
                  <a:lnTo>
                    <a:pt x="102" y="2"/>
                  </a:lnTo>
                  <a:lnTo>
                    <a:pt x="112" y="0"/>
                  </a:lnTo>
                  <a:lnTo>
                    <a:pt x="122" y="0"/>
                  </a:lnTo>
                  <a:lnTo>
                    <a:pt x="122" y="0"/>
                  </a:lnTo>
                  <a:lnTo>
                    <a:pt x="132" y="0"/>
                  </a:lnTo>
                  <a:lnTo>
                    <a:pt x="142" y="2"/>
                  </a:lnTo>
                  <a:lnTo>
                    <a:pt x="150" y="6"/>
                  </a:lnTo>
                  <a:lnTo>
                    <a:pt x="160" y="10"/>
                  </a:lnTo>
                  <a:lnTo>
                    <a:pt x="160" y="10"/>
                  </a:lnTo>
                  <a:lnTo>
                    <a:pt x="168" y="16"/>
                  </a:lnTo>
                  <a:lnTo>
                    <a:pt x="174" y="22"/>
                  </a:lnTo>
                  <a:lnTo>
                    <a:pt x="180" y="30"/>
                  </a:lnTo>
                  <a:lnTo>
                    <a:pt x="184" y="40"/>
                  </a:lnTo>
                  <a:lnTo>
                    <a:pt x="184" y="40"/>
                  </a:lnTo>
                  <a:lnTo>
                    <a:pt x="198" y="24"/>
                  </a:lnTo>
                  <a:lnTo>
                    <a:pt x="216" y="12"/>
                  </a:lnTo>
                  <a:lnTo>
                    <a:pt x="216" y="12"/>
                  </a:lnTo>
                  <a:lnTo>
                    <a:pt x="226" y="6"/>
                  </a:lnTo>
                  <a:lnTo>
                    <a:pt x="236" y="2"/>
                  </a:lnTo>
                  <a:lnTo>
                    <a:pt x="246" y="0"/>
                  </a:lnTo>
                  <a:lnTo>
                    <a:pt x="256" y="0"/>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0" name="Freeform 9"/>
            <p:cNvSpPr>
              <a:spLocks/>
            </p:cNvSpPr>
            <p:nvPr/>
          </p:nvSpPr>
          <p:spPr bwMode="auto">
            <a:xfrm>
              <a:off x="2117" y="1550"/>
              <a:ext cx="130" cy="254"/>
            </a:xfrm>
            <a:custGeom>
              <a:avLst/>
              <a:gdLst>
                <a:gd name="T0" fmla="*/ 60 w 130"/>
                <a:gd name="T1" fmla="*/ 0 h 254"/>
                <a:gd name="T2" fmla="*/ 60 w 130"/>
                <a:gd name="T3" fmla="*/ 42 h 254"/>
                <a:gd name="T4" fmla="*/ 122 w 130"/>
                <a:gd name="T5" fmla="*/ 42 h 254"/>
                <a:gd name="T6" fmla="*/ 106 w 130"/>
                <a:gd name="T7" fmla="*/ 60 h 254"/>
                <a:gd name="T8" fmla="*/ 58 w 130"/>
                <a:gd name="T9" fmla="*/ 60 h 254"/>
                <a:gd name="T10" fmla="*/ 58 w 130"/>
                <a:gd name="T11" fmla="*/ 188 h 254"/>
                <a:gd name="T12" fmla="*/ 58 w 130"/>
                <a:gd name="T13" fmla="*/ 188 h 254"/>
                <a:gd name="T14" fmla="*/ 60 w 130"/>
                <a:gd name="T15" fmla="*/ 200 h 254"/>
                <a:gd name="T16" fmla="*/ 62 w 130"/>
                <a:gd name="T17" fmla="*/ 208 h 254"/>
                <a:gd name="T18" fmla="*/ 64 w 130"/>
                <a:gd name="T19" fmla="*/ 216 h 254"/>
                <a:gd name="T20" fmla="*/ 70 w 130"/>
                <a:gd name="T21" fmla="*/ 224 h 254"/>
                <a:gd name="T22" fmla="*/ 74 w 130"/>
                <a:gd name="T23" fmla="*/ 228 h 254"/>
                <a:gd name="T24" fmla="*/ 82 w 130"/>
                <a:gd name="T25" fmla="*/ 232 h 254"/>
                <a:gd name="T26" fmla="*/ 90 w 130"/>
                <a:gd name="T27" fmla="*/ 234 h 254"/>
                <a:gd name="T28" fmla="*/ 100 w 130"/>
                <a:gd name="T29" fmla="*/ 236 h 254"/>
                <a:gd name="T30" fmla="*/ 100 w 130"/>
                <a:gd name="T31" fmla="*/ 236 h 254"/>
                <a:gd name="T32" fmla="*/ 110 w 130"/>
                <a:gd name="T33" fmla="*/ 234 h 254"/>
                <a:gd name="T34" fmla="*/ 116 w 130"/>
                <a:gd name="T35" fmla="*/ 232 h 254"/>
                <a:gd name="T36" fmla="*/ 116 w 130"/>
                <a:gd name="T37" fmla="*/ 232 h 254"/>
                <a:gd name="T38" fmla="*/ 130 w 130"/>
                <a:gd name="T39" fmla="*/ 224 h 254"/>
                <a:gd name="T40" fmla="*/ 130 w 130"/>
                <a:gd name="T41" fmla="*/ 224 h 254"/>
                <a:gd name="T42" fmla="*/ 128 w 130"/>
                <a:gd name="T43" fmla="*/ 228 h 254"/>
                <a:gd name="T44" fmla="*/ 126 w 130"/>
                <a:gd name="T45" fmla="*/ 234 h 254"/>
                <a:gd name="T46" fmla="*/ 114 w 130"/>
                <a:gd name="T47" fmla="*/ 244 h 254"/>
                <a:gd name="T48" fmla="*/ 114 w 130"/>
                <a:gd name="T49" fmla="*/ 244 h 254"/>
                <a:gd name="T50" fmla="*/ 108 w 130"/>
                <a:gd name="T51" fmla="*/ 248 h 254"/>
                <a:gd name="T52" fmla="*/ 100 w 130"/>
                <a:gd name="T53" fmla="*/ 252 h 254"/>
                <a:gd name="T54" fmla="*/ 92 w 130"/>
                <a:gd name="T55" fmla="*/ 254 h 254"/>
                <a:gd name="T56" fmla="*/ 84 w 130"/>
                <a:gd name="T57" fmla="*/ 254 h 254"/>
                <a:gd name="T58" fmla="*/ 84 w 130"/>
                <a:gd name="T59" fmla="*/ 254 h 254"/>
                <a:gd name="T60" fmla="*/ 70 w 130"/>
                <a:gd name="T61" fmla="*/ 254 h 254"/>
                <a:gd name="T62" fmla="*/ 58 w 130"/>
                <a:gd name="T63" fmla="*/ 250 h 254"/>
                <a:gd name="T64" fmla="*/ 46 w 130"/>
                <a:gd name="T65" fmla="*/ 244 h 254"/>
                <a:gd name="T66" fmla="*/ 38 w 130"/>
                <a:gd name="T67" fmla="*/ 236 h 254"/>
                <a:gd name="T68" fmla="*/ 38 w 130"/>
                <a:gd name="T69" fmla="*/ 236 h 254"/>
                <a:gd name="T70" fmla="*/ 30 w 130"/>
                <a:gd name="T71" fmla="*/ 228 h 254"/>
                <a:gd name="T72" fmla="*/ 24 w 130"/>
                <a:gd name="T73" fmla="*/ 216 h 254"/>
                <a:gd name="T74" fmla="*/ 22 w 130"/>
                <a:gd name="T75" fmla="*/ 204 h 254"/>
                <a:gd name="T76" fmla="*/ 20 w 130"/>
                <a:gd name="T77" fmla="*/ 188 h 254"/>
                <a:gd name="T78" fmla="*/ 20 w 130"/>
                <a:gd name="T79" fmla="*/ 60 h 254"/>
                <a:gd name="T80" fmla="*/ 0 w 130"/>
                <a:gd name="T81" fmla="*/ 60 h 254"/>
                <a:gd name="T82" fmla="*/ 60 w 130"/>
                <a:gd name="T83" fmla="*/ 0 h 254"/>
                <a:gd name="T84" fmla="*/ 60 w 130"/>
                <a:gd name="T8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254">
                  <a:moveTo>
                    <a:pt x="60" y="0"/>
                  </a:moveTo>
                  <a:lnTo>
                    <a:pt x="60" y="42"/>
                  </a:lnTo>
                  <a:lnTo>
                    <a:pt x="122" y="42"/>
                  </a:lnTo>
                  <a:lnTo>
                    <a:pt x="106" y="60"/>
                  </a:lnTo>
                  <a:lnTo>
                    <a:pt x="58" y="60"/>
                  </a:lnTo>
                  <a:lnTo>
                    <a:pt x="58" y="188"/>
                  </a:lnTo>
                  <a:lnTo>
                    <a:pt x="58" y="188"/>
                  </a:lnTo>
                  <a:lnTo>
                    <a:pt x="60" y="200"/>
                  </a:lnTo>
                  <a:lnTo>
                    <a:pt x="62" y="208"/>
                  </a:lnTo>
                  <a:lnTo>
                    <a:pt x="64" y="216"/>
                  </a:lnTo>
                  <a:lnTo>
                    <a:pt x="70" y="224"/>
                  </a:lnTo>
                  <a:lnTo>
                    <a:pt x="74" y="228"/>
                  </a:lnTo>
                  <a:lnTo>
                    <a:pt x="82" y="232"/>
                  </a:lnTo>
                  <a:lnTo>
                    <a:pt x="90" y="234"/>
                  </a:lnTo>
                  <a:lnTo>
                    <a:pt x="100" y="236"/>
                  </a:lnTo>
                  <a:lnTo>
                    <a:pt x="100" y="236"/>
                  </a:lnTo>
                  <a:lnTo>
                    <a:pt x="110" y="234"/>
                  </a:lnTo>
                  <a:lnTo>
                    <a:pt x="116" y="232"/>
                  </a:lnTo>
                  <a:lnTo>
                    <a:pt x="116" y="232"/>
                  </a:lnTo>
                  <a:lnTo>
                    <a:pt x="130" y="224"/>
                  </a:lnTo>
                  <a:lnTo>
                    <a:pt x="130" y="224"/>
                  </a:lnTo>
                  <a:lnTo>
                    <a:pt x="128" y="228"/>
                  </a:lnTo>
                  <a:lnTo>
                    <a:pt x="126" y="234"/>
                  </a:lnTo>
                  <a:lnTo>
                    <a:pt x="114" y="244"/>
                  </a:lnTo>
                  <a:lnTo>
                    <a:pt x="114" y="244"/>
                  </a:lnTo>
                  <a:lnTo>
                    <a:pt x="108" y="248"/>
                  </a:lnTo>
                  <a:lnTo>
                    <a:pt x="100" y="252"/>
                  </a:lnTo>
                  <a:lnTo>
                    <a:pt x="92" y="254"/>
                  </a:lnTo>
                  <a:lnTo>
                    <a:pt x="84" y="254"/>
                  </a:lnTo>
                  <a:lnTo>
                    <a:pt x="84" y="254"/>
                  </a:lnTo>
                  <a:lnTo>
                    <a:pt x="70" y="254"/>
                  </a:lnTo>
                  <a:lnTo>
                    <a:pt x="58" y="250"/>
                  </a:lnTo>
                  <a:lnTo>
                    <a:pt x="46" y="244"/>
                  </a:lnTo>
                  <a:lnTo>
                    <a:pt x="38" y="236"/>
                  </a:lnTo>
                  <a:lnTo>
                    <a:pt x="38" y="236"/>
                  </a:lnTo>
                  <a:lnTo>
                    <a:pt x="30" y="228"/>
                  </a:lnTo>
                  <a:lnTo>
                    <a:pt x="24" y="216"/>
                  </a:lnTo>
                  <a:lnTo>
                    <a:pt x="22" y="204"/>
                  </a:lnTo>
                  <a:lnTo>
                    <a:pt x="20" y="188"/>
                  </a:lnTo>
                  <a:lnTo>
                    <a:pt x="20" y="60"/>
                  </a:lnTo>
                  <a:lnTo>
                    <a:pt x="0" y="6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1" name="Freeform 10"/>
            <p:cNvSpPr>
              <a:spLocks noEditPoints="1"/>
            </p:cNvSpPr>
            <p:nvPr/>
          </p:nvSpPr>
          <p:spPr bwMode="auto">
            <a:xfrm>
              <a:off x="2245" y="1586"/>
              <a:ext cx="200" cy="218"/>
            </a:xfrm>
            <a:custGeom>
              <a:avLst/>
              <a:gdLst>
                <a:gd name="T0" fmla="*/ 102 w 200"/>
                <a:gd name="T1" fmla="*/ 0 h 218"/>
                <a:gd name="T2" fmla="*/ 130 w 200"/>
                <a:gd name="T3" fmla="*/ 4 h 218"/>
                <a:gd name="T4" fmla="*/ 156 w 200"/>
                <a:gd name="T5" fmla="*/ 16 h 218"/>
                <a:gd name="T6" fmla="*/ 166 w 200"/>
                <a:gd name="T7" fmla="*/ 24 h 218"/>
                <a:gd name="T8" fmla="*/ 184 w 200"/>
                <a:gd name="T9" fmla="*/ 44 h 218"/>
                <a:gd name="T10" fmla="*/ 190 w 200"/>
                <a:gd name="T11" fmla="*/ 56 h 218"/>
                <a:gd name="T12" fmla="*/ 198 w 200"/>
                <a:gd name="T13" fmla="*/ 82 h 218"/>
                <a:gd name="T14" fmla="*/ 200 w 200"/>
                <a:gd name="T15" fmla="*/ 110 h 218"/>
                <a:gd name="T16" fmla="*/ 200 w 200"/>
                <a:gd name="T17" fmla="*/ 122 h 218"/>
                <a:gd name="T18" fmla="*/ 192 w 200"/>
                <a:gd name="T19" fmla="*/ 148 h 218"/>
                <a:gd name="T20" fmla="*/ 188 w 200"/>
                <a:gd name="T21" fmla="*/ 162 h 218"/>
                <a:gd name="T22" fmla="*/ 172 w 200"/>
                <a:gd name="T23" fmla="*/ 184 h 218"/>
                <a:gd name="T24" fmla="*/ 152 w 200"/>
                <a:gd name="T25" fmla="*/ 204 h 218"/>
                <a:gd name="T26" fmla="*/ 140 w 200"/>
                <a:gd name="T27" fmla="*/ 210 h 218"/>
                <a:gd name="T28" fmla="*/ 114 w 200"/>
                <a:gd name="T29" fmla="*/ 218 h 218"/>
                <a:gd name="T30" fmla="*/ 100 w 200"/>
                <a:gd name="T31" fmla="*/ 218 h 218"/>
                <a:gd name="T32" fmla="*/ 66 w 200"/>
                <a:gd name="T33" fmla="*/ 214 h 218"/>
                <a:gd name="T34" fmla="*/ 48 w 200"/>
                <a:gd name="T35" fmla="*/ 206 h 218"/>
                <a:gd name="T36" fmla="*/ 32 w 200"/>
                <a:gd name="T37" fmla="*/ 192 h 218"/>
                <a:gd name="T38" fmla="*/ 26 w 200"/>
                <a:gd name="T39" fmla="*/ 186 h 218"/>
                <a:gd name="T40" fmla="*/ 8 w 200"/>
                <a:gd name="T41" fmla="*/ 150 h 218"/>
                <a:gd name="T42" fmla="*/ 0 w 200"/>
                <a:gd name="T43" fmla="*/ 110 h 218"/>
                <a:gd name="T44" fmla="*/ 2 w 200"/>
                <a:gd name="T45" fmla="*/ 96 h 218"/>
                <a:gd name="T46" fmla="*/ 8 w 200"/>
                <a:gd name="T47" fmla="*/ 70 h 218"/>
                <a:gd name="T48" fmla="*/ 14 w 200"/>
                <a:gd name="T49" fmla="*/ 56 h 218"/>
                <a:gd name="T50" fmla="*/ 28 w 200"/>
                <a:gd name="T51" fmla="*/ 34 h 218"/>
                <a:gd name="T52" fmla="*/ 48 w 200"/>
                <a:gd name="T53" fmla="*/ 16 h 218"/>
                <a:gd name="T54" fmla="*/ 60 w 200"/>
                <a:gd name="T55" fmla="*/ 8 h 218"/>
                <a:gd name="T56" fmla="*/ 86 w 200"/>
                <a:gd name="T57" fmla="*/ 0 h 218"/>
                <a:gd name="T58" fmla="*/ 102 w 200"/>
                <a:gd name="T59" fmla="*/ 0 h 218"/>
                <a:gd name="T60" fmla="*/ 98 w 200"/>
                <a:gd name="T61" fmla="*/ 16 h 218"/>
                <a:gd name="T62" fmla="*/ 72 w 200"/>
                <a:gd name="T63" fmla="*/ 24 h 218"/>
                <a:gd name="T64" fmla="*/ 54 w 200"/>
                <a:gd name="T65" fmla="*/ 46 h 218"/>
                <a:gd name="T66" fmla="*/ 48 w 200"/>
                <a:gd name="T67" fmla="*/ 60 h 218"/>
                <a:gd name="T68" fmla="*/ 42 w 200"/>
                <a:gd name="T69" fmla="*/ 92 h 218"/>
                <a:gd name="T70" fmla="*/ 42 w 200"/>
                <a:gd name="T71" fmla="*/ 112 h 218"/>
                <a:gd name="T72" fmla="*/ 48 w 200"/>
                <a:gd name="T73" fmla="*/ 148 h 218"/>
                <a:gd name="T74" fmla="*/ 60 w 200"/>
                <a:gd name="T75" fmla="*/ 176 h 218"/>
                <a:gd name="T76" fmla="*/ 68 w 200"/>
                <a:gd name="T77" fmla="*/ 188 h 218"/>
                <a:gd name="T78" fmla="*/ 90 w 200"/>
                <a:gd name="T79" fmla="*/ 200 h 218"/>
                <a:gd name="T80" fmla="*/ 104 w 200"/>
                <a:gd name="T81" fmla="*/ 200 h 218"/>
                <a:gd name="T82" fmla="*/ 128 w 200"/>
                <a:gd name="T83" fmla="*/ 192 h 218"/>
                <a:gd name="T84" fmla="*/ 146 w 200"/>
                <a:gd name="T85" fmla="*/ 172 h 218"/>
                <a:gd name="T86" fmla="*/ 152 w 200"/>
                <a:gd name="T87" fmla="*/ 158 h 218"/>
                <a:gd name="T88" fmla="*/ 158 w 200"/>
                <a:gd name="T89" fmla="*/ 126 h 218"/>
                <a:gd name="T90" fmla="*/ 158 w 200"/>
                <a:gd name="T91" fmla="*/ 106 h 218"/>
                <a:gd name="T92" fmla="*/ 150 w 200"/>
                <a:gd name="T93" fmla="*/ 60 h 218"/>
                <a:gd name="T94" fmla="*/ 142 w 200"/>
                <a:gd name="T95" fmla="*/ 42 h 218"/>
                <a:gd name="T96" fmla="*/ 130 w 200"/>
                <a:gd name="T97" fmla="*/ 28 h 218"/>
                <a:gd name="T98" fmla="*/ 116 w 200"/>
                <a:gd name="T99" fmla="*/ 20 h 218"/>
                <a:gd name="T100" fmla="*/ 98 w 200"/>
                <a:gd name="T101" fmla="*/ 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18">
                  <a:moveTo>
                    <a:pt x="102" y="0"/>
                  </a:moveTo>
                  <a:lnTo>
                    <a:pt x="102" y="0"/>
                  </a:lnTo>
                  <a:lnTo>
                    <a:pt x="116" y="0"/>
                  </a:lnTo>
                  <a:lnTo>
                    <a:pt x="130" y="4"/>
                  </a:lnTo>
                  <a:lnTo>
                    <a:pt x="144" y="8"/>
                  </a:lnTo>
                  <a:lnTo>
                    <a:pt x="156" y="16"/>
                  </a:lnTo>
                  <a:lnTo>
                    <a:pt x="156" y="16"/>
                  </a:lnTo>
                  <a:lnTo>
                    <a:pt x="166" y="24"/>
                  </a:lnTo>
                  <a:lnTo>
                    <a:pt x="176" y="34"/>
                  </a:lnTo>
                  <a:lnTo>
                    <a:pt x="184" y="44"/>
                  </a:lnTo>
                  <a:lnTo>
                    <a:pt x="190" y="56"/>
                  </a:lnTo>
                  <a:lnTo>
                    <a:pt x="190" y="56"/>
                  </a:lnTo>
                  <a:lnTo>
                    <a:pt x="194" y="70"/>
                  </a:lnTo>
                  <a:lnTo>
                    <a:pt x="198" y="82"/>
                  </a:lnTo>
                  <a:lnTo>
                    <a:pt x="200" y="96"/>
                  </a:lnTo>
                  <a:lnTo>
                    <a:pt x="200" y="110"/>
                  </a:lnTo>
                  <a:lnTo>
                    <a:pt x="200" y="110"/>
                  </a:lnTo>
                  <a:lnTo>
                    <a:pt x="200" y="122"/>
                  </a:lnTo>
                  <a:lnTo>
                    <a:pt x="196" y="136"/>
                  </a:lnTo>
                  <a:lnTo>
                    <a:pt x="192" y="148"/>
                  </a:lnTo>
                  <a:lnTo>
                    <a:pt x="188" y="162"/>
                  </a:lnTo>
                  <a:lnTo>
                    <a:pt x="188" y="162"/>
                  </a:lnTo>
                  <a:lnTo>
                    <a:pt x="180" y="174"/>
                  </a:lnTo>
                  <a:lnTo>
                    <a:pt x="172" y="184"/>
                  </a:lnTo>
                  <a:lnTo>
                    <a:pt x="162" y="194"/>
                  </a:lnTo>
                  <a:lnTo>
                    <a:pt x="152" y="204"/>
                  </a:lnTo>
                  <a:lnTo>
                    <a:pt x="152" y="204"/>
                  </a:lnTo>
                  <a:lnTo>
                    <a:pt x="140" y="210"/>
                  </a:lnTo>
                  <a:lnTo>
                    <a:pt x="128" y="214"/>
                  </a:lnTo>
                  <a:lnTo>
                    <a:pt x="114" y="218"/>
                  </a:lnTo>
                  <a:lnTo>
                    <a:pt x="100" y="218"/>
                  </a:lnTo>
                  <a:lnTo>
                    <a:pt x="100" y="218"/>
                  </a:lnTo>
                  <a:lnTo>
                    <a:pt x="78" y="216"/>
                  </a:lnTo>
                  <a:lnTo>
                    <a:pt x="66" y="214"/>
                  </a:lnTo>
                  <a:lnTo>
                    <a:pt x="58" y="210"/>
                  </a:lnTo>
                  <a:lnTo>
                    <a:pt x="48" y="206"/>
                  </a:lnTo>
                  <a:lnTo>
                    <a:pt x="40" y="200"/>
                  </a:lnTo>
                  <a:lnTo>
                    <a:pt x="32" y="192"/>
                  </a:lnTo>
                  <a:lnTo>
                    <a:pt x="26" y="186"/>
                  </a:lnTo>
                  <a:lnTo>
                    <a:pt x="26" y="186"/>
                  </a:lnTo>
                  <a:lnTo>
                    <a:pt x="14" y="168"/>
                  </a:lnTo>
                  <a:lnTo>
                    <a:pt x="8" y="150"/>
                  </a:lnTo>
                  <a:lnTo>
                    <a:pt x="2" y="130"/>
                  </a:lnTo>
                  <a:lnTo>
                    <a:pt x="0" y="110"/>
                  </a:lnTo>
                  <a:lnTo>
                    <a:pt x="0" y="110"/>
                  </a:lnTo>
                  <a:lnTo>
                    <a:pt x="2" y="96"/>
                  </a:lnTo>
                  <a:lnTo>
                    <a:pt x="4" y="82"/>
                  </a:lnTo>
                  <a:lnTo>
                    <a:pt x="8" y="70"/>
                  </a:lnTo>
                  <a:lnTo>
                    <a:pt x="14" y="56"/>
                  </a:lnTo>
                  <a:lnTo>
                    <a:pt x="14" y="56"/>
                  </a:lnTo>
                  <a:lnTo>
                    <a:pt x="20" y="44"/>
                  </a:lnTo>
                  <a:lnTo>
                    <a:pt x="28" y="34"/>
                  </a:lnTo>
                  <a:lnTo>
                    <a:pt x="38" y="24"/>
                  </a:lnTo>
                  <a:lnTo>
                    <a:pt x="48" y="16"/>
                  </a:lnTo>
                  <a:lnTo>
                    <a:pt x="48" y="16"/>
                  </a:lnTo>
                  <a:lnTo>
                    <a:pt x="60" y="8"/>
                  </a:lnTo>
                  <a:lnTo>
                    <a:pt x="74" y="4"/>
                  </a:lnTo>
                  <a:lnTo>
                    <a:pt x="86" y="0"/>
                  </a:lnTo>
                  <a:lnTo>
                    <a:pt x="102" y="0"/>
                  </a:lnTo>
                  <a:lnTo>
                    <a:pt x="102" y="0"/>
                  </a:lnTo>
                  <a:close/>
                  <a:moveTo>
                    <a:pt x="98" y="16"/>
                  </a:moveTo>
                  <a:lnTo>
                    <a:pt x="98" y="16"/>
                  </a:lnTo>
                  <a:lnTo>
                    <a:pt x="84" y="18"/>
                  </a:lnTo>
                  <a:lnTo>
                    <a:pt x="72" y="24"/>
                  </a:lnTo>
                  <a:lnTo>
                    <a:pt x="62" y="34"/>
                  </a:lnTo>
                  <a:lnTo>
                    <a:pt x="54" y="46"/>
                  </a:lnTo>
                  <a:lnTo>
                    <a:pt x="54" y="46"/>
                  </a:lnTo>
                  <a:lnTo>
                    <a:pt x="48" y="60"/>
                  </a:lnTo>
                  <a:lnTo>
                    <a:pt x="44" y="76"/>
                  </a:lnTo>
                  <a:lnTo>
                    <a:pt x="42" y="92"/>
                  </a:lnTo>
                  <a:lnTo>
                    <a:pt x="42" y="112"/>
                  </a:lnTo>
                  <a:lnTo>
                    <a:pt x="42" y="112"/>
                  </a:lnTo>
                  <a:lnTo>
                    <a:pt x="44" y="130"/>
                  </a:lnTo>
                  <a:lnTo>
                    <a:pt x="48" y="148"/>
                  </a:lnTo>
                  <a:lnTo>
                    <a:pt x="52" y="162"/>
                  </a:lnTo>
                  <a:lnTo>
                    <a:pt x="60" y="176"/>
                  </a:lnTo>
                  <a:lnTo>
                    <a:pt x="60" y="176"/>
                  </a:lnTo>
                  <a:lnTo>
                    <a:pt x="68" y="188"/>
                  </a:lnTo>
                  <a:lnTo>
                    <a:pt x="80" y="196"/>
                  </a:lnTo>
                  <a:lnTo>
                    <a:pt x="90" y="200"/>
                  </a:lnTo>
                  <a:lnTo>
                    <a:pt x="104" y="200"/>
                  </a:lnTo>
                  <a:lnTo>
                    <a:pt x="104" y="200"/>
                  </a:lnTo>
                  <a:lnTo>
                    <a:pt x="116" y="198"/>
                  </a:lnTo>
                  <a:lnTo>
                    <a:pt x="128" y="192"/>
                  </a:lnTo>
                  <a:lnTo>
                    <a:pt x="138" y="184"/>
                  </a:lnTo>
                  <a:lnTo>
                    <a:pt x="146" y="172"/>
                  </a:lnTo>
                  <a:lnTo>
                    <a:pt x="146" y="172"/>
                  </a:lnTo>
                  <a:lnTo>
                    <a:pt x="152" y="158"/>
                  </a:lnTo>
                  <a:lnTo>
                    <a:pt x="156" y="142"/>
                  </a:lnTo>
                  <a:lnTo>
                    <a:pt x="158" y="126"/>
                  </a:lnTo>
                  <a:lnTo>
                    <a:pt x="158" y="106"/>
                  </a:lnTo>
                  <a:lnTo>
                    <a:pt x="158" y="106"/>
                  </a:lnTo>
                  <a:lnTo>
                    <a:pt x="156" y="82"/>
                  </a:lnTo>
                  <a:lnTo>
                    <a:pt x="150" y="60"/>
                  </a:lnTo>
                  <a:lnTo>
                    <a:pt x="150" y="60"/>
                  </a:lnTo>
                  <a:lnTo>
                    <a:pt x="142" y="42"/>
                  </a:lnTo>
                  <a:lnTo>
                    <a:pt x="130" y="28"/>
                  </a:lnTo>
                  <a:lnTo>
                    <a:pt x="130" y="28"/>
                  </a:lnTo>
                  <a:lnTo>
                    <a:pt x="124" y="22"/>
                  </a:lnTo>
                  <a:lnTo>
                    <a:pt x="116" y="20"/>
                  </a:lnTo>
                  <a:lnTo>
                    <a:pt x="106" y="16"/>
                  </a:lnTo>
                  <a:lnTo>
                    <a:pt x="98" y="16"/>
                  </a:lnTo>
                  <a:lnTo>
                    <a:pt x="9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2" name="Freeform 11"/>
            <p:cNvSpPr>
              <a:spLocks/>
            </p:cNvSpPr>
            <p:nvPr/>
          </p:nvSpPr>
          <p:spPr bwMode="auto">
            <a:xfrm>
              <a:off x="2453" y="1586"/>
              <a:ext cx="200" cy="214"/>
            </a:xfrm>
            <a:custGeom>
              <a:avLst/>
              <a:gdLst>
                <a:gd name="T0" fmla="*/ 120 w 200"/>
                <a:gd name="T1" fmla="*/ 0 h 214"/>
                <a:gd name="T2" fmla="*/ 154 w 200"/>
                <a:gd name="T3" fmla="*/ 8 h 214"/>
                <a:gd name="T4" fmla="*/ 168 w 200"/>
                <a:gd name="T5" fmla="*/ 16 h 214"/>
                <a:gd name="T6" fmla="*/ 178 w 200"/>
                <a:gd name="T7" fmla="*/ 30 h 214"/>
                <a:gd name="T8" fmla="*/ 186 w 200"/>
                <a:gd name="T9" fmla="*/ 44 h 214"/>
                <a:gd name="T10" fmla="*/ 188 w 200"/>
                <a:gd name="T11" fmla="*/ 62 h 214"/>
                <a:gd name="T12" fmla="*/ 188 w 200"/>
                <a:gd name="T13" fmla="*/ 198 h 214"/>
                <a:gd name="T14" fmla="*/ 190 w 200"/>
                <a:gd name="T15" fmla="*/ 206 h 214"/>
                <a:gd name="T16" fmla="*/ 200 w 200"/>
                <a:gd name="T17" fmla="*/ 214 h 214"/>
                <a:gd name="T18" fmla="*/ 138 w 200"/>
                <a:gd name="T19" fmla="*/ 214 h 214"/>
                <a:gd name="T20" fmla="*/ 146 w 200"/>
                <a:gd name="T21" fmla="*/ 206 h 214"/>
                <a:gd name="T22" fmla="*/ 150 w 200"/>
                <a:gd name="T23" fmla="*/ 198 h 214"/>
                <a:gd name="T24" fmla="*/ 150 w 200"/>
                <a:gd name="T25" fmla="*/ 78 h 214"/>
                <a:gd name="T26" fmla="*/ 146 w 200"/>
                <a:gd name="T27" fmla="*/ 56 h 214"/>
                <a:gd name="T28" fmla="*/ 138 w 200"/>
                <a:gd name="T29" fmla="*/ 40 h 214"/>
                <a:gd name="T30" fmla="*/ 122 w 200"/>
                <a:gd name="T31" fmla="*/ 30 h 214"/>
                <a:gd name="T32" fmla="*/ 102 w 200"/>
                <a:gd name="T33" fmla="*/ 26 h 214"/>
                <a:gd name="T34" fmla="*/ 88 w 200"/>
                <a:gd name="T35" fmla="*/ 28 h 214"/>
                <a:gd name="T36" fmla="*/ 76 w 200"/>
                <a:gd name="T37" fmla="*/ 34 h 214"/>
                <a:gd name="T38" fmla="*/ 56 w 200"/>
                <a:gd name="T39" fmla="*/ 50 h 214"/>
                <a:gd name="T40" fmla="*/ 56 w 200"/>
                <a:gd name="T41" fmla="*/ 198 h 214"/>
                <a:gd name="T42" fmla="*/ 58 w 200"/>
                <a:gd name="T43" fmla="*/ 206 h 214"/>
                <a:gd name="T44" fmla="*/ 68 w 200"/>
                <a:gd name="T45" fmla="*/ 214 h 214"/>
                <a:gd name="T46" fmla="*/ 4 w 200"/>
                <a:gd name="T47" fmla="*/ 214 h 214"/>
                <a:gd name="T48" fmla="*/ 12 w 200"/>
                <a:gd name="T49" fmla="*/ 206 h 214"/>
                <a:gd name="T50" fmla="*/ 16 w 200"/>
                <a:gd name="T51" fmla="*/ 198 h 214"/>
                <a:gd name="T52" fmla="*/ 16 w 200"/>
                <a:gd name="T53" fmla="*/ 28 h 214"/>
                <a:gd name="T54" fmla="*/ 12 w 200"/>
                <a:gd name="T55" fmla="*/ 18 h 214"/>
                <a:gd name="T56" fmla="*/ 0 w 200"/>
                <a:gd name="T57" fmla="*/ 10 h 214"/>
                <a:gd name="T58" fmla="*/ 56 w 200"/>
                <a:gd name="T59" fmla="*/ 32 h 214"/>
                <a:gd name="T60" fmla="*/ 68 w 200"/>
                <a:gd name="T61" fmla="*/ 20 h 214"/>
                <a:gd name="T62" fmla="*/ 84 w 200"/>
                <a:gd name="T63" fmla="*/ 10 h 214"/>
                <a:gd name="T64" fmla="*/ 102 w 200"/>
                <a:gd name="T65" fmla="*/ 2 h 214"/>
                <a:gd name="T66" fmla="*/ 120 w 200"/>
                <a:gd name="T6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14">
                  <a:moveTo>
                    <a:pt x="120" y="0"/>
                  </a:moveTo>
                  <a:lnTo>
                    <a:pt x="120" y="0"/>
                  </a:lnTo>
                  <a:lnTo>
                    <a:pt x="138" y="2"/>
                  </a:lnTo>
                  <a:lnTo>
                    <a:pt x="154" y="8"/>
                  </a:lnTo>
                  <a:lnTo>
                    <a:pt x="154" y="8"/>
                  </a:lnTo>
                  <a:lnTo>
                    <a:pt x="168" y="16"/>
                  </a:lnTo>
                  <a:lnTo>
                    <a:pt x="178" y="30"/>
                  </a:lnTo>
                  <a:lnTo>
                    <a:pt x="178" y="30"/>
                  </a:lnTo>
                  <a:lnTo>
                    <a:pt x="182" y="36"/>
                  </a:lnTo>
                  <a:lnTo>
                    <a:pt x="186" y="44"/>
                  </a:lnTo>
                  <a:lnTo>
                    <a:pt x="188" y="54"/>
                  </a:lnTo>
                  <a:lnTo>
                    <a:pt x="188" y="62"/>
                  </a:lnTo>
                  <a:lnTo>
                    <a:pt x="188" y="198"/>
                  </a:lnTo>
                  <a:lnTo>
                    <a:pt x="188" y="198"/>
                  </a:lnTo>
                  <a:lnTo>
                    <a:pt x="188" y="202"/>
                  </a:lnTo>
                  <a:lnTo>
                    <a:pt x="190" y="206"/>
                  </a:lnTo>
                  <a:lnTo>
                    <a:pt x="190" y="206"/>
                  </a:lnTo>
                  <a:lnTo>
                    <a:pt x="200" y="214"/>
                  </a:lnTo>
                  <a:lnTo>
                    <a:pt x="138" y="214"/>
                  </a:lnTo>
                  <a:lnTo>
                    <a:pt x="138" y="214"/>
                  </a:lnTo>
                  <a:lnTo>
                    <a:pt x="142" y="212"/>
                  </a:lnTo>
                  <a:lnTo>
                    <a:pt x="146" y="206"/>
                  </a:lnTo>
                  <a:lnTo>
                    <a:pt x="148" y="202"/>
                  </a:lnTo>
                  <a:lnTo>
                    <a:pt x="150" y="198"/>
                  </a:lnTo>
                  <a:lnTo>
                    <a:pt x="150" y="78"/>
                  </a:lnTo>
                  <a:lnTo>
                    <a:pt x="150" y="78"/>
                  </a:lnTo>
                  <a:lnTo>
                    <a:pt x="148" y="66"/>
                  </a:lnTo>
                  <a:lnTo>
                    <a:pt x="146" y="56"/>
                  </a:lnTo>
                  <a:lnTo>
                    <a:pt x="142" y="46"/>
                  </a:lnTo>
                  <a:lnTo>
                    <a:pt x="138" y="40"/>
                  </a:lnTo>
                  <a:lnTo>
                    <a:pt x="130" y="34"/>
                  </a:lnTo>
                  <a:lnTo>
                    <a:pt x="122" y="30"/>
                  </a:lnTo>
                  <a:lnTo>
                    <a:pt x="112" y="28"/>
                  </a:lnTo>
                  <a:lnTo>
                    <a:pt x="102" y="26"/>
                  </a:lnTo>
                  <a:lnTo>
                    <a:pt x="102" y="26"/>
                  </a:lnTo>
                  <a:lnTo>
                    <a:pt x="88" y="28"/>
                  </a:lnTo>
                  <a:lnTo>
                    <a:pt x="76" y="34"/>
                  </a:lnTo>
                  <a:lnTo>
                    <a:pt x="76" y="34"/>
                  </a:lnTo>
                  <a:lnTo>
                    <a:pt x="64" y="40"/>
                  </a:lnTo>
                  <a:lnTo>
                    <a:pt x="56" y="50"/>
                  </a:lnTo>
                  <a:lnTo>
                    <a:pt x="56" y="198"/>
                  </a:lnTo>
                  <a:lnTo>
                    <a:pt x="56" y="198"/>
                  </a:lnTo>
                  <a:lnTo>
                    <a:pt x="56" y="202"/>
                  </a:lnTo>
                  <a:lnTo>
                    <a:pt x="58" y="206"/>
                  </a:lnTo>
                  <a:lnTo>
                    <a:pt x="58" y="206"/>
                  </a:lnTo>
                  <a:lnTo>
                    <a:pt x="68" y="214"/>
                  </a:lnTo>
                  <a:lnTo>
                    <a:pt x="4" y="214"/>
                  </a:lnTo>
                  <a:lnTo>
                    <a:pt x="4" y="214"/>
                  </a:lnTo>
                  <a:lnTo>
                    <a:pt x="10" y="212"/>
                  </a:lnTo>
                  <a:lnTo>
                    <a:pt x="12" y="206"/>
                  </a:lnTo>
                  <a:lnTo>
                    <a:pt x="14" y="202"/>
                  </a:lnTo>
                  <a:lnTo>
                    <a:pt x="16" y="198"/>
                  </a:lnTo>
                  <a:lnTo>
                    <a:pt x="16" y="28"/>
                  </a:lnTo>
                  <a:lnTo>
                    <a:pt x="16" y="28"/>
                  </a:lnTo>
                  <a:lnTo>
                    <a:pt x="14" y="22"/>
                  </a:lnTo>
                  <a:lnTo>
                    <a:pt x="12" y="18"/>
                  </a:lnTo>
                  <a:lnTo>
                    <a:pt x="8" y="14"/>
                  </a:lnTo>
                  <a:lnTo>
                    <a:pt x="0" y="10"/>
                  </a:lnTo>
                  <a:lnTo>
                    <a:pt x="56" y="0"/>
                  </a:lnTo>
                  <a:lnTo>
                    <a:pt x="56" y="32"/>
                  </a:lnTo>
                  <a:lnTo>
                    <a:pt x="56" y="32"/>
                  </a:lnTo>
                  <a:lnTo>
                    <a:pt x="68" y="20"/>
                  </a:lnTo>
                  <a:lnTo>
                    <a:pt x="84" y="10"/>
                  </a:lnTo>
                  <a:lnTo>
                    <a:pt x="84" y="10"/>
                  </a:lnTo>
                  <a:lnTo>
                    <a:pt x="94" y="6"/>
                  </a:lnTo>
                  <a:lnTo>
                    <a:pt x="102" y="2"/>
                  </a:lnTo>
                  <a:lnTo>
                    <a:pt x="112" y="0"/>
                  </a:lnTo>
                  <a:lnTo>
                    <a:pt x="120"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3" name="Freeform 12"/>
            <p:cNvSpPr>
              <a:spLocks/>
            </p:cNvSpPr>
            <p:nvPr/>
          </p:nvSpPr>
          <p:spPr bwMode="auto">
            <a:xfrm>
              <a:off x="1901" y="1586"/>
              <a:ext cx="206" cy="318"/>
            </a:xfrm>
            <a:custGeom>
              <a:avLst/>
              <a:gdLst>
                <a:gd name="T0" fmla="*/ 198 w 206"/>
                <a:gd name="T1" fmla="*/ 60 h 318"/>
                <a:gd name="T2" fmla="*/ 176 w 206"/>
                <a:gd name="T3" fmla="*/ 26 h 318"/>
                <a:gd name="T4" fmla="*/ 162 w 206"/>
                <a:gd name="T5" fmla="*/ 14 h 318"/>
                <a:gd name="T6" fmla="*/ 148 w 206"/>
                <a:gd name="T7" fmla="*/ 6 h 318"/>
                <a:gd name="T8" fmla="*/ 116 w 206"/>
                <a:gd name="T9" fmla="*/ 0 h 318"/>
                <a:gd name="T10" fmla="*/ 98 w 206"/>
                <a:gd name="T11" fmla="*/ 2 h 318"/>
                <a:gd name="T12" fmla="*/ 80 w 206"/>
                <a:gd name="T13" fmla="*/ 8 h 318"/>
                <a:gd name="T14" fmla="*/ 54 w 206"/>
                <a:gd name="T15" fmla="*/ 28 h 318"/>
                <a:gd name="T16" fmla="*/ 0 w 206"/>
                <a:gd name="T17" fmla="*/ 12 h 318"/>
                <a:gd name="T18" fmla="*/ 6 w 206"/>
                <a:gd name="T19" fmla="*/ 14 h 318"/>
                <a:gd name="T20" fmla="*/ 14 w 206"/>
                <a:gd name="T21" fmla="*/ 24 h 318"/>
                <a:gd name="T22" fmla="*/ 16 w 206"/>
                <a:gd name="T23" fmla="*/ 300 h 318"/>
                <a:gd name="T24" fmla="*/ 14 w 206"/>
                <a:gd name="T25" fmla="*/ 306 h 318"/>
                <a:gd name="T26" fmla="*/ 8 w 206"/>
                <a:gd name="T27" fmla="*/ 316 h 318"/>
                <a:gd name="T28" fmla="*/ 66 w 206"/>
                <a:gd name="T29" fmla="*/ 318 h 318"/>
                <a:gd name="T30" fmla="*/ 62 w 206"/>
                <a:gd name="T31" fmla="*/ 316 h 318"/>
                <a:gd name="T32" fmla="*/ 56 w 206"/>
                <a:gd name="T33" fmla="*/ 306 h 318"/>
                <a:gd name="T34" fmla="*/ 54 w 206"/>
                <a:gd name="T35" fmla="*/ 48 h 318"/>
                <a:gd name="T36" fmla="*/ 64 w 206"/>
                <a:gd name="T37" fmla="*/ 38 h 318"/>
                <a:gd name="T38" fmla="*/ 74 w 206"/>
                <a:gd name="T39" fmla="*/ 32 h 318"/>
                <a:gd name="T40" fmla="*/ 100 w 206"/>
                <a:gd name="T41" fmla="*/ 24 h 318"/>
                <a:gd name="T42" fmla="*/ 112 w 206"/>
                <a:gd name="T43" fmla="*/ 26 h 318"/>
                <a:gd name="T44" fmla="*/ 134 w 206"/>
                <a:gd name="T45" fmla="*/ 36 h 318"/>
                <a:gd name="T46" fmla="*/ 144 w 206"/>
                <a:gd name="T47" fmla="*/ 44 h 318"/>
                <a:gd name="T48" fmla="*/ 158 w 206"/>
                <a:gd name="T49" fmla="*/ 70 h 318"/>
                <a:gd name="T50" fmla="*/ 162 w 206"/>
                <a:gd name="T51" fmla="*/ 110 h 318"/>
                <a:gd name="T52" fmla="*/ 162 w 206"/>
                <a:gd name="T53" fmla="*/ 130 h 318"/>
                <a:gd name="T54" fmla="*/ 152 w 206"/>
                <a:gd name="T55" fmla="*/ 164 h 318"/>
                <a:gd name="T56" fmla="*/ 144 w 206"/>
                <a:gd name="T57" fmla="*/ 176 h 318"/>
                <a:gd name="T58" fmla="*/ 124 w 206"/>
                <a:gd name="T59" fmla="*/ 194 h 318"/>
                <a:gd name="T60" fmla="*/ 96 w 206"/>
                <a:gd name="T61" fmla="*/ 200 h 318"/>
                <a:gd name="T62" fmla="*/ 86 w 206"/>
                <a:gd name="T63" fmla="*/ 200 h 318"/>
                <a:gd name="T64" fmla="*/ 70 w 206"/>
                <a:gd name="T65" fmla="*/ 194 h 318"/>
                <a:gd name="T66" fmla="*/ 72 w 206"/>
                <a:gd name="T67" fmla="*/ 214 h 318"/>
                <a:gd name="T68" fmla="*/ 86 w 206"/>
                <a:gd name="T69" fmla="*/ 218 h 318"/>
                <a:gd name="T70" fmla="*/ 102 w 206"/>
                <a:gd name="T71" fmla="*/ 218 h 318"/>
                <a:gd name="T72" fmla="*/ 134 w 206"/>
                <a:gd name="T73" fmla="*/ 214 h 318"/>
                <a:gd name="T74" fmla="*/ 154 w 206"/>
                <a:gd name="T75" fmla="*/ 204 h 318"/>
                <a:gd name="T76" fmla="*/ 170 w 206"/>
                <a:gd name="T77" fmla="*/ 192 h 318"/>
                <a:gd name="T78" fmla="*/ 178 w 206"/>
                <a:gd name="T79" fmla="*/ 184 h 318"/>
                <a:gd name="T80" fmla="*/ 198 w 206"/>
                <a:gd name="T81" fmla="*/ 148 h 318"/>
                <a:gd name="T82" fmla="*/ 206 w 206"/>
                <a:gd name="T83" fmla="*/ 108 h 318"/>
                <a:gd name="T84" fmla="*/ 204 w 206"/>
                <a:gd name="T85" fmla="*/ 82 h 318"/>
                <a:gd name="T86" fmla="*/ 198 w 206"/>
                <a:gd name="T87" fmla="*/ 6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318">
                  <a:moveTo>
                    <a:pt x="198" y="60"/>
                  </a:moveTo>
                  <a:lnTo>
                    <a:pt x="198" y="60"/>
                  </a:lnTo>
                  <a:lnTo>
                    <a:pt x="188" y="40"/>
                  </a:lnTo>
                  <a:lnTo>
                    <a:pt x="176" y="26"/>
                  </a:lnTo>
                  <a:lnTo>
                    <a:pt x="176" y="26"/>
                  </a:lnTo>
                  <a:lnTo>
                    <a:pt x="162" y="14"/>
                  </a:lnTo>
                  <a:lnTo>
                    <a:pt x="148" y="6"/>
                  </a:lnTo>
                  <a:lnTo>
                    <a:pt x="148" y="6"/>
                  </a:lnTo>
                  <a:lnTo>
                    <a:pt x="132" y="2"/>
                  </a:lnTo>
                  <a:lnTo>
                    <a:pt x="116" y="0"/>
                  </a:lnTo>
                  <a:lnTo>
                    <a:pt x="116" y="0"/>
                  </a:lnTo>
                  <a:lnTo>
                    <a:pt x="98" y="2"/>
                  </a:lnTo>
                  <a:lnTo>
                    <a:pt x="80" y="8"/>
                  </a:lnTo>
                  <a:lnTo>
                    <a:pt x="80" y="8"/>
                  </a:lnTo>
                  <a:lnTo>
                    <a:pt x="66" y="18"/>
                  </a:lnTo>
                  <a:lnTo>
                    <a:pt x="54" y="28"/>
                  </a:lnTo>
                  <a:lnTo>
                    <a:pt x="54" y="0"/>
                  </a:lnTo>
                  <a:lnTo>
                    <a:pt x="0" y="12"/>
                  </a:lnTo>
                  <a:lnTo>
                    <a:pt x="0" y="12"/>
                  </a:lnTo>
                  <a:lnTo>
                    <a:pt x="6" y="14"/>
                  </a:lnTo>
                  <a:lnTo>
                    <a:pt x="12" y="18"/>
                  </a:lnTo>
                  <a:lnTo>
                    <a:pt x="14" y="24"/>
                  </a:lnTo>
                  <a:lnTo>
                    <a:pt x="16" y="30"/>
                  </a:lnTo>
                  <a:lnTo>
                    <a:pt x="16" y="300"/>
                  </a:lnTo>
                  <a:lnTo>
                    <a:pt x="16" y="300"/>
                  </a:lnTo>
                  <a:lnTo>
                    <a:pt x="14" y="306"/>
                  </a:lnTo>
                  <a:lnTo>
                    <a:pt x="12" y="312"/>
                  </a:lnTo>
                  <a:lnTo>
                    <a:pt x="8" y="316"/>
                  </a:lnTo>
                  <a:lnTo>
                    <a:pt x="4" y="318"/>
                  </a:lnTo>
                  <a:lnTo>
                    <a:pt x="66" y="318"/>
                  </a:lnTo>
                  <a:lnTo>
                    <a:pt x="66" y="318"/>
                  </a:lnTo>
                  <a:lnTo>
                    <a:pt x="62" y="316"/>
                  </a:lnTo>
                  <a:lnTo>
                    <a:pt x="58" y="312"/>
                  </a:lnTo>
                  <a:lnTo>
                    <a:pt x="56" y="306"/>
                  </a:lnTo>
                  <a:lnTo>
                    <a:pt x="54" y="300"/>
                  </a:lnTo>
                  <a:lnTo>
                    <a:pt x="54" y="48"/>
                  </a:lnTo>
                  <a:lnTo>
                    <a:pt x="54" y="48"/>
                  </a:lnTo>
                  <a:lnTo>
                    <a:pt x="64" y="38"/>
                  </a:lnTo>
                  <a:lnTo>
                    <a:pt x="74" y="32"/>
                  </a:lnTo>
                  <a:lnTo>
                    <a:pt x="74" y="32"/>
                  </a:lnTo>
                  <a:lnTo>
                    <a:pt x="86" y="26"/>
                  </a:lnTo>
                  <a:lnTo>
                    <a:pt x="100" y="24"/>
                  </a:lnTo>
                  <a:lnTo>
                    <a:pt x="100" y="24"/>
                  </a:lnTo>
                  <a:lnTo>
                    <a:pt x="112" y="26"/>
                  </a:lnTo>
                  <a:lnTo>
                    <a:pt x="122" y="30"/>
                  </a:lnTo>
                  <a:lnTo>
                    <a:pt x="134" y="36"/>
                  </a:lnTo>
                  <a:lnTo>
                    <a:pt x="144" y="44"/>
                  </a:lnTo>
                  <a:lnTo>
                    <a:pt x="144" y="44"/>
                  </a:lnTo>
                  <a:lnTo>
                    <a:pt x="152" y="56"/>
                  </a:lnTo>
                  <a:lnTo>
                    <a:pt x="158" y="70"/>
                  </a:lnTo>
                  <a:lnTo>
                    <a:pt x="162" y="88"/>
                  </a:lnTo>
                  <a:lnTo>
                    <a:pt x="162" y="110"/>
                  </a:lnTo>
                  <a:lnTo>
                    <a:pt x="162" y="110"/>
                  </a:lnTo>
                  <a:lnTo>
                    <a:pt x="162" y="130"/>
                  </a:lnTo>
                  <a:lnTo>
                    <a:pt x="158" y="148"/>
                  </a:lnTo>
                  <a:lnTo>
                    <a:pt x="152" y="164"/>
                  </a:lnTo>
                  <a:lnTo>
                    <a:pt x="144" y="176"/>
                  </a:lnTo>
                  <a:lnTo>
                    <a:pt x="144" y="176"/>
                  </a:lnTo>
                  <a:lnTo>
                    <a:pt x="134" y="188"/>
                  </a:lnTo>
                  <a:lnTo>
                    <a:pt x="124" y="194"/>
                  </a:lnTo>
                  <a:lnTo>
                    <a:pt x="110" y="200"/>
                  </a:lnTo>
                  <a:lnTo>
                    <a:pt x="96" y="200"/>
                  </a:lnTo>
                  <a:lnTo>
                    <a:pt x="96" y="200"/>
                  </a:lnTo>
                  <a:lnTo>
                    <a:pt x="86" y="200"/>
                  </a:lnTo>
                  <a:lnTo>
                    <a:pt x="78" y="198"/>
                  </a:lnTo>
                  <a:lnTo>
                    <a:pt x="70" y="194"/>
                  </a:lnTo>
                  <a:lnTo>
                    <a:pt x="62" y="186"/>
                  </a:lnTo>
                  <a:lnTo>
                    <a:pt x="72" y="214"/>
                  </a:lnTo>
                  <a:lnTo>
                    <a:pt x="72" y="214"/>
                  </a:lnTo>
                  <a:lnTo>
                    <a:pt x="86" y="218"/>
                  </a:lnTo>
                  <a:lnTo>
                    <a:pt x="102" y="218"/>
                  </a:lnTo>
                  <a:lnTo>
                    <a:pt x="102" y="218"/>
                  </a:lnTo>
                  <a:lnTo>
                    <a:pt x="124" y="216"/>
                  </a:lnTo>
                  <a:lnTo>
                    <a:pt x="134" y="214"/>
                  </a:lnTo>
                  <a:lnTo>
                    <a:pt x="144" y="210"/>
                  </a:lnTo>
                  <a:lnTo>
                    <a:pt x="154" y="204"/>
                  </a:lnTo>
                  <a:lnTo>
                    <a:pt x="162" y="200"/>
                  </a:lnTo>
                  <a:lnTo>
                    <a:pt x="170" y="192"/>
                  </a:lnTo>
                  <a:lnTo>
                    <a:pt x="178" y="184"/>
                  </a:lnTo>
                  <a:lnTo>
                    <a:pt x="178" y="184"/>
                  </a:lnTo>
                  <a:lnTo>
                    <a:pt x="190" y="166"/>
                  </a:lnTo>
                  <a:lnTo>
                    <a:pt x="198" y="148"/>
                  </a:lnTo>
                  <a:lnTo>
                    <a:pt x="204" y="128"/>
                  </a:lnTo>
                  <a:lnTo>
                    <a:pt x="206" y="108"/>
                  </a:lnTo>
                  <a:lnTo>
                    <a:pt x="206" y="108"/>
                  </a:lnTo>
                  <a:lnTo>
                    <a:pt x="204" y="82"/>
                  </a:lnTo>
                  <a:lnTo>
                    <a:pt x="198" y="60"/>
                  </a:lnTo>
                  <a:lnTo>
                    <a:pt x="19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4" name="Freeform 13"/>
            <p:cNvSpPr>
              <a:spLocks/>
            </p:cNvSpPr>
            <p:nvPr/>
          </p:nvSpPr>
          <p:spPr bwMode="auto">
            <a:xfrm>
              <a:off x="795" y="1586"/>
              <a:ext cx="146" cy="218"/>
            </a:xfrm>
            <a:custGeom>
              <a:avLst/>
              <a:gdLst>
                <a:gd name="T0" fmla="*/ 128 w 146"/>
                <a:gd name="T1" fmla="*/ 186 h 218"/>
                <a:gd name="T2" fmla="*/ 128 w 146"/>
                <a:gd name="T3" fmla="*/ 186 h 218"/>
                <a:gd name="T4" fmla="*/ 116 w 146"/>
                <a:gd name="T5" fmla="*/ 190 h 218"/>
                <a:gd name="T6" fmla="*/ 102 w 146"/>
                <a:gd name="T7" fmla="*/ 192 h 218"/>
                <a:gd name="T8" fmla="*/ 102 w 146"/>
                <a:gd name="T9" fmla="*/ 192 h 218"/>
                <a:gd name="T10" fmla="*/ 92 w 146"/>
                <a:gd name="T11" fmla="*/ 192 h 218"/>
                <a:gd name="T12" fmla="*/ 84 w 146"/>
                <a:gd name="T13" fmla="*/ 188 h 218"/>
                <a:gd name="T14" fmla="*/ 76 w 146"/>
                <a:gd name="T15" fmla="*/ 184 h 218"/>
                <a:gd name="T16" fmla="*/ 70 w 146"/>
                <a:gd name="T17" fmla="*/ 176 h 218"/>
                <a:gd name="T18" fmla="*/ 70 w 146"/>
                <a:gd name="T19" fmla="*/ 176 h 218"/>
                <a:gd name="T20" fmla="*/ 64 w 146"/>
                <a:gd name="T21" fmla="*/ 168 h 218"/>
                <a:gd name="T22" fmla="*/ 58 w 146"/>
                <a:gd name="T23" fmla="*/ 158 h 218"/>
                <a:gd name="T24" fmla="*/ 56 w 146"/>
                <a:gd name="T25" fmla="*/ 146 h 218"/>
                <a:gd name="T26" fmla="*/ 56 w 146"/>
                <a:gd name="T27" fmla="*/ 134 h 218"/>
                <a:gd name="T28" fmla="*/ 56 w 146"/>
                <a:gd name="T29" fmla="*/ 0 h 218"/>
                <a:gd name="T30" fmla="*/ 0 w 146"/>
                <a:gd name="T31" fmla="*/ 10 h 218"/>
                <a:gd name="T32" fmla="*/ 0 w 146"/>
                <a:gd name="T33" fmla="*/ 10 h 218"/>
                <a:gd name="T34" fmla="*/ 8 w 146"/>
                <a:gd name="T35" fmla="*/ 14 h 218"/>
                <a:gd name="T36" fmla="*/ 12 w 146"/>
                <a:gd name="T37" fmla="*/ 18 h 218"/>
                <a:gd name="T38" fmla="*/ 16 w 146"/>
                <a:gd name="T39" fmla="*/ 22 h 218"/>
                <a:gd name="T40" fmla="*/ 16 w 146"/>
                <a:gd name="T41" fmla="*/ 28 h 218"/>
                <a:gd name="T42" fmla="*/ 16 w 146"/>
                <a:gd name="T43" fmla="*/ 134 h 218"/>
                <a:gd name="T44" fmla="*/ 16 w 146"/>
                <a:gd name="T45" fmla="*/ 134 h 218"/>
                <a:gd name="T46" fmla="*/ 18 w 146"/>
                <a:gd name="T47" fmla="*/ 154 h 218"/>
                <a:gd name="T48" fmla="*/ 22 w 146"/>
                <a:gd name="T49" fmla="*/ 172 h 218"/>
                <a:gd name="T50" fmla="*/ 28 w 146"/>
                <a:gd name="T51" fmla="*/ 186 h 218"/>
                <a:gd name="T52" fmla="*/ 38 w 146"/>
                <a:gd name="T53" fmla="*/ 198 h 218"/>
                <a:gd name="T54" fmla="*/ 38 w 146"/>
                <a:gd name="T55" fmla="*/ 198 h 218"/>
                <a:gd name="T56" fmla="*/ 50 w 146"/>
                <a:gd name="T57" fmla="*/ 208 h 218"/>
                <a:gd name="T58" fmla="*/ 60 w 146"/>
                <a:gd name="T59" fmla="*/ 214 h 218"/>
                <a:gd name="T60" fmla="*/ 72 w 146"/>
                <a:gd name="T61" fmla="*/ 218 h 218"/>
                <a:gd name="T62" fmla="*/ 86 w 146"/>
                <a:gd name="T63" fmla="*/ 218 h 218"/>
                <a:gd name="T64" fmla="*/ 86 w 146"/>
                <a:gd name="T65" fmla="*/ 218 h 218"/>
                <a:gd name="T66" fmla="*/ 100 w 146"/>
                <a:gd name="T67" fmla="*/ 218 h 218"/>
                <a:gd name="T68" fmla="*/ 114 w 146"/>
                <a:gd name="T69" fmla="*/ 214 h 218"/>
                <a:gd name="T70" fmla="*/ 126 w 146"/>
                <a:gd name="T71" fmla="*/ 208 h 218"/>
                <a:gd name="T72" fmla="*/ 138 w 146"/>
                <a:gd name="T73" fmla="*/ 198 h 218"/>
                <a:gd name="T74" fmla="*/ 146 w 146"/>
                <a:gd name="T75" fmla="*/ 172 h 218"/>
                <a:gd name="T76" fmla="*/ 146 w 146"/>
                <a:gd name="T77" fmla="*/ 172 h 218"/>
                <a:gd name="T78" fmla="*/ 138 w 146"/>
                <a:gd name="T79" fmla="*/ 180 h 218"/>
                <a:gd name="T80" fmla="*/ 128 w 146"/>
                <a:gd name="T81" fmla="*/ 186 h 218"/>
                <a:gd name="T82" fmla="*/ 128 w 146"/>
                <a:gd name="T83" fmla="*/ 18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218">
                  <a:moveTo>
                    <a:pt x="128" y="186"/>
                  </a:moveTo>
                  <a:lnTo>
                    <a:pt x="128" y="186"/>
                  </a:lnTo>
                  <a:lnTo>
                    <a:pt x="116" y="190"/>
                  </a:lnTo>
                  <a:lnTo>
                    <a:pt x="102" y="192"/>
                  </a:lnTo>
                  <a:lnTo>
                    <a:pt x="102" y="192"/>
                  </a:lnTo>
                  <a:lnTo>
                    <a:pt x="92" y="192"/>
                  </a:lnTo>
                  <a:lnTo>
                    <a:pt x="84" y="188"/>
                  </a:lnTo>
                  <a:lnTo>
                    <a:pt x="76" y="184"/>
                  </a:lnTo>
                  <a:lnTo>
                    <a:pt x="70" y="176"/>
                  </a:lnTo>
                  <a:lnTo>
                    <a:pt x="70" y="176"/>
                  </a:lnTo>
                  <a:lnTo>
                    <a:pt x="64" y="168"/>
                  </a:lnTo>
                  <a:lnTo>
                    <a:pt x="58" y="158"/>
                  </a:lnTo>
                  <a:lnTo>
                    <a:pt x="56" y="146"/>
                  </a:lnTo>
                  <a:lnTo>
                    <a:pt x="56" y="134"/>
                  </a:lnTo>
                  <a:lnTo>
                    <a:pt x="56" y="0"/>
                  </a:lnTo>
                  <a:lnTo>
                    <a:pt x="0" y="10"/>
                  </a:lnTo>
                  <a:lnTo>
                    <a:pt x="0" y="10"/>
                  </a:lnTo>
                  <a:lnTo>
                    <a:pt x="8" y="14"/>
                  </a:lnTo>
                  <a:lnTo>
                    <a:pt x="12" y="18"/>
                  </a:lnTo>
                  <a:lnTo>
                    <a:pt x="16" y="22"/>
                  </a:lnTo>
                  <a:lnTo>
                    <a:pt x="16" y="28"/>
                  </a:lnTo>
                  <a:lnTo>
                    <a:pt x="16" y="134"/>
                  </a:lnTo>
                  <a:lnTo>
                    <a:pt x="16" y="134"/>
                  </a:lnTo>
                  <a:lnTo>
                    <a:pt x="18" y="154"/>
                  </a:lnTo>
                  <a:lnTo>
                    <a:pt x="22" y="172"/>
                  </a:lnTo>
                  <a:lnTo>
                    <a:pt x="28" y="186"/>
                  </a:lnTo>
                  <a:lnTo>
                    <a:pt x="38" y="198"/>
                  </a:lnTo>
                  <a:lnTo>
                    <a:pt x="38" y="198"/>
                  </a:lnTo>
                  <a:lnTo>
                    <a:pt x="50" y="208"/>
                  </a:lnTo>
                  <a:lnTo>
                    <a:pt x="60" y="214"/>
                  </a:lnTo>
                  <a:lnTo>
                    <a:pt x="72" y="218"/>
                  </a:lnTo>
                  <a:lnTo>
                    <a:pt x="86" y="218"/>
                  </a:lnTo>
                  <a:lnTo>
                    <a:pt x="86" y="218"/>
                  </a:lnTo>
                  <a:lnTo>
                    <a:pt x="100" y="218"/>
                  </a:lnTo>
                  <a:lnTo>
                    <a:pt x="114" y="214"/>
                  </a:lnTo>
                  <a:lnTo>
                    <a:pt x="126" y="208"/>
                  </a:lnTo>
                  <a:lnTo>
                    <a:pt x="138" y="198"/>
                  </a:lnTo>
                  <a:lnTo>
                    <a:pt x="146" y="172"/>
                  </a:lnTo>
                  <a:lnTo>
                    <a:pt x="146" y="172"/>
                  </a:lnTo>
                  <a:lnTo>
                    <a:pt x="138" y="180"/>
                  </a:lnTo>
                  <a:lnTo>
                    <a:pt x="128" y="186"/>
                  </a:lnTo>
                  <a:lnTo>
                    <a:pt x="128"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5" name="Freeform 14"/>
            <p:cNvSpPr>
              <a:spLocks/>
            </p:cNvSpPr>
            <p:nvPr/>
          </p:nvSpPr>
          <p:spPr bwMode="auto">
            <a:xfrm>
              <a:off x="929" y="1586"/>
              <a:ext cx="74" cy="218"/>
            </a:xfrm>
            <a:custGeom>
              <a:avLst/>
              <a:gdLst>
                <a:gd name="T0" fmla="*/ 56 w 74"/>
                <a:gd name="T1" fmla="*/ 178 h 218"/>
                <a:gd name="T2" fmla="*/ 56 w 74"/>
                <a:gd name="T3" fmla="*/ 0 h 218"/>
                <a:gd name="T4" fmla="*/ 0 w 74"/>
                <a:gd name="T5" fmla="*/ 10 h 218"/>
                <a:gd name="T6" fmla="*/ 0 w 74"/>
                <a:gd name="T7" fmla="*/ 10 h 218"/>
                <a:gd name="T8" fmla="*/ 8 w 74"/>
                <a:gd name="T9" fmla="*/ 12 h 218"/>
                <a:gd name="T10" fmla="*/ 12 w 74"/>
                <a:gd name="T11" fmla="*/ 16 h 218"/>
                <a:gd name="T12" fmla="*/ 12 w 74"/>
                <a:gd name="T13" fmla="*/ 16 h 218"/>
                <a:gd name="T14" fmla="*/ 16 w 74"/>
                <a:gd name="T15" fmla="*/ 22 h 218"/>
                <a:gd name="T16" fmla="*/ 16 w 74"/>
                <a:gd name="T17" fmla="*/ 28 h 218"/>
                <a:gd name="T18" fmla="*/ 16 w 74"/>
                <a:gd name="T19" fmla="*/ 168 h 218"/>
                <a:gd name="T20" fmla="*/ 18 w 74"/>
                <a:gd name="T21" fmla="*/ 186 h 218"/>
                <a:gd name="T22" fmla="*/ 18 w 74"/>
                <a:gd name="T23" fmla="*/ 186 h 218"/>
                <a:gd name="T24" fmla="*/ 18 w 74"/>
                <a:gd name="T25" fmla="*/ 186 h 218"/>
                <a:gd name="T26" fmla="*/ 18 w 74"/>
                <a:gd name="T27" fmla="*/ 186 h 218"/>
                <a:gd name="T28" fmla="*/ 18 w 74"/>
                <a:gd name="T29" fmla="*/ 198 h 218"/>
                <a:gd name="T30" fmla="*/ 22 w 74"/>
                <a:gd name="T31" fmla="*/ 206 h 218"/>
                <a:gd name="T32" fmla="*/ 22 w 74"/>
                <a:gd name="T33" fmla="*/ 206 h 218"/>
                <a:gd name="T34" fmla="*/ 26 w 74"/>
                <a:gd name="T35" fmla="*/ 212 h 218"/>
                <a:gd name="T36" fmla="*/ 34 w 74"/>
                <a:gd name="T37" fmla="*/ 218 h 218"/>
                <a:gd name="T38" fmla="*/ 74 w 74"/>
                <a:gd name="T39" fmla="*/ 204 h 218"/>
                <a:gd name="T40" fmla="*/ 74 w 74"/>
                <a:gd name="T41" fmla="*/ 204 h 218"/>
                <a:gd name="T42" fmla="*/ 66 w 74"/>
                <a:gd name="T43" fmla="*/ 202 h 218"/>
                <a:gd name="T44" fmla="*/ 60 w 74"/>
                <a:gd name="T45" fmla="*/ 196 h 218"/>
                <a:gd name="T46" fmla="*/ 56 w 74"/>
                <a:gd name="T47" fmla="*/ 188 h 218"/>
                <a:gd name="T48" fmla="*/ 56 w 74"/>
                <a:gd name="T49" fmla="*/ 178 h 218"/>
                <a:gd name="T50" fmla="*/ 56 w 74"/>
                <a:gd name="T51" fmla="*/ 17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218">
                  <a:moveTo>
                    <a:pt x="56" y="178"/>
                  </a:moveTo>
                  <a:lnTo>
                    <a:pt x="56" y="0"/>
                  </a:lnTo>
                  <a:lnTo>
                    <a:pt x="0" y="10"/>
                  </a:lnTo>
                  <a:lnTo>
                    <a:pt x="0" y="10"/>
                  </a:lnTo>
                  <a:lnTo>
                    <a:pt x="8" y="12"/>
                  </a:lnTo>
                  <a:lnTo>
                    <a:pt x="12" y="16"/>
                  </a:lnTo>
                  <a:lnTo>
                    <a:pt x="12" y="16"/>
                  </a:lnTo>
                  <a:lnTo>
                    <a:pt x="16" y="22"/>
                  </a:lnTo>
                  <a:lnTo>
                    <a:pt x="16" y="28"/>
                  </a:lnTo>
                  <a:lnTo>
                    <a:pt x="16" y="168"/>
                  </a:lnTo>
                  <a:lnTo>
                    <a:pt x="18" y="186"/>
                  </a:lnTo>
                  <a:lnTo>
                    <a:pt x="18" y="186"/>
                  </a:lnTo>
                  <a:lnTo>
                    <a:pt x="18" y="186"/>
                  </a:lnTo>
                  <a:lnTo>
                    <a:pt x="18" y="186"/>
                  </a:lnTo>
                  <a:lnTo>
                    <a:pt x="18" y="198"/>
                  </a:lnTo>
                  <a:lnTo>
                    <a:pt x="22" y="206"/>
                  </a:lnTo>
                  <a:lnTo>
                    <a:pt x="22" y="206"/>
                  </a:lnTo>
                  <a:lnTo>
                    <a:pt x="26" y="212"/>
                  </a:lnTo>
                  <a:lnTo>
                    <a:pt x="34" y="218"/>
                  </a:lnTo>
                  <a:lnTo>
                    <a:pt x="74" y="204"/>
                  </a:lnTo>
                  <a:lnTo>
                    <a:pt x="74" y="204"/>
                  </a:lnTo>
                  <a:lnTo>
                    <a:pt x="66" y="202"/>
                  </a:lnTo>
                  <a:lnTo>
                    <a:pt x="60" y="196"/>
                  </a:lnTo>
                  <a:lnTo>
                    <a:pt x="56" y="188"/>
                  </a:lnTo>
                  <a:lnTo>
                    <a:pt x="56" y="178"/>
                  </a:lnTo>
                  <a:lnTo>
                    <a:pt x="56"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6" name="Freeform 15"/>
            <p:cNvSpPr>
              <a:spLocks/>
            </p:cNvSpPr>
            <p:nvPr/>
          </p:nvSpPr>
          <p:spPr bwMode="auto">
            <a:xfrm>
              <a:off x="1371" y="1586"/>
              <a:ext cx="176" cy="218"/>
            </a:xfrm>
            <a:custGeom>
              <a:avLst/>
              <a:gdLst>
                <a:gd name="T0" fmla="*/ 164 w 176"/>
                <a:gd name="T1" fmla="*/ 196 h 218"/>
                <a:gd name="T2" fmla="*/ 162 w 176"/>
                <a:gd name="T3" fmla="*/ 182 h 218"/>
                <a:gd name="T4" fmla="*/ 162 w 176"/>
                <a:gd name="T5" fmla="*/ 60 h 218"/>
                <a:gd name="T6" fmla="*/ 156 w 176"/>
                <a:gd name="T7" fmla="*/ 32 h 218"/>
                <a:gd name="T8" fmla="*/ 140 w 176"/>
                <a:gd name="T9" fmla="*/ 12 h 218"/>
                <a:gd name="T10" fmla="*/ 130 w 176"/>
                <a:gd name="T11" fmla="*/ 8 h 218"/>
                <a:gd name="T12" fmla="*/ 104 w 176"/>
                <a:gd name="T13" fmla="*/ 0 h 218"/>
                <a:gd name="T14" fmla="*/ 90 w 176"/>
                <a:gd name="T15" fmla="*/ 0 h 218"/>
                <a:gd name="T16" fmla="*/ 54 w 176"/>
                <a:gd name="T17" fmla="*/ 6 h 218"/>
                <a:gd name="T18" fmla="*/ 20 w 176"/>
                <a:gd name="T19" fmla="*/ 22 h 218"/>
                <a:gd name="T20" fmla="*/ 20 w 176"/>
                <a:gd name="T21" fmla="*/ 78 h 218"/>
                <a:gd name="T22" fmla="*/ 30 w 176"/>
                <a:gd name="T23" fmla="*/ 52 h 218"/>
                <a:gd name="T24" fmla="*/ 44 w 176"/>
                <a:gd name="T25" fmla="*/ 34 h 218"/>
                <a:gd name="T26" fmla="*/ 52 w 176"/>
                <a:gd name="T27" fmla="*/ 26 h 218"/>
                <a:gd name="T28" fmla="*/ 74 w 176"/>
                <a:gd name="T29" fmla="*/ 18 h 218"/>
                <a:gd name="T30" fmla="*/ 86 w 176"/>
                <a:gd name="T31" fmla="*/ 16 h 218"/>
                <a:gd name="T32" fmla="*/ 102 w 176"/>
                <a:gd name="T33" fmla="*/ 20 h 218"/>
                <a:gd name="T34" fmla="*/ 114 w 176"/>
                <a:gd name="T35" fmla="*/ 28 h 218"/>
                <a:gd name="T36" fmla="*/ 120 w 176"/>
                <a:gd name="T37" fmla="*/ 34 h 218"/>
                <a:gd name="T38" fmla="*/ 124 w 176"/>
                <a:gd name="T39" fmla="*/ 48 h 218"/>
                <a:gd name="T40" fmla="*/ 124 w 176"/>
                <a:gd name="T41" fmla="*/ 56 h 218"/>
                <a:gd name="T42" fmla="*/ 122 w 176"/>
                <a:gd name="T43" fmla="*/ 76 h 218"/>
                <a:gd name="T44" fmla="*/ 116 w 176"/>
                <a:gd name="T45" fmla="*/ 82 h 218"/>
                <a:gd name="T46" fmla="*/ 106 w 176"/>
                <a:gd name="T47" fmla="*/ 86 h 218"/>
                <a:gd name="T48" fmla="*/ 68 w 176"/>
                <a:gd name="T49" fmla="*/ 98 h 218"/>
                <a:gd name="T50" fmla="*/ 30 w 176"/>
                <a:gd name="T51" fmla="*/ 112 h 218"/>
                <a:gd name="T52" fmla="*/ 16 w 176"/>
                <a:gd name="T53" fmla="*/ 122 h 218"/>
                <a:gd name="T54" fmla="*/ 2 w 176"/>
                <a:gd name="T55" fmla="*/ 148 h 218"/>
                <a:gd name="T56" fmla="*/ 0 w 176"/>
                <a:gd name="T57" fmla="*/ 164 h 218"/>
                <a:gd name="T58" fmla="*/ 4 w 176"/>
                <a:gd name="T59" fmla="*/ 182 h 218"/>
                <a:gd name="T60" fmla="*/ 14 w 176"/>
                <a:gd name="T61" fmla="*/ 200 h 218"/>
                <a:gd name="T62" fmla="*/ 22 w 176"/>
                <a:gd name="T63" fmla="*/ 208 h 218"/>
                <a:gd name="T64" fmla="*/ 42 w 176"/>
                <a:gd name="T65" fmla="*/ 218 h 218"/>
                <a:gd name="T66" fmla="*/ 54 w 176"/>
                <a:gd name="T67" fmla="*/ 218 h 218"/>
                <a:gd name="T68" fmla="*/ 84 w 176"/>
                <a:gd name="T69" fmla="*/ 214 h 218"/>
                <a:gd name="T70" fmla="*/ 112 w 176"/>
                <a:gd name="T71" fmla="*/ 196 h 218"/>
                <a:gd name="T72" fmla="*/ 120 w 176"/>
                <a:gd name="T73" fmla="*/ 174 h 218"/>
                <a:gd name="T74" fmla="*/ 98 w 176"/>
                <a:gd name="T75" fmla="*/ 188 h 218"/>
                <a:gd name="T76" fmla="*/ 72 w 176"/>
                <a:gd name="T77" fmla="*/ 192 h 218"/>
                <a:gd name="T78" fmla="*/ 66 w 176"/>
                <a:gd name="T79" fmla="*/ 192 h 218"/>
                <a:gd name="T80" fmla="*/ 52 w 176"/>
                <a:gd name="T81" fmla="*/ 188 h 218"/>
                <a:gd name="T82" fmla="*/ 48 w 176"/>
                <a:gd name="T83" fmla="*/ 182 h 218"/>
                <a:gd name="T84" fmla="*/ 40 w 176"/>
                <a:gd name="T85" fmla="*/ 170 h 218"/>
                <a:gd name="T86" fmla="*/ 38 w 176"/>
                <a:gd name="T87" fmla="*/ 156 h 218"/>
                <a:gd name="T88" fmla="*/ 38 w 176"/>
                <a:gd name="T89" fmla="*/ 148 h 218"/>
                <a:gd name="T90" fmla="*/ 44 w 176"/>
                <a:gd name="T91" fmla="*/ 136 h 218"/>
                <a:gd name="T92" fmla="*/ 48 w 176"/>
                <a:gd name="T93" fmla="*/ 130 h 218"/>
                <a:gd name="T94" fmla="*/ 76 w 176"/>
                <a:gd name="T95" fmla="*/ 114 h 218"/>
                <a:gd name="T96" fmla="*/ 108 w 176"/>
                <a:gd name="T97" fmla="*/ 104 h 218"/>
                <a:gd name="T98" fmla="*/ 124 w 176"/>
                <a:gd name="T99" fmla="*/ 170 h 218"/>
                <a:gd name="T100" fmla="*/ 124 w 176"/>
                <a:gd name="T101" fmla="*/ 184 h 218"/>
                <a:gd name="T102" fmla="*/ 126 w 176"/>
                <a:gd name="T103" fmla="*/ 198 h 218"/>
                <a:gd name="T104" fmla="*/ 128 w 176"/>
                <a:gd name="T105" fmla="*/ 206 h 218"/>
                <a:gd name="T106" fmla="*/ 140 w 176"/>
                <a:gd name="T107" fmla="*/ 218 h 218"/>
                <a:gd name="T108" fmla="*/ 176 w 176"/>
                <a:gd name="T109" fmla="*/ 204 h 218"/>
                <a:gd name="T110" fmla="*/ 164 w 176"/>
                <a:gd name="T111" fmla="*/ 19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218">
                  <a:moveTo>
                    <a:pt x="164" y="196"/>
                  </a:moveTo>
                  <a:lnTo>
                    <a:pt x="164" y="196"/>
                  </a:lnTo>
                  <a:lnTo>
                    <a:pt x="162" y="192"/>
                  </a:lnTo>
                  <a:lnTo>
                    <a:pt x="162" y="182"/>
                  </a:lnTo>
                  <a:lnTo>
                    <a:pt x="162" y="60"/>
                  </a:lnTo>
                  <a:lnTo>
                    <a:pt x="162" y="60"/>
                  </a:lnTo>
                  <a:lnTo>
                    <a:pt x="160" y="44"/>
                  </a:lnTo>
                  <a:lnTo>
                    <a:pt x="156" y="32"/>
                  </a:lnTo>
                  <a:lnTo>
                    <a:pt x="150" y="20"/>
                  </a:lnTo>
                  <a:lnTo>
                    <a:pt x="140" y="12"/>
                  </a:lnTo>
                  <a:lnTo>
                    <a:pt x="140" y="12"/>
                  </a:lnTo>
                  <a:lnTo>
                    <a:pt x="130" y="8"/>
                  </a:lnTo>
                  <a:lnTo>
                    <a:pt x="118" y="4"/>
                  </a:lnTo>
                  <a:lnTo>
                    <a:pt x="104" y="0"/>
                  </a:lnTo>
                  <a:lnTo>
                    <a:pt x="90" y="0"/>
                  </a:lnTo>
                  <a:lnTo>
                    <a:pt x="90" y="0"/>
                  </a:lnTo>
                  <a:lnTo>
                    <a:pt x="72" y="2"/>
                  </a:lnTo>
                  <a:lnTo>
                    <a:pt x="54" y="6"/>
                  </a:lnTo>
                  <a:lnTo>
                    <a:pt x="36" y="12"/>
                  </a:lnTo>
                  <a:lnTo>
                    <a:pt x="20" y="22"/>
                  </a:lnTo>
                  <a:lnTo>
                    <a:pt x="20" y="78"/>
                  </a:lnTo>
                  <a:lnTo>
                    <a:pt x="20" y="78"/>
                  </a:lnTo>
                  <a:lnTo>
                    <a:pt x="26" y="64"/>
                  </a:lnTo>
                  <a:lnTo>
                    <a:pt x="30" y="52"/>
                  </a:lnTo>
                  <a:lnTo>
                    <a:pt x="38" y="42"/>
                  </a:lnTo>
                  <a:lnTo>
                    <a:pt x="44" y="34"/>
                  </a:lnTo>
                  <a:lnTo>
                    <a:pt x="44" y="34"/>
                  </a:lnTo>
                  <a:lnTo>
                    <a:pt x="52" y="26"/>
                  </a:lnTo>
                  <a:lnTo>
                    <a:pt x="62" y="22"/>
                  </a:lnTo>
                  <a:lnTo>
                    <a:pt x="74" y="18"/>
                  </a:lnTo>
                  <a:lnTo>
                    <a:pt x="86" y="16"/>
                  </a:lnTo>
                  <a:lnTo>
                    <a:pt x="86" y="16"/>
                  </a:lnTo>
                  <a:lnTo>
                    <a:pt x="94" y="18"/>
                  </a:lnTo>
                  <a:lnTo>
                    <a:pt x="102" y="20"/>
                  </a:lnTo>
                  <a:lnTo>
                    <a:pt x="110" y="24"/>
                  </a:lnTo>
                  <a:lnTo>
                    <a:pt x="114" y="28"/>
                  </a:lnTo>
                  <a:lnTo>
                    <a:pt x="114" y="28"/>
                  </a:lnTo>
                  <a:lnTo>
                    <a:pt x="120" y="34"/>
                  </a:lnTo>
                  <a:lnTo>
                    <a:pt x="122" y="42"/>
                  </a:lnTo>
                  <a:lnTo>
                    <a:pt x="124" y="48"/>
                  </a:lnTo>
                  <a:lnTo>
                    <a:pt x="124" y="56"/>
                  </a:lnTo>
                  <a:lnTo>
                    <a:pt x="124" y="56"/>
                  </a:lnTo>
                  <a:lnTo>
                    <a:pt x="124" y="70"/>
                  </a:lnTo>
                  <a:lnTo>
                    <a:pt x="122" y="76"/>
                  </a:lnTo>
                  <a:lnTo>
                    <a:pt x="122" y="76"/>
                  </a:lnTo>
                  <a:lnTo>
                    <a:pt x="116" y="82"/>
                  </a:lnTo>
                  <a:lnTo>
                    <a:pt x="106" y="86"/>
                  </a:lnTo>
                  <a:lnTo>
                    <a:pt x="106" y="86"/>
                  </a:lnTo>
                  <a:lnTo>
                    <a:pt x="68" y="98"/>
                  </a:lnTo>
                  <a:lnTo>
                    <a:pt x="68" y="98"/>
                  </a:lnTo>
                  <a:lnTo>
                    <a:pt x="44" y="106"/>
                  </a:lnTo>
                  <a:lnTo>
                    <a:pt x="30" y="112"/>
                  </a:lnTo>
                  <a:lnTo>
                    <a:pt x="30" y="112"/>
                  </a:lnTo>
                  <a:lnTo>
                    <a:pt x="16" y="122"/>
                  </a:lnTo>
                  <a:lnTo>
                    <a:pt x="8" y="134"/>
                  </a:lnTo>
                  <a:lnTo>
                    <a:pt x="2" y="148"/>
                  </a:lnTo>
                  <a:lnTo>
                    <a:pt x="0" y="164"/>
                  </a:lnTo>
                  <a:lnTo>
                    <a:pt x="0" y="164"/>
                  </a:lnTo>
                  <a:lnTo>
                    <a:pt x="0" y="172"/>
                  </a:lnTo>
                  <a:lnTo>
                    <a:pt x="4" y="182"/>
                  </a:lnTo>
                  <a:lnTo>
                    <a:pt x="8" y="190"/>
                  </a:lnTo>
                  <a:lnTo>
                    <a:pt x="14" y="200"/>
                  </a:lnTo>
                  <a:lnTo>
                    <a:pt x="14" y="200"/>
                  </a:lnTo>
                  <a:lnTo>
                    <a:pt x="22" y="208"/>
                  </a:lnTo>
                  <a:lnTo>
                    <a:pt x="30" y="214"/>
                  </a:lnTo>
                  <a:lnTo>
                    <a:pt x="42" y="218"/>
                  </a:lnTo>
                  <a:lnTo>
                    <a:pt x="54" y="218"/>
                  </a:lnTo>
                  <a:lnTo>
                    <a:pt x="54" y="218"/>
                  </a:lnTo>
                  <a:lnTo>
                    <a:pt x="70" y="218"/>
                  </a:lnTo>
                  <a:lnTo>
                    <a:pt x="84" y="214"/>
                  </a:lnTo>
                  <a:lnTo>
                    <a:pt x="98" y="206"/>
                  </a:lnTo>
                  <a:lnTo>
                    <a:pt x="112" y="196"/>
                  </a:lnTo>
                  <a:lnTo>
                    <a:pt x="120" y="174"/>
                  </a:lnTo>
                  <a:lnTo>
                    <a:pt x="120" y="174"/>
                  </a:lnTo>
                  <a:lnTo>
                    <a:pt x="110" y="182"/>
                  </a:lnTo>
                  <a:lnTo>
                    <a:pt x="98" y="188"/>
                  </a:lnTo>
                  <a:lnTo>
                    <a:pt x="86" y="192"/>
                  </a:lnTo>
                  <a:lnTo>
                    <a:pt x="72" y="192"/>
                  </a:lnTo>
                  <a:lnTo>
                    <a:pt x="72" y="192"/>
                  </a:lnTo>
                  <a:lnTo>
                    <a:pt x="66" y="192"/>
                  </a:lnTo>
                  <a:lnTo>
                    <a:pt x="58" y="190"/>
                  </a:lnTo>
                  <a:lnTo>
                    <a:pt x="52" y="188"/>
                  </a:lnTo>
                  <a:lnTo>
                    <a:pt x="48" y="182"/>
                  </a:lnTo>
                  <a:lnTo>
                    <a:pt x="48" y="182"/>
                  </a:lnTo>
                  <a:lnTo>
                    <a:pt x="44" y="178"/>
                  </a:lnTo>
                  <a:lnTo>
                    <a:pt x="40" y="170"/>
                  </a:lnTo>
                  <a:lnTo>
                    <a:pt x="38" y="164"/>
                  </a:lnTo>
                  <a:lnTo>
                    <a:pt x="38" y="156"/>
                  </a:lnTo>
                  <a:lnTo>
                    <a:pt x="38" y="156"/>
                  </a:lnTo>
                  <a:lnTo>
                    <a:pt x="38" y="148"/>
                  </a:lnTo>
                  <a:lnTo>
                    <a:pt x="40" y="142"/>
                  </a:lnTo>
                  <a:lnTo>
                    <a:pt x="44" y="136"/>
                  </a:lnTo>
                  <a:lnTo>
                    <a:pt x="48" y="130"/>
                  </a:lnTo>
                  <a:lnTo>
                    <a:pt x="48" y="130"/>
                  </a:lnTo>
                  <a:lnTo>
                    <a:pt x="60" y="122"/>
                  </a:lnTo>
                  <a:lnTo>
                    <a:pt x="76" y="114"/>
                  </a:lnTo>
                  <a:lnTo>
                    <a:pt x="76" y="114"/>
                  </a:lnTo>
                  <a:lnTo>
                    <a:pt x="108" y="104"/>
                  </a:lnTo>
                  <a:lnTo>
                    <a:pt x="124" y="96"/>
                  </a:lnTo>
                  <a:lnTo>
                    <a:pt x="124" y="170"/>
                  </a:lnTo>
                  <a:lnTo>
                    <a:pt x="124" y="170"/>
                  </a:lnTo>
                  <a:lnTo>
                    <a:pt x="124" y="184"/>
                  </a:lnTo>
                  <a:lnTo>
                    <a:pt x="124" y="184"/>
                  </a:lnTo>
                  <a:lnTo>
                    <a:pt x="126" y="198"/>
                  </a:lnTo>
                  <a:lnTo>
                    <a:pt x="128" y="206"/>
                  </a:lnTo>
                  <a:lnTo>
                    <a:pt x="128" y="206"/>
                  </a:lnTo>
                  <a:lnTo>
                    <a:pt x="134" y="212"/>
                  </a:lnTo>
                  <a:lnTo>
                    <a:pt x="140" y="218"/>
                  </a:lnTo>
                  <a:lnTo>
                    <a:pt x="176" y="204"/>
                  </a:lnTo>
                  <a:lnTo>
                    <a:pt x="176" y="204"/>
                  </a:lnTo>
                  <a:lnTo>
                    <a:pt x="168" y="200"/>
                  </a:lnTo>
                  <a:lnTo>
                    <a:pt x="164" y="196"/>
                  </a:lnTo>
                  <a:lnTo>
                    <a:pt x="164"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7" name="Freeform 16"/>
            <p:cNvSpPr>
              <a:spLocks/>
            </p:cNvSpPr>
            <p:nvPr/>
          </p:nvSpPr>
          <p:spPr bwMode="auto">
            <a:xfrm>
              <a:off x="1273" y="1414"/>
              <a:ext cx="96" cy="120"/>
            </a:xfrm>
            <a:custGeom>
              <a:avLst/>
              <a:gdLst>
                <a:gd name="T0" fmla="*/ 22 w 96"/>
                <a:gd name="T1" fmla="*/ 8 h 120"/>
                <a:gd name="T2" fmla="*/ 22 w 96"/>
                <a:gd name="T3" fmla="*/ 82 h 120"/>
                <a:gd name="T4" fmla="*/ 22 w 96"/>
                <a:gd name="T5" fmla="*/ 82 h 120"/>
                <a:gd name="T6" fmla="*/ 24 w 96"/>
                <a:gd name="T7" fmla="*/ 92 h 120"/>
                <a:gd name="T8" fmla="*/ 28 w 96"/>
                <a:gd name="T9" fmla="*/ 100 h 120"/>
                <a:gd name="T10" fmla="*/ 32 w 96"/>
                <a:gd name="T11" fmla="*/ 106 h 120"/>
                <a:gd name="T12" fmla="*/ 36 w 96"/>
                <a:gd name="T13" fmla="*/ 108 h 120"/>
                <a:gd name="T14" fmla="*/ 44 w 96"/>
                <a:gd name="T15" fmla="*/ 110 h 120"/>
                <a:gd name="T16" fmla="*/ 52 w 96"/>
                <a:gd name="T17" fmla="*/ 112 h 120"/>
                <a:gd name="T18" fmla="*/ 52 w 96"/>
                <a:gd name="T19" fmla="*/ 112 h 120"/>
                <a:gd name="T20" fmla="*/ 60 w 96"/>
                <a:gd name="T21" fmla="*/ 112 h 120"/>
                <a:gd name="T22" fmla="*/ 66 w 96"/>
                <a:gd name="T23" fmla="*/ 110 h 120"/>
                <a:gd name="T24" fmla="*/ 72 w 96"/>
                <a:gd name="T25" fmla="*/ 106 h 120"/>
                <a:gd name="T26" fmla="*/ 76 w 96"/>
                <a:gd name="T27" fmla="*/ 102 h 120"/>
                <a:gd name="T28" fmla="*/ 78 w 96"/>
                <a:gd name="T29" fmla="*/ 98 h 120"/>
                <a:gd name="T30" fmla="*/ 80 w 96"/>
                <a:gd name="T31" fmla="*/ 92 h 120"/>
                <a:gd name="T32" fmla="*/ 82 w 96"/>
                <a:gd name="T33" fmla="*/ 82 h 120"/>
                <a:gd name="T34" fmla="*/ 82 w 96"/>
                <a:gd name="T35" fmla="*/ 8 h 120"/>
                <a:gd name="T36" fmla="*/ 82 w 96"/>
                <a:gd name="T37" fmla="*/ 8 h 120"/>
                <a:gd name="T38" fmla="*/ 80 w 96"/>
                <a:gd name="T39" fmla="*/ 2 h 120"/>
                <a:gd name="T40" fmla="*/ 76 w 96"/>
                <a:gd name="T41" fmla="*/ 0 h 120"/>
                <a:gd name="T42" fmla="*/ 96 w 96"/>
                <a:gd name="T43" fmla="*/ 0 h 120"/>
                <a:gd name="T44" fmla="*/ 96 w 96"/>
                <a:gd name="T45" fmla="*/ 0 h 120"/>
                <a:gd name="T46" fmla="*/ 92 w 96"/>
                <a:gd name="T47" fmla="*/ 2 h 120"/>
                <a:gd name="T48" fmla="*/ 92 w 96"/>
                <a:gd name="T49" fmla="*/ 8 h 120"/>
                <a:gd name="T50" fmla="*/ 90 w 96"/>
                <a:gd name="T51" fmla="*/ 80 h 120"/>
                <a:gd name="T52" fmla="*/ 90 w 96"/>
                <a:gd name="T53" fmla="*/ 80 h 120"/>
                <a:gd name="T54" fmla="*/ 90 w 96"/>
                <a:gd name="T55" fmla="*/ 90 h 120"/>
                <a:gd name="T56" fmla="*/ 88 w 96"/>
                <a:gd name="T57" fmla="*/ 98 h 120"/>
                <a:gd name="T58" fmla="*/ 84 w 96"/>
                <a:gd name="T59" fmla="*/ 106 h 120"/>
                <a:gd name="T60" fmla="*/ 78 w 96"/>
                <a:gd name="T61" fmla="*/ 110 h 120"/>
                <a:gd name="T62" fmla="*/ 72 w 96"/>
                <a:gd name="T63" fmla="*/ 114 h 120"/>
                <a:gd name="T64" fmla="*/ 66 w 96"/>
                <a:gd name="T65" fmla="*/ 118 h 120"/>
                <a:gd name="T66" fmla="*/ 50 w 96"/>
                <a:gd name="T67" fmla="*/ 120 h 120"/>
                <a:gd name="T68" fmla="*/ 50 w 96"/>
                <a:gd name="T69" fmla="*/ 120 h 120"/>
                <a:gd name="T70" fmla="*/ 36 w 96"/>
                <a:gd name="T71" fmla="*/ 118 h 120"/>
                <a:gd name="T72" fmla="*/ 28 w 96"/>
                <a:gd name="T73" fmla="*/ 116 h 120"/>
                <a:gd name="T74" fmla="*/ 22 w 96"/>
                <a:gd name="T75" fmla="*/ 112 h 120"/>
                <a:gd name="T76" fmla="*/ 14 w 96"/>
                <a:gd name="T77" fmla="*/ 106 h 120"/>
                <a:gd name="T78" fmla="*/ 10 w 96"/>
                <a:gd name="T79" fmla="*/ 100 h 120"/>
                <a:gd name="T80" fmla="*/ 6 w 96"/>
                <a:gd name="T81" fmla="*/ 90 h 120"/>
                <a:gd name="T82" fmla="*/ 6 w 96"/>
                <a:gd name="T83" fmla="*/ 80 h 120"/>
                <a:gd name="T84" fmla="*/ 6 w 96"/>
                <a:gd name="T85" fmla="*/ 8 h 120"/>
                <a:gd name="T86" fmla="*/ 6 w 96"/>
                <a:gd name="T87" fmla="*/ 8 h 120"/>
                <a:gd name="T88" fmla="*/ 4 w 96"/>
                <a:gd name="T89" fmla="*/ 2 h 120"/>
                <a:gd name="T90" fmla="*/ 0 w 96"/>
                <a:gd name="T91" fmla="*/ 0 h 120"/>
                <a:gd name="T92" fmla="*/ 28 w 96"/>
                <a:gd name="T93" fmla="*/ 0 h 120"/>
                <a:gd name="T94" fmla="*/ 28 w 96"/>
                <a:gd name="T95" fmla="*/ 0 h 120"/>
                <a:gd name="T96" fmla="*/ 24 w 96"/>
                <a:gd name="T97" fmla="*/ 2 h 120"/>
                <a:gd name="T98" fmla="*/ 22 w 96"/>
                <a:gd name="T99" fmla="*/ 8 h 120"/>
                <a:gd name="T100" fmla="*/ 22 w 96"/>
                <a:gd name="T101"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0">
                  <a:moveTo>
                    <a:pt x="22" y="8"/>
                  </a:moveTo>
                  <a:lnTo>
                    <a:pt x="22" y="82"/>
                  </a:lnTo>
                  <a:lnTo>
                    <a:pt x="22" y="82"/>
                  </a:lnTo>
                  <a:lnTo>
                    <a:pt x="24" y="92"/>
                  </a:lnTo>
                  <a:lnTo>
                    <a:pt x="28" y="100"/>
                  </a:lnTo>
                  <a:lnTo>
                    <a:pt x="32" y="106"/>
                  </a:lnTo>
                  <a:lnTo>
                    <a:pt x="36" y="108"/>
                  </a:lnTo>
                  <a:lnTo>
                    <a:pt x="44" y="110"/>
                  </a:lnTo>
                  <a:lnTo>
                    <a:pt x="52" y="112"/>
                  </a:lnTo>
                  <a:lnTo>
                    <a:pt x="52" y="112"/>
                  </a:lnTo>
                  <a:lnTo>
                    <a:pt x="60" y="112"/>
                  </a:lnTo>
                  <a:lnTo>
                    <a:pt x="66" y="110"/>
                  </a:lnTo>
                  <a:lnTo>
                    <a:pt x="72" y="106"/>
                  </a:lnTo>
                  <a:lnTo>
                    <a:pt x="76" y="102"/>
                  </a:lnTo>
                  <a:lnTo>
                    <a:pt x="78" y="98"/>
                  </a:lnTo>
                  <a:lnTo>
                    <a:pt x="80" y="92"/>
                  </a:lnTo>
                  <a:lnTo>
                    <a:pt x="82" y="82"/>
                  </a:lnTo>
                  <a:lnTo>
                    <a:pt x="82" y="8"/>
                  </a:lnTo>
                  <a:lnTo>
                    <a:pt x="82" y="8"/>
                  </a:lnTo>
                  <a:lnTo>
                    <a:pt x="80" y="2"/>
                  </a:lnTo>
                  <a:lnTo>
                    <a:pt x="76" y="0"/>
                  </a:lnTo>
                  <a:lnTo>
                    <a:pt x="96" y="0"/>
                  </a:lnTo>
                  <a:lnTo>
                    <a:pt x="96" y="0"/>
                  </a:lnTo>
                  <a:lnTo>
                    <a:pt x="92" y="2"/>
                  </a:lnTo>
                  <a:lnTo>
                    <a:pt x="92" y="8"/>
                  </a:lnTo>
                  <a:lnTo>
                    <a:pt x="90" y="80"/>
                  </a:lnTo>
                  <a:lnTo>
                    <a:pt x="90" y="80"/>
                  </a:lnTo>
                  <a:lnTo>
                    <a:pt x="90" y="90"/>
                  </a:lnTo>
                  <a:lnTo>
                    <a:pt x="88" y="98"/>
                  </a:lnTo>
                  <a:lnTo>
                    <a:pt x="84" y="106"/>
                  </a:lnTo>
                  <a:lnTo>
                    <a:pt x="78" y="110"/>
                  </a:lnTo>
                  <a:lnTo>
                    <a:pt x="72" y="114"/>
                  </a:lnTo>
                  <a:lnTo>
                    <a:pt x="66" y="118"/>
                  </a:lnTo>
                  <a:lnTo>
                    <a:pt x="50" y="120"/>
                  </a:lnTo>
                  <a:lnTo>
                    <a:pt x="50" y="120"/>
                  </a:lnTo>
                  <a:lnTo>
                    <a:pt x="36" y="118"/>
                  </a:lnTo>
                  <a:lnTo>
                    <a:pt x="28" y="116"/>
                  </a:lnTo>
                  <a:lnTo>
                    <a:pt x="22" y="112"/>
                  </a:lnTo>
                  <a:lnTo>
                    <a:pt x="14" y="106"/>
                  </a:lnTo>
                  <a:lnTo>
                    <a:pt x="10" y="100"/>
                  </a:lnTo>
                  <a:lnTo>
                    <a:pt x="6" y="90"/>
                  </a:lnTo>
                  <a:lnTo>
                    <a:pt x="6" y="80"/>
                  </a:lnTo>
                  <a:lnTo>
                    <a:pt x="6" y="8"/>
                  </a:lnTo>
                  <a:lnTo>
                    <a:pt x="6" y="8"/>
                  </a:lnTo>
                  <a:lnTo>
                    <a:pt x="4" y="2"/>
                  </a:lnTo>
                  <a:lnTo>
                    <a:pt x="0" y="0"/>
                  </a:lnTo>
                  <a:lnTo>
                    <a:pt x="28" y="0"/>
                  </a:lnTo>
                  <a:lnTo>
                    <a:pt x="28" y="0"/>
                  </a:lnTo>
                  <a:lnTo>
                    <a:pt x="24" y="2"/>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8" name="Freeform 17"/>
            <p:cNvSpPr>
              <a:spLocks/>
            </p:cNvSpPr>
            <p:nvPr/>
          </p:nvSpPr>
          <p:spPr bwMode="auto">
            <a:xfrm>
              <a:off x="1379" y="1414"/>
              <a:ext cx="108" cy="122"/>
            </a:xfrm>
            <a:custGeom>
              <a:avLst/>
              <a:gdLst>
                <a:gd name="T0" fmla="*/ 94 w 108"/>
                <a:gd name="T1" fmla="*/ 8 h 122"/>
                <a:gd name="T2" fmla="*/ 94 w 108"/>
                <a:gd name="T3" fmla="*/ 8 h 122"/>
                <a:gd name="T4" fmla="*/ 94 w 108"/>
                <a:gd name="T5" fmla="*/ 2 h 122"/>
                <a:gd name="T6" fmla="*/ 90 w 108"/>
                <a:gd name="T7" fmla="*/ 0 h 122"/>
                <a:gd name="T8" fmla="*/ 108 w 108"/>
                <a:gd name="T9" fmla="*/ 0 h 122"/>
                <a:gd name="T10" fmla="*/ 108 w 108"/>
                <a:gd name="T11" fmla="*/ 0 h 122"/>
                <a:gd name="T12" fmla="*/ 104 w 108"/>
                <a:gd name="T13" fmla="*/ 2 h 122"/>
                <a:gd name="T14" fmla="*/ 104 w 108"/>
                <a:gd name="T15" fmla="*/ 8 h 122"/>
                <a:gd name="T16" fmla="*/ 104 w 108"/>
                <a:gd name="T17" fmla="*/ 122 h 122"/>
                <a:gd name="T18" fmla="*/ 104 w 108"/>
                <a:gd name="T19" fmla="*/ 122 h 122"/>
                <a:gd name="T20" fmla="*/ 62 w 108"/>
                <a:gd name="T21" fmla="*/ 70 h 122"/>
                <a:gd name="T22" fmla="*/ 20 w 108"/>
                <a:gd name="T23" fmla="*/ 18 h 122"/>
                <a:gd name="T24" fmla="*/ 20 w 108"/>
                <a:gd name="T25" fmla="*/ 110 h 122"/>
                <a:gd name="T26" fmla="*/ 20 w 108"/>
                <a:gd name="T27" fmla="*/ 110 h 122"/>
                <a:gd name="T28" fmla="*/ 22 w 108"/>
                <a:gd name="T29" fmla="*/ 116 h 122"/>
                <a:gd name="T30" fmla="*/ 24 w 108"/>
                <a:gd name="T31" fmla="*/ 118 h 122"/>
                <a:gd name="T32" fmla="*/ 6 w 108"/>
                <a:gd name="T33" fmla="*/ 118 h 122"/>
                <a:gd name="T34" fmla="*/ 6 w 108"/>
                <a:gd name="T35" fmla="*/ 118 h 122"/>
                <a:gd name="T36" fmla="*/ 10 w 108"/>
                <a:gd name="T37" fmla="*/ 116 h 122"/>
                <a:gd name="T38" fmla="*/ 10 w 108"/>
                <a:gd name="T39" fmla="*/ 110 h 122"/>
                <a:gd name="T40" fmla="*/ 10 w 108"/>
                <a:gd name="T41" fmla="*/ 14 h 122"/>
                <a:gd name="T42" fmla="*/ 10 w 108"/>
                <a:gd name="T43" fmla="*/ 14 h 122"/>
                <a:gd name="T44" fmla="*/ 10 w 108"/>
                <a:gd name="T45" fmla="*/ 10 h 122"/>
                <a:gd name="T46" fmla="*/ 8 w 108"/>
                <a:gd name="T47" fmla="*/ 6 h 122"/>
                <a:gd name="T48" fmla="*/ 8 w 108"/>
                <a:gd name="T49" fmla="*/ 6 h 122"/>
                <a:gd name="T50" fmla="*/ 6 w 108"/>
                <a:gd name="T51" fmla="*/ 2 h 122"/>
                <a:gd name="T52" fmla="*/ 0 w 108"/>
                <a:gd name="T53" fmla="*/ 0 h 122"/>
                <a:gd name="T54" fmla="*/ 26 w 108"/>
                <a:gd name="T55" fmla="*/ 0 h 122"/>
                <a:gd name="T56" fmla="*/ 94 w 108"/>
                <a:gd name="T57" fmla="*/ 84 h 122"/>
                <a:gd name="T58" fmla="*/ 94 w 108"/>
                <a:gd name="T59" fmla="*/ 8 h 122"/>
                <a:gd name="T60" fmla="*/ 94 w 108"/>
                <a:gd name="T61"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2">
                  <a:moveTo>
                    <a:pt x="94" y="8"/>
                  </a:moveTo>
                  <a:lnTo>
                    <a:pt x="94" y="8"/>
                  </a:lnTo>
                  <a:lnTo>
                    <a:pt x="94" y="2"/>
                  </a:lnTo>
                  <a:lnTo>
                    <a:pt x="90" y="0"/>
                  </a:lnTo>
                  <a:lnTo>
                    <a:pt x="108" y="0"/>
                  </a:lnTo>
                  <a:lnTo>
                    <a:pt x="108" y="0"/>
                  </a:lnTo>
                  <a:lnTo>
                    <a:pt x="104" y="2"/>
                  </a:lnTo>
                  <a:lnTo>
                    <a:pt x="104" y="8"/>
                  </a:lnTo>
                  <a:lnTo>
                    <a:pt x="104" y="122"/>
                  </a:lnTo>
                  <a:lnTo>
                    <a:pt x="104" y="122"/>
                  </a:lnTo>
                  <a:lnTo>
                    <a:pt x="62" y="70"/>
                  </a:lnTo>
                  <a:lnTo>
                    <a:pt x="20" y="18"/>
                  </a:lnTo>
                  <a:lnTo>
                    <a:pt x="20" y="110"/>
                  </a:lnTo>
                  <a:lnTo>
                    <a:pt x="20" y="110"/>
                  </a:lnTo>
                  <a:lnTo>
                    <a:pt x="22" y="116"/>
                  </a:lnTo>
                  <a:lnTo>
                    <a:pt x="24" y="118"/>
                  </a:lnTo>
                  <a:lnTo>
                    <a:pt x="6" y="118"/>
                  </a:lnTo>
                  <a:lnTo>
                    <a:pt x="6" y="118"/>
                  </a:lnTo>
                  <a:lnTo>
                    <a:pt x="10" y="116"/>
                  </a:lnTo>
                  <a:lnTo>
                    <a:pt x="10" y="110"/>
                  </a:lnTo>
                  <a:lnTo>
                    <a:pt x="10" y="14"/>
                  </a:lnTo>
                  <a:lnTo>
                    <a:pt x="10" y="14"/>
                  </a:lnTo>
                  <a:lnTo>
                    <a:pt x="10" y="10"/>
                  </a:lnTo>
                  <a:lnTo>
                    <a:pt x="8" y="6"/>
                  </a:lnTo>
                  <a:lnTo>
                    <a:pt x="8" y="6"/>
                  </a:lnTo>
                  <a:lnTo>
                    <a:pt x="6" y="2"/>
                  </a:lnTo>
                  <a:lnTo>
                    <a:pt x="0" y="0"/>
                  </a:lnTo>
                  <a:lnTo>
                    <a:pt x="26" y="0"/>
                  </a:lnTo>
                  <a:lnTo>
                    <a:pt x="94" y="84"/>
                  </a:lnTo>
                  <a:lnTo>
                    <a:pt x="94" y="8"/>
                  </a:lnTo>
                  <a:lnTo>
                    <a:pt x="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19" name="Freeform 18"/>
            <p:cNvSpPr>
              <a:spLocks/>
            </p:cNvSpPr>
            <p:nvPr/>
          </p:nvSpPr>
          <p:spPr bwMode="auto">
            <a:xfrm>
              <a:off x="1505"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0" name="Freeform 19"/>
            <p:cNvSpPr>
              <a:spLocks/>
            </p:cNvSpPr>
            <p:nvPr/>
          </p:nvSpPr>
          <p:spPr bwMode="auto">
            <a:xfrm>
              <a:off x="1539" y="1414"/>
              <a:ext cx="108" cy="122"/>
            </a:xfrm>
            <a:custGeom>
              <a:avLst/>
              <a:gdLst>
                <a:gd name="T0" fmla="*/ 92 w 108"/>
                <a:gd name="T1" fmla="*/ 8 h 122"/>
                <a:gd name="T2" fmla="*/ 92 w 108"/>
                <a:gd name="T3" fmla="*/ 8 h 122"/>
                <a:gd name="T4" fmla="*/ 92 w 108"/>
                <a:gd name="T5" fmla="*/ 2 h 122"/>
                <a:gd name="T6" fmla="*/ 88 w 108"/>
                <a:gd name="T7" fmla="*/ 0 h 122"/>
                <a:gd name="T8" fmla="*/ 108 w 108"/>
                <a:gd name="T9" fmla="*/ 0 h 122"/>
                <a:gd name="T10" fmla="*/ 108 w 108"/>
                <a:gd name="T11" fmla="*/ 0 h 122"/>
                <a:gd name="T12" fmla="*/ 104 w 108"/>
                <a:gd name="T13" fmla="*/ 4 h 122"/>
                <a:gd name="T14" fmla="*/ 100 w 108"/>
                <a:gd name="T15" fmla="*/ 8 h 122"/>
                <a:gd name="T16" fmla="*/ 100 w 108"/>
                <a:gd name="T17" fmla="*/ 8 h 122"/>
                <a:gd name="T18" fmla="*/ 58 w 108"/>
                <a:gd name="T19" fmla="*/ 122 h 122"/>
                <a:gd name="T20" fmla="*/ 58 w 108"/>
                <a:gd name="T21" fmla="*/ 122 h 122"/>
                <a:gd name="T22" fmla="*/ 10 w 108"/>
                <a:gd name="T23" fmla="*/ 8 h 122"/>
                <a:gd name="T24" fmla="*/ 10 w 108"/>
                <a:gd name="T25" fmla="*/ 8 h 122"/>
                <a:gd name="T26" fmla="*/ 6 w 108"/>
                <a:gd name="T27" fmla="*/ 4 h 122"/>
                <a:gd name="T28" fmla="*/ 0 w 108"/>
                <a:gd name="T29" fmla="*/ 0 h 122"/>
                <a:gd name="T30" fmla="*/ 32 w 108"/>
                <a:gd name="T31" fmla="*/ 0 h 122"/>
                <a:gd name="T32" fmla="*/ 32 w 108"/>
                <a:gd name="T33" fmla="*/ 0 h 122"/>
                <a:gd name="T34" fmla="*/ 30 w 108"/>
                <a:gd name="T35" fmla="*/ 2 h 122"/>
                <a:gd name="T36" fmla="*/ 28 w 108"/>
                <a:gd name="T37" fmla="*/ 4 h 122"/>
                <a:gd name="T38" fmla="*/ 30 w 108"/>
                <a:gd name="T39" fmla="*/ 10 h 122"/>
                <a:gd name="T40" fmla="*/ 30 w 108"/>
                <a:gd name="T41" fmla="*/ 10 h 122"/>
                <a:gd name="T42" fmla="*/ 60 w 108"/>
                <a:gd name="T43" fmla="*/ 90 h 122"/>
                <a:gd name="T44" fmla="*/ 60 w 108"/>
                <a:gd name="T45" fmla="*/ 90 h 122"/>
                <a:gd name="T46" fmla="*/ 92 w 108"/>
                <a:gd name="T47" fmla="*/ 8 h 122"/>
                <a:gd name="T48" fmla="*/ 92 w 108"/>
                <a:gd name="T4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2">
                  <a:moveTo>
                    <a:pt x="92" y="8"/>
                  </a:moveTo>
                  <a:lnTo>
                    <a:pt x="92" y="8"/>
                  </a:lnTo>
                  <a:lnTo>
                    <a:pt x="92" y="2"/>
                  </a:lnTo>
                  <a:lnTo>
                    <a:pt x="88" y="0"/>
                  </a:lnTo>
                  <a:lnTo>
                    <a:pt x="108" y="0"/>
                  </a:lnTo>
                  <a:lnTo>
                    <a:pt x="108" y="0"/>
                  </a:lnTo>
                  <a:lnTo>
                    <a:pt x="104" y="4"/>
                  </a:lnTo>
                  <a:lnTo>
                    <a:pt x="100" y="8"/>
                  </a:lnTo>
                  <a:lnTo>
                    <a:pt x="100" y="8"/>
                  </a:lnTo>
                  <a:lnTo>
                    <a:pt x="58" y="122"/>
                  </a:lnTo>
                  <a:lnTo>
                    <a:pt x="58" y="122"/>
                  </a:lnTo>
                  <a:lnTo>
                    <a:pt x="10" y="8"/>
                  </a:lnTo>
                  <a:lnTo>
                    <a:pt x="10" y="8"/>
                  </a:lnTo>
                  <a:lnTo>
                    <a:pt x="6" y="4"/>
                  </a:lnTo>
                  <a:lnTo>
                    <a:pt x="0" y="0"/>
                  </a:lnTo>
                  <a:lnTo>
                    <a:pt x="32" y="0"/>
                  </a:lnTo>
                  <a:lnTo>
                    <a:pt x="32" y="0"/>
                  </a:lnTo>
                  <a:lnTo>
                    <a:pt x="30" y="2"/>
                  </a:lnTo>
                  <a:lnTo>
                    <a:pt x="28" y="4"/>
                  </a:lnTo>
                  <a:lnTo>
                    <a:pt x="30" y="10"/>
                  </a:lnTo>
                  <a:lnTo>
                    <a:pt x="30" y="10"/>
                  </a:lnTo>
                  <a:lnTo>
                    <a:pt x="60" y="90"/>
                  </a:lnTo>
                  <a:lnTo>
                    <a:pt x="60" y="90"/>
                  </a:lnTo>
                  <a:lnTo>
                    <a:pt x="92" y="8"/>
                  </a:lnTo>
                  <a:lnTo>
                    <a:pt x="9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1" name="Freeform 20"/>
            <p:cNvSpPr>
              <a:spLocks/>
            </p:cNvSpPr>
            <p:nvPr/>
          </p:nvSpPr>
          <p:spPr bwMode="auto">
            <a:xfrm>
              <a:off x="1653" y="1414"/>
              <a:ext cx="74" cy="118"/>
            </a:xfrm>
            <a:custGeom>
              <a:avLst/>
              <a:gdLst>
                <a:gd name="T0" fmla="*/ 66 w 74"/>
                <a:gd name="T1" fmla="*/ 16 h 118"/>
                <a:gd name="T2" fmla="*/ 66 w 74"/>
                <a:gd name="T3" fmla="*/ 16 h 118"/>
                <a:gd name="T4" fmla="*/ 60 w 74"/>
                <a:gd name="T5" fmla="*/ 10 h 118"/>
                <a:gd name="T6" fmla="*/ 52 w 74"/>
                <a:gd name="T7" fmla="*/ 8 h 118"/>
                <a:gd name="T8" fmla="*/ 52 w 74"/>
                <a:gd name="T9" fmla="*/ 8 h 118"/>
                <a:gd name="T10" fmla="*/ 22 w 74"/>
                <a:gd name="T11" fmla="*/ 8 h 118"/>
                <a:gd name="T12" fmla="*/ 22 w 74"/>
                <a:gd name="T13" fmla="*/ 48 h 118"/>
                <a:gd name="T14" fmla="*/ 50 w 74"/>
                <a:gd name="T15" fmla="*/ 48 h 118"/>
                <a:gd name="T16" fmla="*/ 50 w 74"/>
                <a:gd name="T17" fmla="*/ 48 h 118"/>
                <a:gd name="T18" fmla="*/ 54 w 74"/>
                <a:gd name="T19" fmla="*/ 46 h 118"/>
                <a:gd name="T20" fmla="*/ 56 w 74"/>
                <a:gd name="T21" fmla="*/ 44 h 118"/>
                <a:gd name="T22" fmla="*/ 56 w 74"/>
                <a:gd name="T23" fmla="*/ 62 h 118"/>
                <a:gd name="T24" fmla="*/ 56 w 74"/>
                <a:gd name="T25" fmla="*/ 62 h 118"/>
                <a:gd name="T26" fmla="*/ 54 w 74"/>
                <a:gd name="T27" fmla="*/ 58 h 118"/>
                <a:gd name="T28" fmla="*/ 50 w 74"/>
                <a:gd name="T29" fmla="*/ 58 h 118"/>
                <a:gd name="T30" fmla="*/ 22 w 74"/>
                <a:gd name="T31" fmla="*/ 58 h 118"/>
                <a:gd name="T32" fmla="*/ 22 w 74"/>
                <a:gd name="T33" fmla="*/ 108 h 118"/>
                <a:gd name="T34" fmla="*/ 22 w 74"/>
                <a:gd name="T35" fmla="*/ 108 h 118"/>
                <a:gd name="T36" fmla="*/ 42 w 74"/>
                <a:gd name="T37" fmla="*/ 110 h 118"/>
                <a:gd name="T38" fmla="*/ 42 w 74"/>
                <a:gd name="T39" fmla="*/ 110 h 118"/>
                <a:gd name="T40" fmla="*/ 54 w 74"/>
                <a:gd name="T41" fmla="*/ 110 h 118"/>
                <a:gd name="T42" fmla="*/ 62 w 74"/>
                <a:gd name="T43" fmla="*/ 108 h 118"/>
                <a:gd name="T44" fmla="*/ 68 w 74"/>
                <a:gd name="T45" fmla="*/ 104 h 118"/>
                <a:gd name="T46" fmla="*/ 74 w 74"/>
                <a:gd name="T47" fmla="*/ 98 h 118"/>
                <a:gd name="T48" fmla="*/ 70 w 74"/>
                <a:gd name="T49" fmla="*/ 118 h 118"/>
                <a:gd name="T50" fmla="*/ 0 w 74"/>
                <a:gd name="T51" fmla="*/ 118 h 118"/>
                <a:gd name="T52" fmla="*/ 0 w 74"/>
                <a:gd name="T53" fmla="*/ 118 h 118"/>
                <a:gd name="T54" fmla="*/ 4 w 74"/>
                <a:gd name="T55" fmla="*/ 116 h 118"/>
                <a:gd name="T56" fmla="*/ 6 w 74"/>
                <a:gd name="T57" fmla="*/ 110 h 118"/>
                <a:gd name="T58" fmla="*/ 6 w 74"/>
                <a:gd name="T59" fmla="*/ 8 h 118"/>
                <a:gd name="T60" fmla="*/ 6 w 74"/>
                <a:gd name="T61" fmla="*/ 8 h 118"/>
                <a:gd name="T62" fmla="*/ 4 w 74"/>
                <a:gd name="T63" fmla="*/ 2 h 118"/>
                <a:gd name="T64" fmla="*/ 0 w 74"/>
                <a:gd name="T65" fmla="*/ 0 h 118"/>
                <a:gd name="T66" fmla="*/ 66 w 74"/>
                <a:gd name="T67" fmla="*/ 0 h 118"/>
                <a:gd name="T68" fmla="*/ 66 w 74"/>
                <a:gd name="T69" fmla="*/ 16 h 118"/>
                <a:gd name="T70" fmla="*/ 66 w 74"/>
                <a:gd name="T71"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18">
                  <a:moveTo>
                    <a:pt x="66" y="16"/>
                  </a:moveTo>
                  <a:lnTo>
                    <a:pt x="66" y="16"/>
                  </a:lnTo>
                  <a:lnTo>
                    <a:pt x="60" y="10"/>
                  </a:lnTo>
                  <a:lnTo>
                    <a:pt x="52" y="8"/>
                  </a:lnTo>
                  <a:lnTo>
                    <a:pt x="52"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08"/>
                  </a:lnTo>
                  <a:lnTo>
                    <a:pt x="22" y="108"/>
                  </a:lnTo>
                  <a:lnTo>
                    <a:pt x="42" y="110"/>
                  </a:lnTo>
                  <a:lnTo>
                    <a:pt x="42" y="110"/>
                  </a:lnTo>
                  <a:lnTo>
                    <a:pt x="54" y="110"/>
                  </a:lnTo>
                  <a:lnTo>
                    <a:pt x="62" y="108"/>
                  </a:lnTo>
                  <a:lnTo>
                    <a:pt x="68" y="104"/>
                  </a:lnTo>
                  <a:lnTo>
                    <a:pt x="74" y="98"/>
                  </a:lnTo>
                  <a:lnTo>
                    <a:pt x="70" y="118"/>
                  </a:lnTo>
                  <a:lnTo>
                    <a:pt x="0" y="118"/>
                  </a:lnTo>
                  <a:lnTo>
                    <a:pt x="0" y="118"/>
                  </a:lnTo>
                  <a:lnTo>
                    <a:pt x="4" y="116"/>
                  </a:lnTo>
                  <a:lnTo>
                    <a:pt x="6" y="110"/>
                  </a:lnTo>
                  <a:lnTo>
                    <a:pt x="6" y="8"/>
                  </a:lnTo>
                  <a:lnTo>
                    <a:pt x="6" y="8"/>
                  </a:lnTo>
                  <a:lnTo>
                    <a:pt x="4" y="2"/>
                  </a:lnTo>
                  <a:lnTo>
                    <a:pt x="0" y="0"/>
                  </a:lnTo>
                  <a:lnTo>
                    <a:pt x="66" y="0"/>
                  </a:lnTo>
                  <a:lnTo>
                    <a:pt x="66" y="16"/>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2" name="Freeform 21"/>
            <p:cNvSpPr>
              <a:spLocks noEditPoints="1"/>
            </p:cNvSpPr>
            <p:nvPr/>
          </p:nvSpPr>
          <p:spPr bwMode="auto">
            <a:xfrm>
              <a:off x="1735" y="1414"/>
              <a:ext cx="102" cy="118"/>
            </a:xfrm>
            <a:custGeom>
              <a:avLst/>
              <a:gdLst>
                <a:gd name="T0" fmla="*/ 48 w 102"/>
                <a:gd name="T1" fmla="*/ 58 h 118"/>
                <a:gd name="T2" fmla="*/ 60 w 102"/>
                <a:gd name="T3" fmla="*/ 64 h 118"/>
                <a:gd name="T4" fmla="*/ 66 w 102"/>
                <a:gd name="T5" fmla="*/ 72 h 118"/>
                <a:gd name="T6" fmla="*/ 84 w 102"/>
                <a:gd name="T7" fmla="*/ 102 h 118"/>
                <a:gd name="T8" fmla="*/ 92 w 102"/>
                <a:gd name="T9" fmla="*/ 112 h 118"/>
                <a:gd name="T10" fmla="*/ 102 w 102"/>
                <a:gd name="T11" fmla="*/ 118 h 118"/>
                <a:gd name="T12" fmla="*/ 84 w 102"/>
                <a:gd name="T13" fmla="*/ 118 h 118"/>
                <a:gd name="T14" fmla="*/ 76 w 102"/>
                <a:gd name="T15" fmla="*/ 116 h 118"/>
                <a:gd name="T16" fmla="*/ 70 w 102"/>
                <a:gd name="T17" fmla="*/ 110 h 118"/>
                <a:gd name="T18" fmla="*/ 50 w 102"/>
                <a:gd name="T19" fmla="*/ 78 h 118"/>
                <a:gd name="T20" fmla="*/ 38 w 102"/>
                <a:gd name="T21" fmla="*/ 64 h 118"/>
                <a:gd name="T22" fmla="*/ 32 w 102"/>
                <a:gd name="T23" fmla="*/ 64 h 118"/>
                <a:gd name="T24" fmla="*/ 22 w 102"/>
                <a:gd name="T25" fmla="*/ 110 h 118"/>
                <a:gd name="T26" fmla="*/ 24 w 102"/>
                <a:gd name="T27" fmla="*/ 116 h 118"/>
                <a:gd name="T28" fmla="*/ 0 w 102"/>
                <a:gd name="T29" fmla="*/ 118 h 118"/>
                <a:gd name="T30" fmla="*/ 4 w 102"/>
                <a:gd name="T31" fmla="*/ 116 h 118"/>
                <a:gd name="T32" fmla="*/ 6 w 102"/>
                <a:gd name="T33" fmla="*/ 8 h 118"/>
                <a:gd name="T34" fmla="*/ 4 w 102"/>
                <a:gd name="T35" fmla="*/ 2 h 118"/>
                <a:gd name="T36" fmla="*/ 34 w 102"/>
                <a:gd name="T37" fmla="*/ 0 h 118"/>
                <a:gd name="T38" fmla="*/ 46 w 102"/>
                <a:gd name="T39" fmla="*/ 0 h 118"/>
                <a:gd name="T40" fmla="*/ 62 w 102"/>
                <a:gd name="T41" fmla="*/ 6 h 118"/>
                <a:gd name="T42" fmla="*/ 72 w 102"/>
                <a:gd name="T43" fmla="*/ 14 h 118"/>
                <a:gd name="T44" fmla="*/ 76 w 102"/>
                <a:gd name="T45" fmla="*/ 28 h 118"/>
                <a:gd name="T46" fmla="*/ 76 w 102"/>
                <a:gd name="T47" fmla="*/ 36 h 118"/>
                <a:gd name="T48" fmla="*/ 70 w 102"/>
                <a:gd name="T49" fmla="*/ 46 h 118"/>
                <a:gd name="T50" fmla="*/ 58 w 102"/>
                <a:gd name="T51" fmla="*/ 56 h 118"/>
                <a:gd name="T52" fmla="*/ 48 w 102"/>
                <a:gd name="T53" fmla="*/ 58 h 118"/>
                <a:gd name="T54" fmla="*/ 22 w 102"/>
                <a:gd name="T55" fmla="*/ 54 h 118"/>
                <a:gd name="T56" fmla="*/ 32 w 102"/>
                <a:gd name="T57" fmla="*/ 54 h 118"/>
                <a:gd name="T58" fmla="*/ 42 w 102"/>
                <a:gd name="T59" fmla="*/ 54 h 118"/>
                <a:gd name="T60" fmla="*/ 54 w 102"/>
                <a:gd name="T61" fmla="*/ 46 h 118"/>
                <a:gd name="T62" fmla="*/ 58 w 102"/>
                <a:gd name="T63" fmla="*/ 36 h 118"/>
                <a:gd name="T64" fmla="*/ 58 w 102"/>
                <a:gd name="T65" fmla="*/ 30 h 118"/>
                <a:gd name="T66" fmla="*/ 54 w 102"/>
                <a:gd name="T67" fmla="*/ 14 h 118"/>
                <a:gd name="T68" fmla="*/ 42 w 102"/>
                <a:gd name="T69" fmla="*/ 8 h 118"/>
                <a:gd name="T70" fmla="*/ 34 w 102"/>
                <a:gd name="T71" fmla="*/ 6 h 118"/>
                <a:gd name="T72" fmla="*/ 22 w 102"/>
                <a:gd name="T73"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18">
                  <a:moveTo>
                    <a:pt x="48" y="58"/>
                  </a:moveTo>
                  <a:lnTo>
                    <a:pt x="48" y="58"/>
                  </a:lnTo>
                  <a:lnTo>
                    <a:pt x="54" y="60"/>
                  </a:lnTo>
                  <a:lnTo>
                    <a:pt x="60" y="64"/>
                  </a:lnTo>
                  <a:lnTo>
                    <a:pt x="66" y="72"/>
                  </a:lnTo>
                  <a:lnTo>
                    <a:pt x="66" y="72"/>
                  </a:lnTo>
                  <a:lnTo>
                    <a:pt x="76" y="88"/>
                  </a:lnTo>
                  <a:lnTo>
                    <a:pt x="84" y="102"/>
                  </a:lnTo>
                  <a:lnTo>
                    <a:pt x="92" y="112"/>
                  </a:lnTo>
                  <a:lnTo>
                    <a:pt x="92" y="112"/>
                  </a:lnTo>
                  <a:lnTo>
                    <a:pt x="98" y="116"/>
                  </a:lnTo>
                  <a:lnTo>
                    <a:pt x="102" y="118"/>
                  </a:lnTo>
                  <a:lnTo>
                    <a:pt x="84" y="118"/>
                  </a:lnTo>
                  <a:lnTo>
                    <a:pt x="84" y="118"/>
                  </a:lnTo>
                  <a:lnTo>
                    <a:pt x="80" y="118"/>
                  </a:lnTo>
                  <a:lnTo>
                    <a:pt x="76" y="116"/>
                  </a:lnTo>
                  <a:lnTo>
                    <a:pt x="70" y="110"/>
                  </a:lnTo>
                  <a:lnTo>
                    <a:pt x="70" y="110"/>
                  </a:lnTo>
                  <a:lnTo>
                    <a:pt x="50" y="78"/>
                  </a:lnTo>
                  <a:lnTo>
                    <a:pt x="50" y="78"/>
                  </a:lnTo>
                  <a:lnTo>
                    <a:pt x="42" y="68"/>
                  </a:lnTo>
                  <a:lnTo>
                    <a:pt x="38" y="64"/>
                  </a:lnTo>
                  <a:lnTo>
                    <a:pt x="32" y="64"/>
                  </a:lnTo>
                  <a:lnTo>
                    <a:pt x="32" y="64"/>
                  </a:lnTo>
                  <a:lnTo>
                    <a:pt x="22" y="64"/>
                  </a:lnTo>
                  <a:lnTo>
                    <a:pt x="22" y="110"/>
                  </a:lnTo>
                  <a:lnTo>
                    <a:pt x="22" y="110"/>
                  </a:lnTo>
                  <a:lnTo>
                    <a:pt x="24" y="116"/>
                  </a:lnTo>
                  <a:lnTo>
                    <a:pt x="26" y="118"/>
                  </a:lnTo>
                  <a:lnTo>
                    <a:pt x="0" y="118"/>
                  </a:lnTo>
                  <a:lnTo>
                    <a:pt x="0" y="118"/>
                  </a:lnTo>
                  <a:lnTo>
                    <a:pt x="4" y="116"/>
                  </a:lnTo>
                  <a:lnTo>
                    <a:pt x="6" y="110"/>
                  </a:lnTo>
                  <a:lnTo>
                    <a:pt x="6" y="8"/>
                  </a:lnTo>
                  <a:lnTo>
                    <a:pt x="6" y="8"/>
                  </a:lnTo>
                  <a:lnTo>
                    <a:pt x="4" y="2"/>
                  </a:lnTo>
                  <a:lnTo>
                    <a:pt x="0" y="0"/>
                  </a:lnTo>
                  <a:lnTo>
                    <a:pt x="34" y="0"/>
                  </a:lnTo>
                  <a:lnTo>
                    <a:pt x="34" y="0"/>
                  </a:lnTo>
                  <a:lnTo>
                    <a:pt x="46" y="0"/>
                  </a:lnTo>
                  <a:lnTo>
                    <a:pt x="54" y="2"/>
                  </a:lnTo>
                  <a:lnTo>
                    <a:pt x="62" y="6"/>
                  </a:lnTo>
                  <a:lnTo>
                    <a:pt x="68" y="10"/>
                  </a:lnTo>
                  <a:lnTo>
                    <a:pt x="72" y="14"/>
                  </a:lnTo>
                  <a:lnTo>
                    <a:pt x="74" y="20"/>
                  </a:lnTo>
                  <a:lnTo>
                    <a:pt x="76" y="28"/>
                  </a:lnTo>
                  <a:lnTo>
                    <a:pt x="76" y="28"/>
                  </a:lnTo>
                  <a:lnTo>
                    <a:pt x="76" y="36"/>
                  </a:lnTo>
                  <a:lnTo>
                    <a:pt x="74" y="42"/>
                  </a:lnTo>
                  <a:lnTo>
                    <a:pt x="70" y="46"/>
                  </a:lnTo>
                  <a:lnTo>
                    <a:pt x="66" y="50"/>
                  </a:lnTo>
                  <a:lnTo>
                    <a:pt x="58" y="56"/>
                  </a:lnTo>
                  <a:lnTo>
                    <a:pt x="48" y="58"/>
                  </a:lnTo>
                  <a:lnTo>
                    <a:pt x="48" y="58"/>
                  </a:lnTo>
                  <a:close/>
                  <a:moveTo>
                    <a:pt x="22" y="8"/>
                  </a:moveTo>
                  <a:lnTo>
                    <a:pt x="22" y="54"/>
                  </a:lnTo>
                  <a:lnTo>
                    <a:pt x="22" y="54"/>
                  </a:lnTo>
                  <a:lnTo>
                    <a:pt x="32" y="54"/>
                  </a:lnTo>
                  <a:lnTo>
                    <a:pt x="32" y="54"/>
                  </a:lnTo>
                  <a:lnTo>
                    <a:pt x="42" y="54"/>
                  </a:lnTo>
                  <a:lnTo>
                    <a:pt x="50" y="48"/>
                  </a:lnTo>
                  <a:lnTo>
                    <a:pt x="54" y="46"/>
                  </a:lnTo>
                  <a:lnTo>
                    <a:pt x="56" y="40"/>
                  </a:lnTo>
                  <a:lnTo>
                    <a:pt x="58" y="36"/>
                  </a:lnTo>
                  <a:lnTo>
                    <a:pt x="58" y="30"/>
                  </a:lnTo>
                  <a:lnTo>
                    <a:pt x="58" y="30"/>
                  </a:lnTo>
                  <a:lnTo>
                    <a:pt x="58" y="22"/>
                  </a:lnTo>
                  <a:lnTo>
                    <a:pt x="54" y="14"/>
                  </a:lnTo>
                  <a:lnTo>
                    <a:pt x="46" y="8"/>
                  </a:lnTo>
                  <a:lnTo>
                    <a:pt x="42" y="8"/>
                  </a:lnTo>
                  <a:lnTo>
                    <a:pt x="34" y="6"/>
                  </a:lnTo>
                  <a:lnTo>
                    <a:pt x="34" y="6"/>
                  </a:lnTo>
                  <a:lnTo>
                    <a:pt x="22" y="8"/>
                  </a:lnTo>
                  <a:lnTo>
                    <a:pt x="2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3" name="Freeform 22"/>
            <p:cNvSpPr>
              <a:spLocks/>
            </p:cNvSpPr>
            <p:nvPr/>
          </p:nvSpPr>
          <p:spPr bwMode="auto">
            <a:xfrm>
              <a:off x="1837" y="1412"/>
              <a:ext cx="72" cy="122"/>
            </a:xfrm>
            <a:custGeom>
              <a:avLst/>
              <a:gdLst>
                <a:gd name="T0" fmla="*/ 72 w 72"/>
                <a:gd name="T1" fmla="*/ 86 h 122"/>
                <a:gd name="T2" fmla="*/ 68 w 72"/>
                <a:gd name="T3" fmla="*/ 100 h 122"/>
                <a:gd name="T4" fmla="*/ 60 w 72"/>
                <a:gd name="T5" fmla="*/ 112 h 122"/>
                <a:gd name="T6" fmla="*/ 48 w 72"/>
                <a:gd name="T7" fmla="*/ 120 h 122"/>
                <a:gd name="T8" fmla="*/ 34 w 72"/>
                <a:gd name="T9" fmla="*/ 122 h 122"/>
                <a:gd name="T10" fmla="*/ 24 w 72"/>
                <a:gd name="T11" fmla="*/ 120 h 122"/>
                <a:gd name="T12" fmla="*/ 2 w 72"/>
                <a:gd name="T13" fmla="*/ 112 h 122"/>
                <a:gd name="T14" fmla="*/ 0 w 72"/>
                <a:gd name="T15" fmla="*/ 86 h 122"/>
                <a:gd name="T16" fmla="*/ 10 w 72"/>
                <a:gd name="T17" fmla="*/ 104 h 122"/>
                <a:gd name="T18" fmla="*/ 26 w 72"/>
                <a:gd name="T19" fmla="*/ 114 h 122"/>
                <a:gd name="T20" fmla="*/ 32 w 72"/>
                <a:gd name="T21" fmla="*/ 114 h 122"/>
                <a:gd name="T22" fmla="*/ 44 w 72"/>
                <a:gd name="T23" fmla="*/ 112 h 122"/>
                <a:gd name="T24" fmla="*/ 52 w 72"/>
                <a:gd name="T25" fmla="*/ 106 h 122"/>
                <a:gd name="T26" fmla="*/ 56 w 72"/>
                <a:gd name="T27" fmla="*/ 92 h 122"/>
                <a:gd name="T28" fmla="*/ 56 w 72"/>
                <a:gd name="T29" fmla="*/ 86 h 122"/>
                <a:gd name="T30" fmla="*/ 48 w 72"/>
                <a:gd name="T31" fmla="*/ 74 h 122"/>
                <a:gd name="T32" fmla="*/ 26 w 72"/>
                <a:gd name="T33" fmla="*/ 62 h 122"/>
                <a:gd name="T34" fmla="*/ 16 w 72"/>
                <a:gd name="T35" fmla="*/ 56 h 122"/>
                <a:gd name="T36" fmla="*/ 2 w 72"/>
                <a:gd name="T37" fmla="*/ 40 h 122"/>
                <a:gd name="T38" fmla="*/ 2 w 72"/>
                <a:gd name="T39" fmla="*/ 30 h 122"/>
                <a:gd name="T40" fmla="*/ 4 w 72"/>
                <a:gd name="T41" fmla="*/ 18 h 122"/>
                <a:gd name="T42" fmla="*/ 14 w 72"/>
                <a:gd name="T43" fmla="*/ 8 h 122"/>
                <a:gd name="T44" fmla="*/ 38 w 72"/>
                <a:gd name="T45" fmla="*/ 0 h 122"/>
                <a:gd name="T46" fmla="*/ 50 w 72"/>
                <a:gd name="T47" fmla="*/ 2 h 122"/>
                <a:gd name="T48" fmla="*/ 62 w 72"/>
                <a:gd name="T49" fmla="*/ 6 h 122"/>
                <a:gd name="T50" fmla="*/ 64 w 72"/>
                <a:gd name="T51" fmla="*/ 30 h 122"/>
                <a:gd name="T52" fmla="*/ 54 w 72"/>
                <a:gd name="T53" fmla="*/ 16 h 122"/>
                <a:gd name="T54" fmla="*/ 40 w 72"/>
                <a:gd name="T55" fmla="*/ 8 h 122"/>
                <a:gd name="T56" fmla="*/ 34 w 72"/>
                <a:gd name="T57" fmla="*/ 8 h 122"/>
                <a:gd name="T58" fmla="*/ 20 w 72"/>
                <a:gd name="T59" fmla="*/ 14 h 122"/>
                <a:gd name="T60" fmla="*/ 16 w 72"/>
                <a:gd name="T61" fmla="*/ 26 h 122"/>
                <a:gd name="T62" fmla="*/ 16 w 72"/>
                <a:gd name="T63" fmla="*/ 32 h 122"/>
                <a:gd name="T64" fmla="*/ 28 w 72"/>
                <a:gd name="T65" fmla="*/ 44 h 122"/>
                <a:gd name="T66" fmla="*/ 40 w 72"/>
                <a:gd name="T67" fmla="*/ 48 h 122"/>
                <a:gd name="T68" fmla="*/ 62 w 72"/>
                <a:gd name="T69" fmla="*/ 62 h 122"/>
                <a:gd name="T70" fmla="*/ 70 w 72"/>
                <a:gd name="T71" fmla="*/ 72 h 122"/>
                <a:gd name="T72" fmla="*/ 72 w 72"/>
                <a:gd name="T73"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22">
                  <a:moveTo>
                    <a:pt x="72" y="86"/>
                  </a:moveTo>
                  <a:lnTo>
                    <a:pt x="72" y="86"/>
                  </a:lnTo>
                  <a:lnTo>
                    <a:pt x="72" y="94"/>
                  </a:lnTo>
                  <a:lnTo>
                    <a:pt x="68" y="100"/>
                  </a:lnTo>
                  <a:lnTo>
                    <a:pt x="64" y="106"/>
                  </a:lnTo>
                  <a:lnTo>
                    <a:pt x="60" y="112"/>
                  </a:lnTo>
                  <a:lnTo>
                    <a:pt x="54" y="116"/>
                  </a:lnTo>
                  <a:lnTo>
                    <a:pt x="48" y="120"/>
                  </a:lnTo>
                  <a:lnTo>
                    <a:pt x="40" y="122"/>
                  </a:lnTo>
                  <a:lnTo>
                    <a:pt x="34" y="122"/>
                  </a:lnTo>
                  <a:lnTo>
                    <a:pt x="34" y="122"/>
                  </a:lnTo>
                  <a:lnTo>
                    <a:pt x="24" y="120"/>
                  </a:lnTo>
                  <a:lnTo>
                    <a:pt x="14" y="118"/>
                  </a:lnTo>
                  <a:lnTo>
                    <a:pt x="2" y="112"/>
                  </a:lnTo>
                  <a:lnTo>
                    <a:pt x="0" y="86"/>
                  </a:lnTo>
                  <a:lnTo>
                    <a:pt x="0" y="86"/>
                  </a:lnTo>
                  <a:lnTo>
                    <a:pt x="4" y="96"/>
                  </a:lnTo>
                  <a:lnTo>
                    <a:pt x="10" y="104"/>
                  </a:lnTo>
                  <a:lnTo>
                    <a:pt x="20" y="112"/>
                  </a:lnTo>
                  <a:lnTo>
                    <a:pt x="26" y="114"/>
                  </a:lnTo>
                  <a:lnTo>
                    <a:pt x="32" y="114"/>
                  </a:lnTo>
                  <a:lnTo>
                    <a:pt x="32" y="114"/>
                  </a:lnTo>
                  <a:lnTo>
                    <a:pt x="38" y="114"/>
                  </a:lnTo>
                  <a:lnTo>
                    <a:pt x="44" y="112"/>
                  </a:lnTo>
                  <a:lnTo>
                    <a:pt x="48" y="110"/>
                  </a:lnTo>
                  <a:lnTo>
                    <a:pt x="52" y="106"/>
                  </a:lnTo>
                  <a:lnTo>
                    <a:pt x="56" y="98"/>
                  </a:lnTo>
                  <a:lnTo>
                    <a:pt x="56" y="92"/>
                  </a:lnTo>
                  <a:lnTo>
                    <a:pt x="56" y="92"/>
                  </a:lnTo>
                  <a:lnTo>
                    <a:pt x="56" y="86"/>
                  </a:lnTo>
                  <a:lnTo>
                    <a:pt x="54" y="80"/>
                  </a:lnTo>
                  <a:lnTo>
                    <a:pt x="48" y="74"/>
                  </a:lnTo>
                  <a:lnTo>
                    <a:pt x="38" y="68"/>
                  </a:lnTo>
                  <a:lnTo>
                    <a:pt x="26" y="62"/>
                  </a:lnTo>
                  <a:lnTo>
                    <a:pt x="26" y="62"/>
                  </a:lnTo>
                  <a:lnTo>
                    <a:pt x="16" y="56"/>
                  </a:lnTo>
                  <a:lnTo>
                    <a:pt x="8" y="48"/>
                  </a:lnTo>
                  <a:lnTo>
                    <a:pt x="2" y="40"/>
                  </a:lnTo>
                  <a:lnTo>
                    <a:pt x="2" y="30"/>
                  </a:lnTo>
                  <a:lnTo>
                    <a:pt x="2" y="30"/>
                  </a:lnTo>
                  <a:lnTo>
                    <a:pt x="2" y="24"/>
                  </a:lnTo>
                  <a:lnTo>
                    <a:pt x="4" y="18"/>
                  </a:lnTo>
                  <a:lnTo>
                    <a:pt x="8" y="12"/>
                  </a:lnTo>
                  <a:lnTo>
                    <a:pt x="14" y="8"/>
                  </a:lnTo>
                  <a:lnTo>
                    <a:pt x="24" y="2"/>
                  </a:lnTo>
                  <a:lnTo>
                    <a:pt x="38" y="0"/>
                  </a:lnTo>
                  <a:lnTo>
                    <a:pt x="38" y="0"/>
                  </a:lnTo>
                  <a:lnTo>
                    <a:pt x="50" y="2"/>
                  </a:lnTo>
                  <a:lnTo>
                    <a:pt x="56" y="4"/>
                  </a:lnTo>
                  <a:lnTo>
                    <a:pt x="62" y="6"/>
                  </a:lnTo>
                  <a:lnTo>
                    <a:pt x="64" y="30"/>
                  </a:lnTo>
                  <a:lnTo>
                    <a:pt x="64" y="30"/>
                  </a:lnTo>
                  <a:lnTo>
                    <a:pt x="60" y="22"/>
                  </a:lnTo>
                  <a:lnTo>
                    <a:pt x="54" y="16"/>
                  </a:lnTo>
                  <a:lnTo>
                    <a:pt x="46" y="10"/>
                  </a:lnTo>
                  <a:lnTo>
                    <a:pt x="40" y="8"/>
                  </a:lnTo>
                  <a:lnTo>
                    <a:pt x="34" y="8"/>
                  </a:lnTo>
                  <a:lnTo>
                    <a:pt x="34" y="8"/>
                  </a:lnTo>
                  <a:lnTo>
                    <a:pt x="26" y="8"/>
                  </a:lnTo>
                  <a:lnTo>
                    <a:pt x="20" y="14"/>
                  </a:lnTo>
                  <a:lnTo>
                    <a:pt x="16" y="20"/>
                  </a:lnTo>
                  <a:lnTo>
                    <a:pt x="16" y="26"/>
                  </a:lnTo>
                  <a:lnTo>
                    <a:pt x="16" y="26"/>
                  </a:lnTo>
                  <a:lnTo>
                    <a:pt x="16" y="32"/>
                  </a:lnTo>
                  <a:lnTo>
                    <a:pt x="22" y="38"/>
                  </a:lnTo>
                  <a:lnTo>
                    <a:pt x="28" y="44"/>
                  </a:lnTo>
                  <a:lnTo>
                    <a:pt x="40" y="48"/>
                  </a:lnTo>
                  <a:lnTo>
                    <a:pt x="40" y="48"/>
                  </a:lnTo>
                  <a:lnTo>
                    <a:pt x="52" y="54"/>
                  </a:lnTo>
                  <a:lnTo>
                    <a:pt x="62" y="62"/>
                  </a:lnTo>
                  <a:lnTo>
                    <a:pt x="66" y="66"/>
                  </a:lnTo>
                  <a:lnTo>
                    <a:pt x="70" y="72"/>
                  </a:lnTo>
                  <a:lnTo>
                    <a:pt x="72" y="78"/>
                  </a:lnTo>
                  <a:lnTo>
                    <a:pt x="72" y="86"/>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4" name="Freeform 23"/>
            <p:cNvSpPr>
              <a:spLocks/>
            </p:cNvSpPr>
            <p:nvPr/>
          </p:nvSpPr>
          <p:spPr bwMode="auto">
            <a:xfrm>
              <a:off x="1921" y="1414"/>
              <a:ext cx="26" cy="118"/>
            </a:xfrm>
            <a:custGeom>
              <a:avLst/>
              <a:gdLst>
                <a:gd name="T0" fmla="*/ 26 w 26"/>
                <a:gd name="T1" fmla="*/ 0 h 118"/>
                <a:gd name="T2" fmla="*/ 26 w 26"/>
                <a:gd name="T3" fmla="*/ 0 h 118"/>
                <a:gd name="T4" fmla="*/ 22 w 26"/>
                <a:gd name="T5" fmla="*/ 2 h 118"/>
                <a:gd name="T6" fmla="*/ 20 w 26"/>
                <a:gd name="T7" fmla="*/ 8 h 118"/>
                <a:gd name="T8" fmla="*/ 20 w 26"/>
                <a:gd name="T9" fmla="*/ 110 h 118"/>
                <a:gd name="T10" fmla="*/ 20 w 26"/>
                <a:gd name="T11" fmla="*/ 110 h 118"/>
                <a:gd name="T12" fmla="*/ 22 w 26"/>
                <a:gd name="T13" fmla="*/ 116 h 118"/>
                <a:gd name="T14" fmla="*/ 26 w 26"/>
                <a:gd name="T15" fmla="*/ 118 h 118"/>
                <a:gd name="T16" fmla="*/ 0 w 26"/>
                <a:gd name="T17" fmla="*/ 118 h 118"/>
                <a:gd name="T18" fmla="*/ 0 w 26"/>
                <a:gd name="T19" fmla="*/ 118 h 118"/>
                <a:gd name="T20" fmla="*/ 2 w 26"/>
                <a:gd name="T21" fmla="*/ 116 h 118"/>
                <a:gd name="T22" fmla="*/ 4 w 26"/>
                <a:gd name="T23" fmla="*/ 110 h 118"/>
                <a:gd name="T24" fmla="*/ 4 w 26"/>
                <a:gd name="T25" fmla="*/ 8 h 118"/>
                <a:gd name="T26" fmla="*/ 4 w 26"/>
                <a:gd name="T27" fmla="*/ 8 h 118"/>
                <a:gd name="T28" fmla="*/ 2 w 26"/>
                <a:gd name="T29" fmla="*/ 2 h 118"/>
                <a:gd name="T30" fmla="*/ 0 w 26"/>
                <a:gd name="T31" fmla="*/ 0 h 118"/>
                <a:gd name="T32" fmla="*/ 26 w 26"/>
                <a:gd name="T33" fmla="*/ 0 h 118"/>
                <a:gd name="T34" fmla="*/ 26 w 26"/>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18">
                  <a:moveTo>
                    <a:pt x="26" y="0"/>
                  </a:moveTo>
                  <a:lnTo>
                    <a:pt x="26" y="0"/>
                  </a:lnTo>
                  <a:lnTo>
                    <a:pt x="22" y="2"/>
                  </a:lnTo>
                  <a:lnTo>
                    <a:pt x="20" y="8"/>
                  </a:lnTo>
                  <a:lnTo>
                    <a:pt x="20" y="110"/>
                  </a:lnTo>
                  <a:lnTo>
                    <a:pt x="20" y="110"/>
                  </a:lnTo>
                  <a:lnTo>
                    <a:pt x="22" y="116"/>
                  </a:lnTo>
                  <a:lnTo>
                    <a:pt x="26" y="118"/>
                  </a:lnTo>
                  <a:lnTo>
                    <a:pt x="0" y="118"/>
                  </a:lnTo>
                  <a:lnTo>
                    <a:pt x="0" y="118"/>
                  </a:lnTo>
                  <a:lnTo>
                    <a:pt x="2" y="116"/>
                  </a:lnTo>
                  <a:lnTo>
                    <a:pt x="4" y="110"/>
                  </a:lnTo>
                  <a:lnTo>
                    <a:pt x="4" y="8"/>
                  </a:lnTo>
                  <a:lnTo>
                    <a:pt x="4" y="8"/>
                  </a:lnTo>
                  <a:lnTo>
                    <a:pt x="2" y="2"/>
                  </a:lnTo>
                  <a:lnTo>
                    <a:pt x="0"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5" name="Freeform 24"/>
            <p:cNvSpPr>
              <a:spLocks/>
            </p:cNvSpPr>
            <p:nvPr/>
          </p:nvSpPr>
          <p:spPr bwMode="auto">
            <a:xfrm>
              <a:off x="1955" y="1414"/>
              <a:ext cx="92" cy="118"/>
            </a:xfrm>
            <a:custGeom>
              <a:avLst/>
              <a:gdLst>
                <a:gd name="T0" fmla="*/ 56 w 92"/>
                <a:gd name="T1" fmla="*/ 8 h 118"/>
                <a:gd name="T2" fmla="*/ 56 w 92"/>
                <a:gd name="T3" fmla="*/ 110 h 118"/>
                <a:gd name="T4" fmla="*/ 56 w 92"/>
                <a:gd name="T5" fmla="*/ 110 h 118"/>
                <a:gd name="T6" fmla="*/ 56 w 92"/>
                <a:gd name="T7" fmla="*/ 116 h 118"/>
                <a:gd name="T8" fmla="*/ 60 w 92"/>
                <a:gd name="T9" fmla="*/ 118 h 118"/>
                <a:gd name="T10" fmla="*/ 34 w 92"/>
                <a:gd name="T11" fmla="*/ 118 h 118"/>
                <a:gd name="T12" fmla="*/ 34 w 92"/>
                <a:gd name="T13" fmla="*/ 118 h 118"/>
                <a:gd name="T14" fmla="*/ 38 w 92"/>
                <a:gd name="T15" fmla="*/ 116 h 118"/>
                <a:gd name="T16" fmla="*/ 38 w 92"/>
                <a:gd name="T17" fmla="*/ 110 h 118"/>
                <a:gd name="T18" fmla="*/ 38 w 92"/>
                <a:gd name="T19" fmla="*/ 8 h 118"/>
                <a:gd name="T20" fmla="*/ 38 w 92"/>
                <a:gd name="T21" fmla="*/ 8 h 118"/>
                <a:gd name="T22" fmla="*/ 10 w 92"/>
                <a:gd name="T23" fmla="*/ 10 h 118"/>
                <a:gd name="T24" fmla="*/ 10 w 92"/>
                <a:gd name="T25" fmla="*/ 10 h 118"/>
                <a:gd name="T26" fmla="*/ 8 w 92"/>
                <a:gd name="T27" fmla="*/ 10 h 118"/>
                <a:gd name="T28" fmla="*/ 4 w 92"/>
                <a:gd name="T29" fmla="*/ 12 h 118"/>
                <a:gd name="T30" fmla="*/ 0 w 92"/>
                <a:gd name="T31" fmla="*/ 16 h 118"/>
                <a:gd name="T32" fmla="*/ 0 w 92"/>
                <a:gd name="T33" fmla="*/ 0 h 118"/>
                <a:gd name="T34" fmla="*/ 92 w 92"/>
                <a:gd name="T35" fmla="*/ 0 h 118"/>
                <a:gd name="T36" fmla="*/ 92 w 92"/>
                <a:gd name="T37" fmla="*/ 16 h 118"/>
                <a:gd name="T38" fmla="*/ 92 w 92"/>
                <a:gd name="T39" fmla="*/ 16 h 118"/>
                <a:gd name="T40" fmla="*/ 90 w 92"/>
                <a:gd name="T41" fmla="*/ 12 h 118"/>
                <a:gd name="T42" fmla="*/ 84 w 92"/>
                <a:gd name="T43" fmla="*/ 10 h 118"/>
                <a:gd name="T44" fmla="*/ 84 w 92"/>
                <a:gd name="T45" fmla="*/ 10 h 118"/>
                <a:gd name="T46" fmla="*/ 56 w 92"/>
                <a:gd name="T47" fmla="*/ 8 h 118"/>
                <a:gd name="T48" fmla="*/ 56 w 92"/>
                <a:gd name="T49"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18">
                  <a:moveTo>
                    <a:pt x="56" y="8"/>
                  </a:moveTo>
                  <a:lnTo>
                    <a:pt x="56" y="110"/>
                  </a:lnTo>
                  <a:lnTo>
                    <a:pt x="56" y="110"/>
                  </a:lnTo>
                  <a:lnTo>
                    <a:pt x="56" y="116"/>
                  </a:lnTo>
                  <a:lnTo>
                    <a:pt x="60" y="118"/>
                  </a:lnTo>
                  <a:lnTo>
                    <a:pt x="34" y="118"/>
                  </a:lnTo>
                  <a:lnTo>
                    <a:pt x="34" y="118"/>
                  </a:lnTo>
                  <a:lnTo>
                    <a:pt x="38" y="116"/>
                  </a:lnTo>
                  <a:lnTo>
                    <a:pt x="38" y="110"/>
                  </a:lnTo>
                  <a:lnTo>
                    <a:pt x="38" y="8"/>
                  </a:lnTo>
                  <a:lnTo>
                    <a:pt x="38" y="8"/>
                  </a:lnTo>
                  <a:lnTo>
                    <a:pt x="10" y="10"/>
                  </a:lnTo>
                  <a:lnTo>
                    <a:pt x="10" y="10"/>
                  </a:lnTo>
                  <a:lnTo>
                    <a:pt x="8" y="10"/>
                  </a:lnTo>
                  <a:lnTo>
                    <a:pt x="4" y="12"/>
                  </a:lnTo>
                  <a:lnTo>
                    <a:pt x="0" y="16"/>
                  </a:lnTo>
                  <a:lnTo>
                    <a:pt x="0" y="0"/>
                  </a:lnTo>
                  <a:lnTo>
                    <a:pt x="92" y="0"/>
                  </a:lnTo>
                  <a:lnTo>
                    <a:pt x="92" y="16"/>
                  </a:lnTo>
                  <a:lnTo>
                    <a:pt x="92" y="16"/>
                  </a:lnTo>
                  <a:lnTo>
                    <a:pt x="90" y="12"/>
                  </a:lnTo>
                  <a:lnTo>
                    <a:pt x="84" y="10"/>
                  </a:lnTo>
                  <a:lnTo>
                    <a:pt x="84" y="10"/>
                  </a:lnTo>
                  <a:lnTo>
                    <a:pt x="56" y="8"/>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6" name="Freeform 25"/>
            <p:cNvSpPr>
              <a:spLocks/>
            </p:cNvSpPr>
            <p:nvPr/>
          </p:nvSpPr>
          <p:spPr bwMode="auto">
            <a:xfrm>
              <a:off x="2051" y="1414"/>
              <a:ext cx="100" cy="118"/>
            </a:xfrm>
            <a:custGeom>
              <a:avLst/>
              <a:gdLst>
                <a:gd name="T0" fmla="*/ 100 w 100"/>
                <a:gd name="T1" fmla="*/ 0 h 118"/>
                <a:gd name="T2" fmla="*/ 100 w 100"/>
                <a:gd name="T3" fmla="*/ 0 h 118"/>
                <a:gd name="T4" fmla="*/ 92 w 100"/>
                <a:gd name="T5" fmla="*/ 4 h 118"/>
                <a:gd name="T6" fmla="*/ 88 w 100"/>
                <a:gd name="T7" fmla="*/ 10 h 118"/>
                <a:gd name="T8" fmla="*/ 60 w 100"/>
                <a:gd name="T9" fmla="*/ 62 h 118"/>
                <a:gd name="T10" fmla="*/ 60 w 100"/>
                <a:gd name="T11" fmla="*/ 110 h 118"/>
                <a:gd name="T12" fmla="*/ 60 w 100"/>
                <a:gd name="T13" fmla="*/ 110 h 118"/>
                <a:gd name="T14" fmla="*/ 62 w 100"/>
                <a:gd name="T15" fmla="*/ 116 h 118"/>
                <a:gd name="T16" fmla="*/ 68 w 100"/>
                <a:gd name="T17" fmla="*/ 118 h 118"/>
                <a:gd name="T18" fmla="*/ 38 w 100"/>
                <a:gd name="T19" fmla="*/ 118 h 118"/>
                <a:gd name="T20" fmla="*/ 38 w 100"/>
                <a:gd name="T21" fmla="*/ 118 h 118"/>
                <a:gd name="T22" fmla="*/ 42 w 100"/>
                <a:gd name="T23" fmla="*/ 116 h 118"/>
                <a:gd name="T24" fmla="*/ 44 w 100"/>
                <a:gd name="T25" fmla="*/ 114 h 118"/>
                <a:gd name="T26" fmla="*/ 44 w 100"/>
                <a:gd name="T27" fmla="*/ 110 h 118"/>
                <a:gd name="T28" fmla="*/ 44 w 100"/>
                <a:gd name="T29" fmla="*/ 62 h 118"/>
                <a:gd name="T30" fmla="*/ 10 w 100"/>
                <a:gd name="T31" fmla="*/ 8 h 118"/>
                <a:gd name="T32" fmla="*/ 10 w 100"/>
                <a:gd name="T33" fmla="*/ 8 h 118"/>
                <a:gd name="T34" fmla="*/ 6 w 100"/>
                <a:gd name="T35" fmla="*/ 4 h 118"/>
                <a:gd name="T36" fmla="*/ 0 w 100"/>
                <a:gd name="T37" fmla="*/ 0 h 118"/>
                <a:gd name="T38" fmla="*/ 34 w 100"/>
                <a:gd name="T39" fmla="*/ 0 h 118"/>
                <a:gd name="T40" fmla="*/ 34 w 100"/>
                <a:gd name="T41" fmla="*/ 0 h 118"/>
                <a:gd name="T42" fmla="*/ 32 w 100"/>
                <a:gd name="T43" fmla="*/ 0 h 118"/>
                <a:gd name="T44" fmla="*/ 30 w 100"/>
                <a:gd name="T45" fmla="*/ 2 h 118"/>
                <a:gd name="T46" fmla="*/ 30 w 100"/>
                <a:gd name="T47" fmla="*/ 6 h 118"/>
                <a:gd name="T48" fmla="*/ 32 w 100"/>
                <a:gd name="T49" fmla="*/ 10 h 118"/>
                <a:gd name="T50" fmla="*/ 56 w 100"/>
                <a:gd name="T51" fmla="*/ 54 h 118"/>
                <a:gd name="T52" fmla="*/ 80 w 100"/>
                <a:gd name="T53" fmla="*/ 8 h 118"/>
                <a:gd name="T54" fmla="*/ 80 w 100"/>
                <a:gd name="T55" fmla="*/ 8 h 118"/>
                <a:gd name="T56" fmla="*/ 80 w 100"/>
                <a:gd name="T57" fmla="*/ 4 h 118"/>
                <a:gd name="T58" fmla="*/ 80 w 100"/>
                <a:gd name="T59" fmla="*/ 2 h 118"/>
                <a:gd name="T60" fmla="*/ 76 w 100"/>
                <a:gd name="T61" fmla="*/ 0 h 118"/>
                <a:gd name="T62" fmla="*/ 100 w 100"/>
                <a:gd name="T63" fmla="*/ 0 h 118"/>
                <a:gd name="T64" fmla="*/ 100 w 100"/>
                <a:gd name="T6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8">
                  <a:moveTo>
                    <a:pt x="100" y="0"/>
                  </a:moveTo>
                  <a:lnTo>
                    <a:pt x="100" y="0"/>
                  </a:lnTo>
                  <a:lnTo>
                    <a:pt x="92" y="4"/>
                  </a:lnTo>
                  <a:lnTo>
                    <a:pt x="88" y="10"/>
                  </a:lnTo>
                  <a:lnTo>
                    <a:pt x="60" y="62"/>
                  </a:lnTo>
                  <a:lnTo>
                    <a:pt x="60" y="110"/>
                  </a:lnTo>
                  <a:lnTo>
                    <a:pt x="60" y="110"/>
                  </a:lnTo>
                  <a:lnTo>
                    <a:pt x="62" y="116"/>
                  </a:lnTo>
                  <a:lnTo>
                    <a:pt x="68" y="118"/>
                  </a:lnTo>
                  <a:lnTo>
                    <a:pt x="38" y="118"/>
                  </a:lnTo>
                  <a:lnTo>
                    <a:pt x="38" y="118"/>
                  </a:lnTo>
                  <a:lnTo>
                    <a:pt x="42" y="116"/>
                  </a:lnTo>
                  <a:lnTo>
                    <a:pt x="44" y="114"/>
                  </a:lnTo>
                  <a:lnTo>
                    <a:pt x="44" y="110"/>
                  </a:lnTo>
                  <a:lnTo>
                    <a:pt x="44" y="62"/>
                  </a:lnTo>
                  <a:lnTo>
                    <a:pt x="10" y="8"/>
                  </a:lnTo>
                  <a:lnTo>
                    <a:pt x="10" y="8"/>
                  </a:lnTo>
                  <a:lnTo>
                    <a:pt x="6" y="4"/>
                  </a:lnTo>
                  <a:lnTo>
                    <a:pt x="0" y="0"/>
                  </a:lnTo>
                  <a:lnTo>
                    <a:pt x="34" y="0"/>
                  </a:lnTo>
                  <a:lnTo>
                    <a:pt x="34" y="0"/>
                  </a:lnTo>
                  <a:lnTo>
                    <a:pt x="32" y="0"/>
                  </a:lnTo>
                  <a:lnTo>
                    <a:pt x="30" y="2"/>
                  </a:lnTo>
                  <a:lnTo>
                    <a:pt x="30" y="6"/>
                  </a:lnTo>
                  <a:lnTo>
                    <a:pt x="32" y="10"/>
                  </a:lnTo>
                  <a:lnTo>
                    <a:pt x="56" y="54"/>
                  </a:lnTo>
                  <a:lnTo>
                    <a:pt x="80" y="8"/>
                  </a:lnTo>
                  <a:lnTo>
                    <a:pt x="80" y="8"/>
                  </a:lnTo>
                  <a:lnTo>
                    <a:pt x="80" y="4"/>
                  </a:lnTo>
                  <a:lnTo>
                    <a:pt x="80" y="2"/>
                  </a:lnTo>
                  <a:lnTo>
                    <a:pt x="76" y="0"/>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7" name="Freeform 26"/>
            <p:cNvSpPr>
              <a:spLocks noEditPoints="1"/>
            </p:cNvSpPr>
            <p:nvPr/>
          </p:nvSpPr>
          <p:spPr bwMode="auto">
            <a:xfrm>
              <a:off x="2203" y="1412"/>
              <a:ext cx="110" cy="122"/>
            </a:xfrm>
            <a:custGeom>
              <a:avLst/>
              <a:gdLst>
                <a:gd name="T0" fmla="*/ 54 w 110"/>
                <a:gd name="T1" fmla="*/ 122 h 122"/>
                <a:gd name="T2" fmla="*/ 34 w 110"/>
                <a:gd name="T3" fmla="*/ 116 h 122"/>
                <a:gd name="T4" fmla="*/ 16 w 110"/>
                <a:gd name="T5" fmla="*/ 104 h 122"/>
                <a:gd name="T6" fmla="*/ 4 w 110"/>
                <a:gd name="T7" fmla="*/ 84 h 122"/>
                <a:gd name="T8" fmla="*/ 0 w 110"/>
                <a:gd name="T9" fmla="*/ 60 h 122"/>
                <a:gd name="T10" fmla="*/ 2 w 110"/>
                <a:gd name="T11" fmla="*/ 48 h 122"/>
                <a:gd name="T12" fmla="*/ 10 w 110"/>
                <a:gd name="T13" fmla="*/ 28 h 122"/>
                <a:gd name="T14" fmla="*/ 24 w 110"/>
                <a:gd name="T15" fmla="*/ 10 h 122"/>
                <a:gd name="T16" fmla="*/ 44 w 110"/>
                <a:gd name="T17" fmla="*/ 2 h 122"/>
                <a:gd name="T18" fmla="*/ 58 w 110"/>
                <a:gd name="T19" fmla="*/ 0 h 122"/>
                <a:gd name="T20" fmla="*/ 76 w 110"/>
                <a:gd name="T21" fmla="*/ 4 h 122"/>
                <a:gd name="T22" fmla="*/ 94 w 110"/>
                <a:gd name="T23" fmla="*/ 16 h 122"/>
                <a:gd name="T24" fmla="*/ 106 w 110"/>
                <a:gd name="T25" fmla="*/ 36 h 122"/>
                <a:gd name="T26" fmla="*/ 110 w 110"/>
                <a:gd name="T27" fmla="*/ 62 h 122"/>
                <a:gd name="T28" fmla="*/ 110 w 110"/>
                <a:gd name="T29" fmla="*/ 76 h 122"/>
                <a:gd name="T30" fmla="*/ 100 w 110"/>
                <a:gd name="T31" fmla="*/ 98 h 122"/>
                <a:gd name="T32" fmla="*/ 84 w 110"/>
                <a:gd name="T33" fmla="*/ 114 h 122"/>
                <a:gd name="T34" fmla="*/ 64 w 110"/>
                <a:gd name="T35" fmla="*/ 122 h 122"/>
                <a:gd name="T36" fmla="*/ 54 w 110"/>
                <a:gd name="T37" fmla="*/ 122 h 122"/>
                <a:gd name="T38" fmla="*/ 18 w 110"/>
                <a:gd name="T39" fmla="*/ 58 h 122"/>
                <a:gd name="T40" fmla="*/ 22 w 110"/>
                <a:gd name="T41" fmla="*/ 84 h 122"/>
                <a:gd name="T42" fmla="*/ 30 w 110"/>
                <a:gd name="T43" fmla="*/ 100 h 122"/>
                <a:gd name="T44" fmla="*/ 42 w 110"/>
                <a:gd name="T45" fmla="*/ 110 h 122"/>
                <a:gd name="T46" fmla="*/ 56 w 110"/>
                <a:gd name="T47" fmla="*/ 114 h 122"/>
                <a:gd name="T48" fmla="*/ 64 w 110"/>
                <a:gd name="T49" fmla="*/ 112 h 122"/>
                <a:gd name="T50" fmla="*/ 78 w 110"/>
                <a:gd name="T51" fmla="*/ 106 h 122"/>
                <a:gd name="T52" fmla="*/ 86 w 110"/>
                <a:gd name="T53" fmla="*/ 92 h 122"/>
                <a:gd name="T54" fmla="*/ 92 w 110"/>
                <a:gd name="T55" fmla="*/ 74 h 122"/>
                <a:gd name="T56" fmla="*/ 92 w 110"/>
                <a:gd name="T57" fmla="*/ 62 h 122"/>
                <a:gd name="T58" fmla="*/ 90 w 110"/>
                <a:gd name="T59" fmla="*/ 40 h 122"/>
                <a:gd name="T60" fmla="*/ 82 w 110"/>
                <a:gd name="T61" fmla="*/ 22 h 122"/>
                <a:gd name="T62" fmla="*/ 72 w 110"/>
                <a:gd name="T63" fmla="*/ 12 h 122"/>
                <a:gd name="T64" fmla="*/ 56 w 110"/>
                <a:gd name="T65" fmla="*/ 8 h 122"/>
                <a:gd name="T66" fmla="*/ 48 w 110"/>
                <a:gd name="T67" fmla="*/ 8 h 122"/>
                <a:gd name="T68" fmla="*/ 34 w 110"/>
                <a:gd name="T69" fmla="*/ 16 h 122"/>
                <a:gd name="T70" fmla="*/ 24 w 110"/>
                <a:gd name="T71" fmla="*/ 28 h 122"/>
                <a:gd name="T72" fmla="*/ 20 w 110"/>
                <a:gd name="T73" fmla="*/ 46 h 122"/>
                <a:gd name="T74" fmla="*/ 18 w 110"/>
                <a:gd name="T75"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2">
                  <a:moveTo>
                    <a:pt x="54" y="122"/>
                  </a:moveTo>
                  <a:lnTo>
                    <a:pt x="54" y="122"/>
                  </a:lnTo>
                  <a:lnTo>
                    <a:pt x="44" y="120"/>
                  </a:lnTo>
                  <a:lnTo>
                    <a:pt x="34" y="116"/>
                  </a:lnTo>
                  <a:lnTo>
                    <a:pt x="24" y="112"/>
                  </a:lnTo>
                  <a:lnTo>
                    <a:pt x="16" y="104"/>
                  </a:lnTo>
                  <a:lnTo>
                    <a:pt x="10" y="94"/>
                  </a:lnTo>
                  <a:lnTo>
                    <a:pt x="4" y="84"/>
                  </a:lnTo>
                  <a:lnTo>
                    <a:pt x="2" y="72"/>
                  </a:lnTo>
                  <a:lnTo>
                    <a:pt x="0" y="60"/>
                  </a:lnTo>
                  <a:lnTo>
                    <a:pt x="0" y="60"/>
                  </a:lnTo>
                  <a:lnTo>
                    <a:pt x="2" y="48"/>
                  </a:lnTo>
                  <a:lnTo>
                    <a:pt x="4" y="38"/>
                  </a:lnTo>
                  <a:lnTo>
                    <a:pt x="10" y="28"/>
                  </a:lnTo>
                  <a:lnTo>
                    <a:pt x="16" y="18"/>
                  </a:lnTo>
                  <a:lnTo>
                    <a:pt x="24" y="10"/>
                  </a:lnTo>
                  <a:lnTo>
                    <a:pt x="34" y="4"/>
                  </a:lnTo>
                  <a:lnTo>
                    <a:pt x="44" y="2"/>
                  </a:lnTo>
                  <a:lnTo>
                    <a:pt x="58" y="0"/>
                  </a:lnTo>
                  <a:lnTo>
                    <a:pt x="58" y="0"/>
                  </a:lnTo>
                  <a:lnTo>
                    <a:pt x="66" y="2"/>
                  </a:lnTo>
                  <a:lnTo>
                    <a:pt x="76" y="4"/>
                  </a:lnTo>
                  <a:lnTo>
                    <a:pt x="86" y="10"/>
                  </a:lnTo>
                  <a:lnTo>
                    <a:pt x="94" y="16"/>
                  </a:lnTo>
                  <a:lnTo>
                    <a:pt x="100" y="26"/>
                  </a:lnTo>
                  <a:lnTo>
                    <a:pt x="106" y="36"/>
                  </a:lnTo>
                  <a:lnTo>
                    <a:pt x="110" y="48"/>
                  </a:lnTo>
                  <a:lnTo>
                    <a:pt x="110" y="62"/>
                  </a:lnTo>
                  <a:lnTo>
                    <a:pt x="110" y="62"/>
                  </a:lnTo>
                  <a:lnTo>
                    <a:pt x="110" y="76"/>
                  </a:lnTo>
                  <a:lnTo>
                    <a:pt x="106" y="88"/>
                  </a:lnTo>
                  <a:lnTo>
                    <a:pt x="100" y="98"/>
                  </a:lnTo>
                  <a:lnTo>
                    <a:pt x="92" y="108"/>
                  </a:lnTo>
                  <a:lnTo>
                    <a:pt x="84" y="114"/>
                  </a:lnTo>
                  <a:lnTo>
                    <a:pt x="74" y="118"/>
                  </a:lnTo>
                  <a:lnTo>
                    <a:pt x="64" y="122"/>
                  </a:lnTo>
                  <a:lnTo>
                    <a:pt x="54" y="122"/>
                  </a:lnTo>
                  <a:lnTo>
                    <a:pt x="54" y="122"/>
                  </a:lnTo>
                  <a:close/>
                  <a:moveTo>
                    <a:pt x="18" y="58"/>
                  </a:moveTo>
                  <a:lnTo>
                    <a:pt x="18" y="58"/>
                  </a:lnTo>
                  <a:lnTo>
                    <a:pt x="20" y="72"/>
                  </a:lnTo>
                  <a:lnTo>
                    <a:pt x="22" y="84"/>
                  </a:lnTo>
                  <a:lnTo>
                    <a:pt x="26" y="92"/>
                  </a:lnTo>
                  <a:lnTo>
                    <a:pt x="30" y="100"/>
                  </a:lnTo>
                  <a:lnTo>
                    <a:pt x="36" y="106"/>
                  </a:lnTo>
                  <a:lnTo>
                    <a:pt x="42" y="110"/>
                  </a:lnTo>
                  <a:lnTo>
                    <a:pt x="50" y="112"/>
                  </a:lnTo>
                  <a:lnTo>
                    <a:pt x="56" y="114"/>
                  </a:lnTo>
                  <a:lnTo>
                    <a:pt x="56" y="114"/>
                  </a:lnTo>
                  <a:lnTo>
                    <a:pt x="64" y="112"/>
                  </a:lnTo>
                  <a:lnTo>
                    <a:pt x="72" y="110"/>
                  </a:lnTo>
                  <a:lnTo>
                    <a:pt x="78" y="106"/>
                  </a:lnTo>
                  <a:lnTo>
                    <a:pt x="82" y="100"/>
                  </a:lnTo>
                  <a:lnTo>
                    <a:pt x="86" y="92"/>
                  </a:lnTo>
                  <a:lnTo>
                    <a:pt x="90" y="84"/>
                  </a:lnTo>
                  <a:lnTo>
                    <a:pt x="92" y="74"/>
                  </a:lnTo>
                  <a:lnTo>
                    <a:pt x="92" y="62"/>
                  </a:lnTo>
                  <a:lnTo>
                    <a:pt x="92" y="62"/>
                  </a:lnTo>
                  <a:lnTo>
                    <a:pt x="92" y="50"/>
                  </a:lnTo>
                  <a:lnTo>
                    <a:pt x="90" y="40"/>
                  </a:lnTo>
                  <a:lnTo>
                    <a:pt x="86" y="30"/>
                  </a:lnTo>
                  <a:lnTo>
                    <a:pt x="82" y="22"/>
                  </a:lnTo>
                  <a:lnTo>
                    <a:pt x="78" y="16"/>
                  </a:lnTo>
                  <a:lnTo>
                    <a:pt x="72" y="12"/>
                  </a:lnTo>
                  <a:lnTo>
                    <a:pt x="64" y="8"/>
                  </a:lnTo>
                  <a:lnTo>
                    <a:pt x="56" y="8"/>
                  </a:lnTo>
                  <a:lnTo>
                    <a:pt x="56" y="8"/>
                  </a:lnTo>
                  <a:lnTo>
                    <a:pt x="48" y="8"/>
                  </a:lnTo>
                  <a:lnTo>
                    <a:pt x="40" y="10"/>
                  </a:lnTo>
                  <a:lnTo>
                    <a:pt x="34" y="16"/>
                  </a:lnTo>
                  <a:lnTo>
                    <a:pt x="28" y="20"/>
                  </a:lnTo>
                  <a:lnTo>
                    <a:pt x="24" y="28"/>
                  </a:lnTo>
                  <a:lnTo>
                    <a:pt x="22" y="36"/>
                  </a:lnTo>
                  <a:lnTo>
                    <a:pt x="20" y="46"/>
                  </a:lnTo>
                  <a:lnTo>
                    <a:pt x="18" y="58"/>
                  </a:lnTo>
                  <a:lnTo>
                    <a:pt x="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sp>
          <p:nvSpPr>
            <p:cNvPr id="28" name="Freeform 27"/>
            <p:cNvSpPr>
              <a:spLocks/>
            </p:cNvSpPr>
            <p:nvPr/>
          </p:nvSpPr>
          <p:spPr bwMode="auto">
            <a:xfrm>
              <a:off x="2325" y="1414"/>
              <a:ext cx="70" cy="118"/>
            </a:xfrm>
            <a:custGeom>
              <a:avLst/>
              <a:gdLst>
                <a:gd name="T0" fmla="*/ 26 w 70"/>
                <a:gd name="T1" fmla="*/ 118 h 118"/>
                <a:gd name="T2" fmla="*/ 0 w 70"/>
                <a:gd name="T3" fmla="*/ 118 h 118"/>
                <a:gd name="T4" fmla="*/ 0 w 70"/>
                <a:gd name="T5" fmla="*/ 118 h 118"/>
                <a:gd name="T6" fmla="*/ 4 w 70"/>
                <a:gd name="T7" fmla="*/ 116 h 118"/>
                <a:gd name="T8" fmla="*/ 4 w 70"/>
                <a:gd name="T9" fmla="*/ 110 h 118"/>
                <a:gd name="T10" fmla="*/ 4 w 70"/>
                <a:gd name="T11" fmla="*/ 8 h 118"/>
                <a:gd name="T12" fmla="*/ 4 w 70"/>
                <a:gd name="T13" fmla="*/ 8 h 118"/>
                <a:gd name="T14" fmla="*/ 4 w 70"/>
                <a:gd name="T15" fmla="*/ 2 h 118"/>
                <a:gd name="T16" fmla="*/ 0 w 70"/>
                <a:gd name="T17" fmla="*/ 0 h 118"/>
                <a:gd name="T18" fmla="*/ 70 w 70"/>
                <a:gd name="T19" fmla="*/ 0 h 118"/>
                <a:gd name="T20" fmla="*/ 70 w 70"/>
                <a:gd name="T21" fmla="*/ 16 h 118"/>
                <a:gd name="T22" fmla="*/ 70 w 70"/>
                <a:gd name="T23" fmla="*/ 16 h 118"/>
                <a:gd name="T24" fmla="*/ 64 w 70"/>
                <a:gd name="T25" fmla="*/ 10 h 118"/>
                <a:gd name="T26" fmla="*/ 54 w 70"/>
                <a:gd name="T27" fmla="*/ 8 h 118"/>
                <a:gd name="T28" fmla="*/ 54 w 70"/>
                <a:gd name="T29" fmla="*/ 8 h 118"/>
                <a:gd name="T30" fmla="*/ 22 w 70"/>
                <a:gd name="T31" fmla="*/ 8 h 118"/>
                <a:gd name="T32" fmla="*/ 22 w 70"/>
                <a:gd name="T33" fmla="*/ 48 h 118"/>
                <a:gd name="T34" fmla="*/ 50 w 70"/>
                <a:gd name="T35" fmla="*/ 48 h 118"/>
                <a:gd name="T36" fmla="*/ 50 w 70"/>
                <a:gd name="T37" fmla="*/ 48 h 118"/>
                <a:gd name="T38" fmla="*/ 54 w 70"/>
                <a:gd name="T39" fmla="*/ 46 h 118"/>
                <a:gd name="T40" fmla="*/ 56 w 70"/>
                <a:gd name="T41" fmla="*/ 44 h 118"/>
                <a:gd name="T42" fmla="*/ 56 w 70"/>
                <a:gd name="T43" fmla="*/ 62 h 118"/>
                <a:gd name="T44" fmla="*/ 56 w 70"/>
                <a:gd name="T45" fmla="*/ 62 h 118"/>
                <a:gd name="T46" fmla="*/ 54 w 70"/>
                <a:gd name="T47" fmla="*/ 58 h 118"/>
                <a:gd name="T48" fmla="*/ 50 w 70"/>
                <a:gd name="T49" fmla="*/ 58 h 118"/>
                <a:gd name="T50" fmla="*/ 22 w 70"/>
                <a:gd name="T51" fmla="*/ 58 h 118"/>
                <a:gd name="T52" fmla="*/ 22 w 70"/>
                <a:gd name="T53" fmla="*/ 110 h 118"/>
                <a:gd name="T54" fmla="*/ 22 w 70"/>
                <a:gd name="T55" fmla="*/ 110 h 118"/>
                <a:gd name="T56" fmla="*/ 22 w 70"/>
                <a:gd name="T57" fmla="*/ 116 h 118"/>
                <a:gd name="T58" fmla="*/ 26 w 70"/>
                <a:gd name="T59" fmla="*/ 118 h 118"/>
                <a:gd name="T60" fmla="*/ 26 w 70"/>
                <a:gd name="T6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 h="118">
                  <a:moveTo>
                    <a:pt x="26" y="118"/>
                  </a:moveTo>
                  <a:lnTo>
                    <a:pt x="0" y="118"/>
                  </a:lnTo>
                  <a:lnTo>
                    <a:pt x="0" y="118"/>
                  </a:lnTo>
                  <a:lnTo>
                    <a:pt x="4" y="116"/>
                  </a:lnTo>
                  <a:lnTo>
                    <a:pt x="4" y="110"/>
                  </a:lnTo>
                  <a:lnTo>
                    <a:pt x="4" y="8"/>
                  </a:lnTo>
                  <a:lnTo>
                    <a:pt x="4" y="8"/>
                  </a:lnTo>
                  <a:lnTo>
                    <a:pt x="4" y="2"/>
                  </a:lnTo>
                  <a:lnTo>
                    <a:pt x="0" y="0"/>
                  </a:lnTo>
                  <a:lnTo>
                    <a:pt x="70" y="0"/>
                  </a:lnTo>
                  <a:lnTo>
                    <a:pt x="70" y="16"/>
                  </a:lnTo>
                  <a:lnTo>
                    <a:pt x="70" y="16"/>
                  </a:lnTo>
                  <a:lnTo>
                    <a:pt x="64" y="10"/>
                  </a:lnTo>
                  <a:lnTo>
                    <a:pt x="54" y="8"/>
                  </a:lnTo>
                  <a:lnTo>
                    <a:pt x="54" y="8"/>
                  </a:lnTo>
                  <a:lnTo>
                    <a:pt x="22" y="8"/>
                  </a:lnTo>
                  <a:lnTo>
                    <a:pt x="22" y="48"/>
                  </a:lnTo>
                  <a:lnTo>
                    <a:pt x="50" y="48"/>
                  </a:lnTo>
                  <a:lnTo>
                    <a:pt x="50" y="48"/>
                  </a:lnTo>
                  <a:lnTo>
                    <a:pt x="54" y="46"/>
                  </a:lnTo>
                  <a:lnTo>
                    <a:pt x="56" y="44"/>
                  </a:lnTo>
                  <a:lnTo>
                    <a:pt x="56" y="62"/>
                  </a:lnTo>
                  <a:lnTo>
                    <a:pt x="56" y="62"/>
                  </a:lnTo>
                  <a:lnTo>
                    <a:pt x="54" y="58"/>
                  </a:lnTo>
                  <a:lnTo>
                    <a:pt x="50" y="58"/>
                  </a:lnTo>
                  <a:lnTo>
                    <a:pt x="22" y="58"/>
                  </a:lnTo>
                  <a:lnTo>
                    <a:pt x="22" y="110"/>
                  </a:lnTo>
                  <a:lnTo>
                    <a:pt x="22" y="110"/>
                  </a:lnTo>
                  <a:lnTo>
                    <a:pt x="22" y="116"/>
                  </a:lnTo>
                  <a:lnTo>
                    <a:pt x="26" y="118"/>
                  </a:lnTo>
                  <a:lnTo>
                    <a:pt x="2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1pPr>
              <a:lvl2pPr marL="4572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2pPr>
              <a:lvl3pPr marL="9144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3pPr>
              <a:lvl4pPr marL="13716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4pPr>
              <a:lvl5pPr marL="1828800" algn="ctr" rtl="0" eaLnBrk="0" fontAlgn="base" hangingPunct="0">
                <a:spcBef>
                  <a:spcPct val="0"/>
                </a:spcBef>
                <a:spcAft>
                  <a:spcPct val="0"/>
                </a:spcAft>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a:solidFill>
                    <a:srgbClr val="000000"/>
                  </a:solidFill>
                  <a:latin typeface="Lucida Sans" panose="020B0602030504020204" pitchFamily="34" charset="0"/>
                  <a:ea typeface="ＭＳ Ｐゴシック" panose="020B0600070205080204" pitchFamily="34" charset="-128"/>
                  <a:cs typeface="Arial" panose="020B0604020202020204" pitchFamily="34" charset="0"/>
                </a:defRPr>
              </a:lvl9pPr>
            </a:lstStyle>
            <a:p>
              <a:endParaRPr lang="en-GB"/>
            </a:p>
          </p:txBody>
        </p:sp>
      </p:grpSp>
      <p:sp>
        <p:nvSpPr>
          <p:cNvPr id="30" name="TextBox 29"/>
          <p:cNvSpPr txBox="1"/>
          <p:nvPr/>
        </p:nvSpPr>
        <p:spPr>
          <a:xfrm>
            <a:off x="3818354" y="435990"/>
            <a:ext cx="4167428" cy="461665"/>
          </a:xfrm>
          <a:prstGeom prst="rect">
            <a:avLst/>
          </a:prstGeom>
          <a:noFill/>
        </p:spPr>
        <p:txBody>
          <a:bodyPr wrap="square" rtlCol="0">
            <a:spAutoFit/>
          </a:bodyPr>
          <a:lstStyle/>
          <a:p>
            <a:r>
              <a:rPr lang="en-GB" sz="2400" b="1" dirty="0" smtClean="0">
                <a:solidFill>
                  <a:schemeClr val="accent4">
                    <a:lumMod val="75000"/>
                  </a:schemeClr>
                </a:solidFill>
              </a:rPr>
              <a:t>TESLA on finance: data</a:t>
            </a:r>
            <a:endParaRPr lang="en-GB" sz="2400" b="1" dirty="0">
              <a:solidFill>
                <a:schemeClr val="accent4">
                  <a:lumMod val="75000"/>
                </a:schemeClr>
              </a:solidFill>
            </a:endParaRPr>
          </a:p>
        </p:txBody>
      </p:sp>
      <p:sp>
        <p:nvSpPr>
          <p:cNvPr id="29" name="TextBox 28"/>
          <p:cNvSpPr txBox="1"/>
          <p:nvPr/>
        </p:nvSpPr>
        <p:spPr>
          <a:xfrm>
            <a:off x="1590418" y="2044700"/>
            <a:ext cx="8623300" cy="1200329"/>
          </a:xfrm>
          <a:prstGeom prst="rect">
            <a:avLst/>
          </a:prstGeom>
          <a:noFill/>
        </p:spPr>
        <p:txBody>
          <a:bodyPr wrap="square" rtlCol="0">
            <a:spAutoFit/>
          </a:bodyPr>
          <a:lstStyle/>
          <a:p>
            <a:r>
              <a:rPr lang="en-GB" dirty="0" smtClean="0"/>
              <a:t>Financial time-series: S&amp;P500 close values.</a:t>
            </a:r>
          </a:p>
          <a:p>
            <a:pPr marL="285750" indent="-285750">
              <a:buFont typeface="Arial" panose="020B0604020202020204" pitchFamily="34" charset="0"/>
              <a:buChar char="•"/>
            </a:pPr>
            <a:r>
              <a:rPr lang="en-GB" dirty="0" smtClean="0"/>
              <a:t>Subsets with 100 most important stocks, by sectors etc.</a:t>
            </a:r>
          </a:p>
          <a:p>
            <a:pPr marL="285750" indent="-285750">
              <a:buFont typeface="Arial" panose="020B0604020202020204" pitchFamily="34" charset="0"/>
              <a:buChar char="•"/>
            </a:pPr>
            <a:r>
              <a:rPr lang="en-GB" dirty="0" smtClean="0"/>
              <a:t>Subsets with different frequencies of data (daily, monthly…) and using different time windows (epochs). Starting with daily data and one-month windows.</a:t>
            </a:r>
          </a:p>
        </p:txBody>
      </p:sp>
      <p:sp>
        <p:nvSpPr>
          <p:cNvPr id="31" name="TextBox 30"/>
          <p:cNvSpPr txBox="1"/>
          <p:nvPr/>
        </p:nvSpPr>
        <p:spPr>
          <a:xfrm>
            <a:off x="1590418" y="3624978"/>
            <a:ext cx="10408570" cy="2031325"/>
          </a:xfrm>
          <a:prstGeom prst="rect">
            <a:avLst/>
          </a:prstGeom>
          <a:noFill/>
        </p:spPr>
        <p:txBody>
          <a:bodyPr wrap="square" rtlCol="0">
            <a:spAutoFit/>
          </a:bodyPr>
          <a:lstStyle/>
          <a:p>
            <a:r>
              <a:rPr lang="en-GB" dirty="0" err="1" smtClean="0"/>
              <a:t>Preprocessing</a:t>
            </a:r>
            <a:r>
              <a:rPr lang="en-GB" dirty="0"/>
              <a:t> </a:t>
            </a:r>
            <a:r>
              <a:rPr lang="en-GB" dirty="0" smtClean="0"/>
              <a:t>and Cleaning</a:t>
            </a:r>
          </a:p>
          <a:p>
            <a:endParaRPr lang="en-GB" dirty="0" smtClean="0"/>
          </a:p>
          <a:p>
            <a:pPr marL="285750" indent="-285750">
              <a:buFont typeface="Arial" panose="020B0604020202020204" pitchFamily="34" charset="0"/>
              <a:buChar char="•"/>
            </a:pPr>
            <a:r>
              <a:rPr lang="en-GB" dirty="0" smtClean="0"/>
              <a:t>Replace missing values: interpolation or closest value.</a:t>
            </a:r>
          </a:p>
          <a:p>
            <a:pPr marL="285750" indent="-285750">
              <a:buFont typeface="Arial" panose="020B0604020202020204" pitchFamily="34" charset="0"/>
              <a:buChar char="•"/>
            </a:pPr>
            <a:r>
              <a:rPr lang="en-GB" dirty="0" smtClean="0"/>
              <a:t>Normalization</a:t>
            </a:r>
            <a:r>
              <a:rPr lang="es-ES" dirty="0" smtClean="0"/>
              <a:t>: </a:t>
            </a:r>
            <a:r>
              <a:rPr lang="en-GB" dirty="0" smtClean="0"/>
              <a:t>the relationship between stocks we seek is on the </a:t>
            </a:r>
            <a:r>
              <a:rPr lang="en-GB" u="sng" dirty="0" smtClean="0"/>
              <a:t>movements</a:t>
            </a:r>
            <a:endParaRPr lang="en-GB" dirty="0"/>
          </a:p>
          <a:p>
            <a:pPr marL="285750" indent="-285750">
              <a:buFont typeface="Arial" panose="020B0604020202020204" pitchFamily="34" charset="0"/>
              <a:buChar char="•"/>
            </a:pPr>
            <a:r>
              <a:rPr lang="en-GB" dirty="0" smtClean="0"/>
              <a:t>Design </a:t>
            </a:r>
            <a:r>
              <a:rPr lang="en-GB" dirty="0" smtClean="0"/>
              <a:t>of Input matrix</a:t>
            </a:r>
            <a:r>
              <a:rPr lang="es-ES" dirty="0" smtClean="0"/>
              <a:t>.</a:t>
            </a:r>
            <a:endParaRPr lang="en-GB" dirty="0" smtClean="0"/>
          </a:p>
          <a:p>
            <a:pPr marL="285750" indent="-285750">
              <a:buFont typeface="Arial" panose="020B0604020202020204" pitchFamily="34" charset="0"/>
              <a:buChar char="•"/>
            </a:pPr>
            <a:r>
              <a:rPr lang="en-GB" dirty="0" smtClean="0"/>
              <a:t>Create </a:t>
            </a:r>
            <a:r>
              <a:rPr lang="en-GB" dirty="0" err="1" smtClean="0"/>
              <a:t>ts</a:t>
            </a:r>
            <a:r>
              <a:rPr lang="en-GB" dirty="0" smtClean="0"/>
              <a:t> vector: establish the epochs we are going to consider</a:t>
            </a:r>
            <a:r>
              <a:rPr lang="es-ES" dirty="0" smtClean="0"/>
              <a:t>.</a:t>
            </a:r>
          </a:p>
          <a:p>
            <a:pPr marL="285750" indent="-285750">
              <a:buFont typeface="Arial" panose="020B0604020202020204" pitchFamily="34" charset="0"/>
              <a:buChar char="•"/>
            </a:pPr>
            <a:r>
              <a:rPr lang="en-GB" dirty="0" err="1" smtClean="0"/>
              <a:t>sp</a:t>
            </a:r>
            <a:r>
              <a:rPr lang="en-GB" dirty="0" smtClean="0"/>
              <a:t> </a:t>
            </a:r>
            <a:r>
              <a:rPr lang="en-GB" dirty="0" smtClean="0"/>
              <a:t>&amp; </a:t>
            </a:r>
            <a:r>
              <a:rPr lang="en-GB" dirty="0" err="1" smtClean="0"/>
              <a:t>sm</a:t>
            </a:r>
            <a:r>
              <a:rPr lang="en-GB" dirty="0" smtClean="0"/>
              <a:t>: for now just scalar values</a:t>
            </a:r>
            <a:r>
              <a:rPr lang="es-ES" dirty="0" smtClean="0"/>
              <a:t>.</a:t>
            </a:r>
          </a:p>
        </p:txBody>
      </p:sp>
    </p:spTree>
    <p:extLst>
      <p:ext uri="{BB962C8B-B14F-4D97-AF65-F5344CB8AC3E}">
        <p14:creationId xmlns:p14="http://schemas.microsoft.com/office/powerpoint/2010/main" val="56356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471</TotalTime>
  <Words>515</Words>
  <Application>Microsoft Office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ＭＳ Ｐゴシック</vt:lpstr>
      <vt:lpstr>Arial</vt:lpstr>
      <vt:lpstr>Calibri</vt:lpstr>
      <vt:lpstr>Calibri Light</vt:lpstr>
      <vt:lpstr>Cambria Math</vt:lpstr>
      <vt:lpstr>Lucida Sans</vt:lpstr>
      <vt:lpstr>Times New Roman</vt:lpstr>
      <vt:lpstr>Wingdings</vt:lpstr>
      <vt:lpstr>Office Theme</vt:lpstr>
      <vt:lpstr>Learning Financial Time-Varying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 Llamas</dc:creator>
  <cp:lastModifiedBy>Manu Llamas</cp:lastModifiedBy>
  <cp:revision>185</cp:revision>
  <dcterms:created xsi:type="dcterms:W3CDTF">2016-06-20T09:10:59Z</dcterms:created>
  <dcterms:modified xsi:type="dcterms:W3CDTF">2016-06-21T13:01:26Z</dcterms:modified>
</cp:coreProperties>
</file>