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116ae40f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116ae40f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116ae40f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116ae40f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116ae40f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116ae40f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2f0336a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2f0336a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119930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119930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81b600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381b600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Вопросы, на которые нужно ответить в презентации: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сколько рейтинговых групп представлено в данных?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какие оценки пользователи ставят чаще всего?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какие оценки пользователи ставят в среднем?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в какие годы были запущены шоу?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можно ли сделать вывод, что 2017 год успешнее для Netflix?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в каких рее</a:t>
            </a:r>
            <a:r>
              <a:rPr lang="ru"/>
              <a:t>йтинговых группах запущены шоу на Netflix?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- выберите любо</a:t>
            </a:r>
            <a:r>
              <a:rPr lang="ru"/>
              <a:t> шоу (например, самое понравившееся) и составьте его описательный портрет. На какие вопросы о нем вам было бы интересно ответить, если бы вы были заказчиком? Ответьте на эти вопросы :)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 ниже помогут вам ответить на вопросы из презентации и сопроводить выводы релевантной визуализацией.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17ad0c829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17ad0c829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17ad0c82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17ad0c82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81b600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81b600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81b600a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81b600a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ca1949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ca1949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ca1949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ca1949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116ae40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116ae40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Первичный анализ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данных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Roboto"/>
                <a:ea typeface="Roboto"/>
                <a:cs typeface="Roboto"/>
                <a:sym typeface="Roboto"/>
              </a:rPr>
              <a:t>Группа № 9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845200" y="3663675"/>
            <a:ext cx="34536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Roboto"/>
                <a:ea typeface="Roboto"/>
                <a:cs typeface="Roboto"/>
                <a:sym typeface="Roboto"/>
              </a:rPr>
              <a:t>Состав</a:t>
            </a:r>
            <a:r>
              <a:rPr lang="ru" sz="2100">
                <a:latin typeface="Roboto"/>
                <a:ea typeface="Roboto"/>
                <a:cs typeface="Roboto"/>
                <a:sym typeface="Roboto"/>
              </a:rPr>
              <a:t>: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Хасанова Айгуль</a:t>
            </a:r>
            <a:endParaRPr sz="21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Котельников Владислав</a:t>
            </a:r>
            <a:endParaRPr sz="21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Мочалов Андрей</a:t>
            </a:r>
            <a:endParaRPr sz="21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Исмагилов Ильшат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65500" y="1598725"/>
            <a:ext cx="40452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urier New"/>
                <a:ea typeface="Courier New"/>
                <a:cs typeface="Courier New"/>
                <a:sym typeface="Courier New"/>
              </a:rPr>
              <a:t>Гипотеза №1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265500" y="23096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Средняя оценка продолжения ниже, чем у оригинального шоу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075" y="1187752"/>
            <a:ext cx="3387900" cy="27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Дисклеймер</a:t>
            </a:r>
            <a:endParaRPr b="1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Roboto"/>
                <a:ea typeface="Roboto"/>
                <a:cs typeface="Roboto"/>
                <a:sym typeface="Roboto"/>
              </a:rPr>
              <a:t>Для развития гипотезы использовались данные с IMDB, основанные на шоу из </a:t>
            </a:r>
            <a:r>
              <a:rPr lang="ru" sz="2200">
                <a:latin typeface="Roboto"/>
                <a:ea typeface="Roboto"/>
                <a:cs typeface="Roboto"/>
                <a:sym typeface="Roboto"/>
              </a:rPr>
              <a:t>netflix_data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Courier New"/>
                <a:ea typeface="Courier New"/>
                <a:cs typeface="Courier New"/>
                <a:sym typeface="Courier New"/>
              </a:rPr>
              <a:t>Гипотез</a:t>
            </a:r>
            <a:r>
              <a:rPr b="1" lang="ru" sz="2200">
                <a:latin typeface="Courier New"/>
                <a:ea typeface="Courier New"/>
                <a:cs typeface="Courier New"/>
                <a:sym typeface="Courier New"/>
              </a:rPr>
              <a:t>а №1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764725" y="2327875"/>
            <a:ext cx="39999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Каждое последующее продолжение шоу пользователи оценивают хуже, чем оригинальное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75" y="1599175"/>
            <a:ext cx="34480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79400" y="1640313"/>
            <a:ext cx="4045200" cy="5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urier New"/>
                <a:ea typeface="Courier New"/>
                <a:cs typeface="Courier New"/>
                <a:sym typeface="Courier New"/>
              </a:rPr>
              <a:t>Гипотеза №2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279400" y="2267838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Оценки зрителей зависят от возрастного рейтинга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125" y="1356890"/>
            <a:ext cx="3673024" cy="206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278200"/>
            <a:ext cx="85206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latin typeface="Courier New"/>
                <a:ea typeface="Courier New"/>
                <a:cs typeface="Courier New"/>
                <a:sym typeface="Courier New"/>
              </a:rPr>
              <a:t>Гипотеза №2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942850" y="1585325"/>
            <a:ext cx="38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75" y="1219750"/>
            <a:ext cx="4638049" cy="36340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5324450" y="1716350"/>
            <a:ext cx="325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Как видно из диаграммы, самый противоречивый жанр </a:t>
            </a:r>
            <a:r>
              <a:rPr b="1" lang="ru">
                <a:solidFill>
                  <a:schemeClr val="dk1"/>
                </a:solidFill>
              </a:rPr>
              <a:t>G</a:t>
            </a:r>
            <a:r>
              <a:rPr lang="ru">
                <a:solidFill>
                  <a:schemeClr val="dk2"/>
                </a:solidFill>
              </a:rPr>
              <a:t> - разброс оценок высокий, и средняя оценка достаточно низкая. Лучше всего публика воспринимает категории </a:t>
            </a:r>
            <a:r>
              <a:rPr b="1" lang="ru">
                <a:solidFill>
                  <a:schemeClr val="dk1"/>
                </a:solidFill>
              </a:rPr>
              <a:t>TV-MA</a:t>
            </a:r>
            <a:r>
              <a:rPr lang="ru">
                <a:solidFill>
                  <a:schemeClr val="dk2"/>
                </a:solidFill>
              </a:rPr>
              <a:t> и </a:t>
            </a:r>
            <a:r>
              <a:rPr b="1" lang="ru">
                <a:solidFill>
                  <a:schemeClr val="dk1"/>
                </a:solidFill>
              </a:rPr>
              <a:t>ТV-PG</a:t>
            </a:r>
            <a:r>
              <a:rPr lang="ru">
                <a:solidFill>
                  <a:schemeClr val="dk2"/>
                </a:solidFill>
              </a:rPr>
              <a:t> (самое большое значение медианы, минимальный разброс </a:t>
            </a:r>
            <a:r>
              <a:rPr b="1" lang="ru">
                <a:solidFill>
                  <a:schemeClr val="dk1"/>
                </a:solidFill>
              </a:rPr>
              <a:t>0.25</a:t>
            </a:r>
            <a:r>
              <a:rPr lang="ru">
                <a:solidFill>
                  <a:schemeClr val="dk2"/>
                </a:solidFill>
              </a:rPr>
              <a:t> и </a:t>
            </a:r>
            <a:r>
              <a:rPr b="1" lang="ru">
                <a:solidFill>
                  <a:schemeClr val="dk1"/>
                </a:solidFill>
              </a:rPr>
              <a:t>0.75</a:t>
            </a:r>
            <a:r>
              <a:rPr lang="ru">
                <a:solidFill>
                  <a:schemeClr val="dk2"/>
                </a:solidFill>
              </a:rPr>
              <a:t> перцентилей). Худшие категории </a:t>
            </a:r>
            <a:r>
              <a:rPr b="1" lang="ru">
                <a:solidFill>
                  <a:schemeClr val="dk1"/>
                </a:solidFill>
              </a:rPr>
              <a:t>PG-13</a:t>
            </a:r>
            <a:r>
              <a:rPr lang="ru">
                <a:solidFill>
                  <a:schemeClr val="dk2"/>
                </a:solidFill>
              </a:rPr>
              <a:t> и </a:t>
            </a:r>
            <a:r>
              <a:rPr b="1" lang="ru">
                <a:solidFill>
                  <a:schemeClr val="dk1"/>
                </a:solidFill>
              </a:rPr>
              <a:t>TV-Y</a:t>
            </a:r>
            <a:r>
              <a:rPr lang="ru">
                <a:solidFill>
                  <a:schemeClr val="dk2"/>
                </a:solidFill>
              </a:rPr>
              <a:t>, </a:t>
            </a:r>
            <a:r>
              <a:rPr b="1" lang="ru">
                <a:solidFill>
                  <a:schemeClr val="dk1"/>
                </a:solidFill>
              </a:rPr>
              <a:t>TV-Y7-FV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 Netflix Shows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ддд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1017713"/>
            <a:ext cx="83153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92275" y="3118800"/>
            <a:ext cx="7937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Датасет Netflix Shows имеет следующие признаки: ‘title’, ‘rating’, ‘ratingLevel’, ‘release year’,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‘user rating score’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В данных представлено </a:t>
            </a:r>
            <a:r>
              <a:rPr b="1"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рейтинговых групп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Оценка пользователей</a:t>
            </a:r>
            <a:endParaRPr sz="22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074550"/>
            <a:ext cx="85206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1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Пользователи ставят чаще оценки </a:t>
            </a: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97.0, 96.0, 98.0, 95.0, 91.0</a:t>
            </a:r>
            <a:r>
              <a:rPr lang="ru" sz="1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По столбцу "Оценка пользователей" почти половина строк не заполнены, то есть пользователи </a:t>
            </a:r>
            <a:r>
              <a:rPr lang="ru" sz="1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 всегда оценивают шоу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033575" y="1483475"/>
            <a:ext cx="36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25" y="1017725"/>
            <a:ext cx="4630900" cy="29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900" y="1017725"/>
            <a:ext cx="1901150" cy="27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0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220">
                <a:latin typeface="Courier New"/>
                <a:ea typeface="Courier New"/>
                <a:cs typeface="Courier New"/>
                <a:sym typeface="Courier New"/>
              </a:rPr>
              <a:t>Среднее значение и медиана оценки пользователей</a:t>
            </a:r>
            <a:endParaRPr b="1" sz="22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85925" y="3574150"/>
            <a:ext cx="85206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Среднее значение оценки пользователей = 81.4, медиана = 83.5</a:t>
            </a:r>
            <a:r>
              <a:rPr lang="ru" sz="1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Значения сильно не отличаются. Если построить график плотности распределения, то он имеет вид </a:t>
            </a:r>
            <a:r>
              <a:rPr lang="ru" sz="1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нормального распределения</a:t>
            </a:r>
            <a:r>
              <a:rPr lang="ru" sz="1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" sz="14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Значительное отличие характеристик могло бы быть, например, в случае, когда есть сильные выбросы в выборке. Например, если бы пользователи ставили рейтинг к шоу, равный 0.</a:t>
            </a:r>
            <a:endParaRPr sz="14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807" y="1104125"/>
            <a:ext cx="2690375" cy="22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00" y="781400"/>
            <a:ext cx="4409600" cy="27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220">
                <a:latin typeface="Courier New"/>
                <a:ea typeface="Courier New"/>
                <a:cs typeface="Courier New"/>
                <a:sym typeface="Courier New"/>
              </a:rPr>
              <a:t>Года выпусков шоу</a:t>
            </a:r>
            <a:endParaRPr b="1" sz="22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60350" y="2107500"/>
            <a:ext cx="27048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В датасете существует выбросы по количеству запущенных шоу, а именно </a:t>
            </a:r>
            <a:r>
              <a:rPr b="1" lang="ru" sz="14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2012</a:t>
            </a:r>
            <a:r>
              <a:rPr lang="ru" sz="14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ru" sz="14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2015</a:t>
            </a:r>
            <a:r>
              <a:rPr lang="ru" sz="14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ru" sz="14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2016</a:t>
            </a:r>
            <a:r>
              <a:rPr lang="ru" sz="14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года.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750" y="1017725"/>
            <a:ext cx="5412551" cy="330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ru" sz="2200">
                <a:latin typeface="Courier New"/>
                <a:ea typeface="Courier New"/>
                <a:cs typeface="Courier New"/>
                <a:sym typeface="Courier New"/>
              </a:rPr>
              <a:t>Года выпусков шоу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2059951"/>
            <a:ext cx="27537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Количество запущенных шоу увеличивается через определенный интервал времени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400" y="1017725"/>
            <a:ext cx="5417901" cy="32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84175"/>
            <a:ext cx="8520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latin typeface="Courier New"/>
                <a:ea typeface="Courier New"/>
                <a:cs typeface="Courier New"/>
                <a:sym typeface="Courier New"/>
              </a:rPr>
              <a:t>М</a:t>
            </a:r>
            <a:r>
              <a:rPr b="1" lang="ru" sz="2200">
                <a:latin typeface="Courier New"/>
                <a:ea typeface="Courier New"/>
                <a:cs typeface="Courier New"/>
                <a:sym typeface="Courier New"/>
              </a:rPr>
              <a:t>ожно ли сделать вывод, что 2017 год успешнее для Netflix чем 2016?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6217050" y="1421575"/>
            <a:ext cx="2561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По данным средняя оценка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 2017 год  - 88.13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 2016 год -  84.31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Следовательно, по оценкам зрителей, в 2017 году шоу были интереснее.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Самый высокооцененный год - 2002, с оценкой 90.5.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Это может быть связано с небольшим количеством оцененных шоу.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25" y="1213250"/>
            <a:ext cx="5550474" cy="32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78200"/>
            <a:ext cx="85206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latin typeface="Courier New"/>
                <a:ea typeface="Courier New"/>
                <a:cs typeface="Courier New"/>
                <a:sym typeface="Courier New"/>
              </a:rPr>
              <a:t>В</a:t>
            </a:r>
            <a:r>
              <a:rPr b="1" lang="ru" sz="2200">
                <a:latin typeface="Courier New"/>
                <a:ea typeface="Courier New"/>
                <a:cs typeface="Courier New"/>
                <a:sym typeface="Courier New"/>
              </a:rPr>
              <a:t> каких рейтинговых группах запущены шоу на Netflix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8602"/>
            <a:ext cx="4308150" cy="410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942850" y="1585325"/>
            <a:ext cx="38547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Самая распространенная рейтинговая группа -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TV-14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(для подростков от 14 лет и старше) -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21.2%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Меньше всего снято в категории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(фильмы для взрослых) -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0.2%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 категории (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TV-14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TV-MA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образуют “мейнстрим” с долей в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63.4%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Courier New"/>
                <a:ea typeface="Courier New"/>
                <a:cs typeface="Courier New"/>
                <a:sym typeface="Courier New"/>
              </a:rPr>
              <a:t>Сравнивание шоу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2151038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среднем сиквелы имели более низкую оценку от пользователей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случаев продолжение оригинального шоу зрителям приходилось ждать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года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50" y="1632163"/>
            <a:ext cx="3645900" cy="24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