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1" r:id="rId5"/>
    <p:sldId id="267" r:id="rId6"/>
    <p:sldId id="268" r:id="rId7"/>
    <p:sldId id="280" r:id="rId8"/>
    <p:sldId id="271" r:id="rId9"/>
    <p:sldId id="273" r:id="rId10"/>
    <p:sldId id="266" r:id="rId11"/>
    <p:sldId id="275" r:id="rId12"/>
    <p:sldId id="274" r:id="rId13"/>
    <p:sldId id="276" r:id="rId14"/>
    <p:sldId id="277" r:id="rId15"/>
    <p:sldId id="278" r:id="rId16"/>
    <p:sldId id="279" r:id="rId17"/>
    <p:sldId id="263" r:id="rId18"/>
    <p:sldId id="264" r:id="rId19"/>
    <p:sldId id="269" r:id="rId20"/>
    <p:sldId id="281"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4B07CB-FBF7-40E3-868C-CEFF20BBDE7F}"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BDFD3-7CE4-4D74-8C7C-629D3FED544F}" type="slidenum">
              <a:rPr lang="en-IN" smtClean="0"/>
              <a:t>‹#›</a:t>
            </a:fld>
            <a:endParaRPr lang="en-IN"/>
          </a:p>
        </p:txBody>
      </p:sp>
    </p:spTree>
    <p:extLst>
      <p:ext uri="{BB962C8B-B14F-4D97-AF65-F5344CB8AC3E}">
        <p14:creationId xmlns:p14="http://schemas.microsoft.com/office/powerpoint/2010/main" val="144677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4B07CB-FBF7-40E3-868C-CEFF20BBDE7F}"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BDFD3-7CE4-4D74-8C7C-629D3FED544F}" type="slidenum">
              <a:rPr lang="en-IN" smtClean="0"/>
              <a:t>‹#›</a:t>
            </a:fld>
            <a:endParaRPr lang="en-IN"/>
          </a:p>
        </p:txBody>
      </p:sp>
    </p:spTree>
    <p:extLst>
      <p:ext uri="{BB962C8B-B14F-4D97-AF65-F5344CB8AC3E}">
        <p14:creationId xmlns:p14="http://schemas.microsoft.com/office/powerpoint/2010/main" val="204595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4B07CB-FBF7-40E3-868C-CEFF20BBDE7F}"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BDFD3-7CE4-4D74-8C7C-629D3FED544F}" type="slidenum">
              <a:rPr lang="en-IN" smtClean="0"/>
              <a:t>‹#›</a:t>
            </a:fld>
            <a:endParaRPr lang="en-IN"/>
          </a:p>
        </p:txBody>
      </p:sp>
    </p:spTree>
    <p:extLst>
      <p:ext uri="{BB962C8B-B14F-4D97-AF65-F5344CB8AC3E}">
        <p14:creationId xmlns:p14="http://schemas.microsoft.com/office/powerpoint/2010/main" val="3514848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4B07CB-FBF7-40E3-868C-CEFF20BBDE7F}"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BDFD3-7CE4-4D74-8C7C-629D3FED544F}"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16044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4B07CB-FBF7-40E3-868C-CEFF20BBDE7F}"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BDFD3-7CE4-4D74-8C7C-629D3FED544F}" type="slidenum">
              <a:rPr lang="en-IN" smtClean="0"/>
              <a:t>‹#›</a:t>
            </a:fld>
            <a:endParaRPr lang="en-IN"/>
          </a:p>
        </p:txBody>
      </p:sp>
    </p:spTree>
    <p:extLst>
      <p:ext uri="{BB962C8B-B14F-4D97-AF65-F5344CB8AC3E}">
        <p14:creationId xmlns:p14="http://schemas.microsoft.com/office/powerpoint/2010/main" val="2673911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4B07CB-FBF7-40E3-868C-CEFF20BBDE7F}" type="datetimeFigureOut">
              <a:rPr lang="en-IN" smtClean="0"/>
              <a:t>12-04-2024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4BDFD3-7CE4-4D74-8C7C-629D3FED544F}" type="slidenum">
              <a:rPr lang="en-IN" smtClean="0"/>
              <a:t>‹#›</a:t>
            </a:fld>
            <a:endParaRPr lang="en-IN"/>
          </a:p>
        </p:txBody>
      </p:sp>
    </p:spTree>
    <p:extLst>
      <p:ext uri="{BB962C8B-B14F-4D97-AF65-F5344CB8AC3E}">
        <p14:creationId xmlns:p14="http://schemas.microsoft.com/office/powerpoint/2010/main" val="2944373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4B07CB-FBF7-40E3-868C-CEFF20BBDE7F}" type="datetimeFigureOut">
              <a:rPr lang="en-IN" smtClean="0"/>
              <a:t>12-04-2024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4BDFD3-7CE4-4D74-8C7C-629D3FED544F}" type="slidenum">
              <a:rPr lang="en-IN" smtClean="0"/>
              <a:t>‹#›</a:t>
            </a:fld>
            <a:endParaRPr lang="en-IN"/>
          </a:p>
        </p:txBody>
      </p:sp>
    </p:spTree>
    <p:extLst>
      <p:ext uri="{BB962C8B-B14F-4D97-AF65-F5344CB8AC3E}">
        <p14:creationId xmlns:p14="http://schemas.microsoft.com/office/powerpoint/2010/main" val="1282702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4B07CB-FBF7-40E3-868C-CEFF20BBDE7F}"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BDFD3-7CE4-4D74-8C7C-629D3FED544F}" type="slidenum">
              <a:rPr lang="en-IN" smtClean="0"/>
              <a:t>‹#›</a:t>
            </a:fld>
            <a:endParaRPr lang="en-IN"/>
          </a:p>
        </p:txBody>
      </p:sp>
    </p:spTree>
    <p:extLst>
      <p:ext uri="{BB962C8B-B14F-4D97-AF65-F5344CB8AC3E}">
        <p14:creationId xmlns:p14="http://schemas.microsoft.com/office/powerpoint/2010/main" val="941288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4B07CB-FBF7-40E3-868C-CEFF20BBDE7F}"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BDFD3-7CE4-4D74-8C7C-629D3FED544F}" type="slidenum">
              <a:rPr lang="en-IN" smtClean="0"/>
              <a:t>‹#›</a:t>
            </a:fld>
            <a:endParaRPr lang="en-IN"/>
          </a:p>
        </p:txBody>
      </p:sp>
    </p:spTree>
    <p:extLst>
      <p:ext uri="{BB962C8B-B14F-4D97-AF65-F5344CB8AC3E}">
        <p14:creationId xmlns:p14="http://schemas.microsoft.com/office/powerpoint/2010/main" val="21242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4B07CB-FBF7-40E3-868C-CEFF20BBDE7F}"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BDFD3-7CE4-4D74-8C7C-629D3FED544F}" type="slidenum">
              <a:rPr lang="en-IN" smtClean="0"/>
              <a:t>‹#›</a:t>
            </a:fld>
            <a:endParaRPr lang="en-IN"/>
          </a:p>
        </p:txBody>
      </p:sp>
    </p:spTree>
    <p:extLst>
      <p:ext uri="{BB962C8B-B14F-4D97-AF65-F5344CB8AC3E}">
        <p14:creationId xmlns:p14="http://schemas.microsoft.com/office/powerpoint/2010/main" val="725876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4B07CB-FBF7-40E3-868C-CEFF20BBDE7F}"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BDFD3-7CE4-4D74-8C7C-629D3FED544F}" type="slidenum">
              <a:rPr lang="en-IN" smtClean="0"/>
              <a:t>‹#›</a:t>
            </a:fld>
            <a:endParaRPr lang="en-IN"/>
          </a:p>
        </p:txBody>
      </p:sp>
    </p:spTree>
    <p:extLst>
      <p:ext uri="{BB962C8B-B14F-4D97-AF65-F5344CB8AC3E}">
        <p14:creationId xmlns:p14="http://schemas.microsoft.com/office/powerpoint/2010/main" val="379671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4B07CB-FBF7-40E3-868C-CEFF20BBDE7F}"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BDFD3-7CE4-4D74-8C7C-629D3FED544F}" type="slidenum">
              <a:rPr lang="en-IN" smtClean="0"/>
              <a:t>‹#›</a:t>
            </a:fld>
            <a:endParaRPr lang="en-IN"/>
          </a:p>
        </p:txBody>
      </p:sp>
    </p:spTree>
    <p:extLst>
      <p:ext uri="{BB962C8B-B14F-4D97-AF65-F5344CB8AC3E}">
        <p14:creationId xmlns:p14="http://schemas.microsoft.com/office/powerpoint/2010/main" val="57003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4B07CB-FBF7-40E3-868C-CEFF20BBDE7F}" type="datetimeFigureOut">
              <a:rPr lang="en-IN" smtClean="0"/>
              <a:t>12-04-2024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4BDFD3-7CE4-4D74-8C7C-629D3FED544F}" type="slidenum">
              <a:rPr lang="en-IN" smtClean="0"/>
              <a:t>‹#›</a:t>
            </a:fld>
            <a:endParaRPr lang="en-IN"/>
          </a:p>
        </p:txBody>
      </p:sp>
    </p:spTree>
    <p:extLst>
      <p:ext uri="{BB962C8B-B14F-4D97-AF65-F5344CB8AC3E}">
        <p14:creationId xmlns:p14="http://schemas.microsoft.com/office/powerpoint/2010/main" val="2180272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4B07CB-FBF7-40E3-868C-CEFF20BBDE7F}" type="datetimeFigureOut">
              <a:rPr lang="en-IN" smtClean="0"/>
              <a:t>12-04-2024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4BDFD3-7CE4-4D74-8C7C-629D3FED544F}" type="slidenum">
              <a:rPr lang="en-IN" smtClean="0"/>
              <a:t>‹#›</a:t>
            </a:fld>
            <a:endParaRPr lang="en-IN"/>
          </a:p>
        </p:txBody>
      </p:sp>
    </p:spTree>
    <p:extLst>
      <p:ext uri="{BB962C8B-B14F-4D97-AF65-F5344CB8AC3E}">
        <p14:creationId xmlns:p14="http://schemas.microsoft.com/office/powerpoint/2010/main" val="182459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14B07CB-FBF7-40E3-868C-CEFF20BBDE7F}" type="datetimeFigureOut">
              <a:rPr lang="en-IN" smtClean="0"/>
              <a:t>12-04-2024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4BDFD3-7CE4-4D74-8C7C-629D3FED544F}" type="slidenum">
              <a:rPr lang="en-IN" smtClean="0"/>
              <a:t>‹#›</a:t>
            </a:fld>
            <a:endParaRPr lang="en-IN"/>
          </a:p>
        </p:txBody>
      </p:sp>
    </p:spTree>
    <p:extLst>
      <p:ext uri="{BB962C8B-B14F-4D97-AF65-F5344CB8AC3E}">
        <p14:creationId xmlns:p14="http://schemas.microsoft.com/office/powerpoint/2010/main" val="383805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4B07CB-FBF7-40E3-868C-CEFF20BBDE7F}"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BDFD3-7CE4-4D74-8C7C-629D3FED544F}" type="slidenum">
              <a:rPr lang="en-IN" smtClean="0"/>
              <a:t>‹#›</a:t>
            </a:fld>
            <a:endParaRPr lang="en-IN"/>
          </a:p>
        </p:txBody>
      </p:sp>
    </p:spTree>
    <p:extLst>
      <p:ext uri="{BB962C8B-B14F-4D97-AF65-F5344CB8AC3E}">
        <p14:creationId xmlns:p14="http://schemas.microsoft.com/office/powerpoint/2010/main" val="50430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4B07CB-FBF7-40E3-868C-CEFF20BBDE7F}"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BDFD3-7CE4-4D74-8C7C-629D3FED544F}" type="slidenum">
              <a:rPr lang="en-IN" smtClean="0"/>
              <a:t>‹#›</a:t>
            </a:fld>
            <a:endParaRPr lang="en-IN"/>
          </a:p>
        </p:txBody>
      </p:sp>
    </p:spTree>
    <p:extLst>
      <p:ext uri="{BB962C8B-B14F-4D97-AF65-F5344CB8AC3E}">
        <p14:creationId xmlns:p14="http://schemas.microsoft.com/office/powerpoint/2010/main" val="27568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14B07CB-FBF7-40E3-868C-CEFF20BBDE7F}" type="datetimeFigureOut">
              <a:rPr lang="en-IN" smtClean="0"/>
              <a:t>12-04-2024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C4BDFD3-7CE4-4D74-8C7C-629D3FED544F}" type="slidenum">
              <a:rPr lang="en-IN" smtClean="0"/>
              <a:t>‹#›</a:t>
            </a:fld>
            <a:endParaRPr lang="en-IN"/>
          </a:p>
        </p:txBody>
      </p:sp>
    </p:spTree>
    <p:extLst>
      <p:ext uri="{BB962C8B-B14F-4D97-AF65-F5344CB8AC3E}">
        <p14:creationId xmlns:p14="http://schemas.microsoft.com/office/powerpoint/2010/main" val="408706650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datasets/rahimanshu/pest-classification-ip102-dataset/data" TargetMode="External"/><Relationship Id="rId2" Type="http://schemas.openxmlformats.org/officeDocument/2006/relationships/hyperlink" Target="https://www.kaggle.com/datasets/hatemamine/1280bollworm" TargetMode="External"/><Relationship Id="rId1" Type="http://schemas.openxmlformats.org/officeDocument/2006/relationships/slideLayout" Target="../slideLayouts/slideLayout2.xml"/><Relationship Id="rId5" Type="http://schemas.openxmlformats.org/officeDocument/2006/relationships/hyperlink" Target="https://www.kaggle.com/code/nainikagaur/mobilenet-v2-implementation" TargetMode="External"/><Relationship Id="rId4" Type="http://schemas.openxmlformats.org/officeDocument/2006/relationships/hyperlink" Target="https://www.kaggle.com/datasets/shruthi11sivagnanam/fall-armywor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68EE-320C-BB53-639B-75083BEEBB0E}"/>
              </a:ext>
            </a:extLst>
          </p:cNvPr>
          <p:cNvSpPr>
            <a:spLocks noGrp="1"/>
          </p:cNvSpPr>
          <p:nvPr>
            <p:ph type="ctrTitle"/>
          </p:nvPr>
        </p:nvSpPr>
        <p:spPr>
          <a:xfrm>
            <a:off x="1390977" y="1273023"/>
            <a:ext cx="9410046" cy="1828800"/>
          </a:xfrm>
        </p:spPr>
        <p:txBody>
          <a:bodyPr>
            <a:noAutofit/>
          </a:bodyPr>
          <a:lstStyle/>
          <a:p>
            <a:pPr algn="ctr">
              <a:lnSpc>
                <a:spcPct val="107000"/>
              </a:lnSpc>
              <a:spcAft>
                <a:spcPts val="800"/>
              </a:spcAft>
            </a:pPr>
            <a:r>
              <a:rPr lang="en-US" sz="3600" b="1" kern="100" dirty="0">
                <a:effectLst/>
                <a:latin typeface="Times New Roman" panose="02020603050405020304" pitchFamily="18" charset="0"/>
                <a:ea typeface="Calibri" panose="020F0502020204030204" pitchFamily="34" charset="0"/>
                <a:cs typeface="Times New Roman" panose="02020603050405020304" pitchFamily="18" charset="0"/>
              </a:rPr>
              <a:t>Deep Learning based cotton plant pest detection and Fertilizer recommendation System.</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C91EA90-CB9E-E68D-AF37-515B13EAF80F}"/>
              </a:ext>
            </a:extLst>
          </p:cNvPr>
          <p:cNvSpPr txBox="1"/>
          <p:nvPr/>
        </p:nvSpPr>
        <p:spPr>
          <a:xfrm flipH="1">
            <a:off x="137813" y="4769256"/>
            <a:ext cx="3226398"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Team Details(Batch – 21) : </a:t>
            </a:r>
          </a:p>
          <a:p>
            <a:r>
              <a:rPr lang="en-US" dirty="0">
                <a:latin typeface="Times New Roman" panose="02020603050405020304" pitchFamily="18" charset="0"/>
                <a:cs typeface="Times New Roman" panose="02020603050405020304" pitchFamily="18" charset="0"/>
              </a:rPr>
              <a:t>D. Manoj Kumar – 20761A0577</a:t>
            </a:r>
          </a:p>
          <a:p>
            <a:r>
              <a:rPr lang="en-US" dirty="0">
                <a:latin typeface="Times New Roman" panose="02020603050405020304" pitchFamily="18" charset="0"/>
                <a:cs typeface="Times New Roman" panose="02020603050405020304" pitchFamily="18" charset="0"/>
              </a:rPr>
              <a:t>S. Sai </a:t>
            </a:r>
            <a:r>
              <a:rPr lang="en-US" dirty="0" err="1">
                <a:latin typeface="Times New Roman" panose="02020603050405020304" pitchFamily="18" charset="0"/>
                <a:cs typeface="Times New Roman" panose="02020603050405020304" pitchFamily="18" charset="0"/>
              </a:rPr>
              <a:t>Manikanta</a:t>
            </a:r>
            <a:r>
              <a:rPr lang="en-US" dirty="0">
                <a:latin typeface="Times New Roman" panose="02020603050405020304" pitchFamily="18" charset="0"/>
                <a:cs typeface="Times New Roman" panose="02020603050405020304" pitchFamily="18" charset="0"/>
              </a:rPr>
              <a:t> – 20761A05B8</a:t>
            </a:r>
          </a:p>
          <a:p>
            <a:r>
              <a:rPr lang="en-US" dirty="0">
                <a:latin typeface="Times New Roman" panose="02020603050405020304" pitchFamily="18" charset="0"/>
                <a:cs typeface="Times New Roman" panose="02020603050405020304" pitchFamily="18" charset="0"/>
              </a:rPr>
              <a:t>Sk. </a:t>
            </a:r>
            <a:r>
              <a:rPr lang="en-US" dirty="0" err="1">
                <a:latin typeface="Times New Roman" panose="02020603050405020304" pitchFamily="18" charset="0"/>
                <a:cs typeface="Times New Roman" panose="02020603050405020304" pitchFamily="18" charset="0"/>
              </a:rPr>
              <a:t>Mahira</a:t>
            </a:r>
            <a:r>
              <a:rPr lang="en-US" dirty="0">
                <a:latin typeface="Times New Roman" panose="02020603050405020304" pitchFamily="18" charset="0"/>
                <a:cs typeface="Times New Roman" panose="02020603050405020304" pitchFamily="18" charset="0"/>
              </a:rPr>
              <a:t> – 20761A05B9</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AFD42D-B6D4-989D-40C1-C8FAEBC40E65}"/>
              </a:ext>
            </a:extLst>
          </p:cNvPr>
          <p:cNvSpPr txBox="1"/>
          <p:nvPr/>
        </p:nvSpPr>
        <p:spPr>
          <a:xfrm>
            <a:off x="9717742" y="4769256"/>
            <a:ext cx="2115671"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Guide :</a:t>
            </a:r>
          </a:p>
          <a:p>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Sitha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Ram</a:t>
            </a: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Associate Professor</a:t>
            </a:r>
          </a:p>
        </p:txBody>
      </p:sp>
    </p:spTree>
    <p:extLst>
      <p:ext uri="{BB962C8B-B14F-4D97-AF65-F5344CB8AC3E}">
        <p14:creationId xmlns:p14="http://schemas.microsoft.com/office/powerpoint/2010/main" val="848201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F0ADA-21A3-5ECB-553F-FFBD15A068B3}"/>
              </a:ext>
            </a:extLst>
          </p:cNvPr>
          <p:cNvSpPr>
            <a:spLocks noGrp="1"/>
          </p:cNvSpPr>
          <p:nvPr>
            <p:ph sz="quarter" idx="13"/>
          </p:nvPr>
        </p:nvSpPr>
        <p:spPr>
          <a:xfrm>
            <a:off x="914087" y="1229172"/>
            <a:ext cx="10363826" cy="4308028"/>
          </a:xfrm>
        </p:spPr>
        <p:txBody>
          <a:bodyPr>
            <a:normAutofit/>
          </a:bodyPr>
          <a:lstStyle/>
          <a:p>
            <a:pPr fontAlgn="base"/>
            <a:r>
              <a:rPr lang="en-US" sz="2600" b="1" cap="none" dirty="0">
                <a:latin typeface="Times New Roman" panose="02020603050405020304" pitchFamily="18" charset="0"/>
                <a:cs typeface="Times New Roman" panose="02020603050405020304" pitchFamily="18" charset="0"/>
              </a:rPr>
              <a:t>Dataset Description: </a:t>
            </a:r>
          </a:p>
          <a:p>
            <a:pPr marL="457200" lvl="1" indent="0" fontAlgn="base">
              <a:buNone/>
            </a:pPr>
            <a:r>
              <a:rPr lang="en-US" cap="none" dirty="0">
                <a:latin typeface="Times New Roman" panose="02020603050405020304" pitchFamily="18" charset="0"/>
                <a:cs typeface="Times New Roman" panose="02020603050405020304" pitchFamily="18" charset="0"/>
              </a:rPr>
              <a:t>Combined images from different datasets of pests that commonly affect cotton.</a:t>
            </a:r>
          </a:p>
          <a:p>
            <a:pPr marL="457200" lvl="1" indent="0" fontAlgn="base">
              <a:buNone/>
            </a:pPr>
            <a:r>
              <a:rPr lang="en-US" b="1" cap="none" dirty="0">
                <a:latin typeface="Times New Roman" panose="02020603050405020304" pitchFamily="18" charset="0"/>
                <a:cs typeface="Times New Roman" panose="02020603050405020304" pitchFamily="18" charset="0"/>
              </a:rPr>
              <a:t>Pest Dataset(5 classes) : </a:t>
            </a:r>
          </a:p>
          <a:p>
            <a:pPr marL="800100" lvl="1" indent="-342900" fontAlgn="base">
              <a:buFont typeface="+mj-lt"/>
              <a:buAutoNum type="arabicPeriod"/>
            </a:pPr>
            <a:r>
              <a:rPr lang="en-US" cap="none" dirty="0">
                <a:latin typeface="Times New Roman" panose="02020603050405020304" pitchFamily="18" charset="0"/>
                <a:cs typeface="Times New Roman" panose="02020603050405020304" pitchFamily="18" charset="0"/>
              </a:rPr>
              <a:t>Aphids –  2665</a:t>
            </a:r>
          </a:p>
          <a:p>
            <a:pPr marL="800100" lvl="1" indent="-342900" fontAlgn="base">
              <a:buFont typeface="+mj-lt"/>
              <a:buAutoNum type="arabicPeriod"/>
            </a:pPr>
            <a:r>
              <a:rPr lang="en-US" cap="none" dirty="0">
                <a:latin typeface="Times New Roman" panose="02020603050405020304" pitchFamily="18" charset="0"/>
                <a:cs typeface="Times New Roman" panose="02020603050405020304" pitchFamily="18" charset="0"/>
              </a:rPr>
              <a:t>Black cutworms - 483</a:t>
            </a:r>
          </a:p>
          <a:p>
            <a:pPr marL="800100" lvl="1" indent="-342900" fontAlgn="base">
              <a:buFont typeface="+mj-lt"/>
              <a:buAutoNum type="arabicPeriod"/>
            </a:pPr>
            <a:r>
              <a:rPr lang="en-US" cap="none" dirty="0">
                <a:latin typeface="Times New Roman" panose="02020603050405020304" pitchFamily="18" charset="0"/>
                <a:cs typeface="Times New Roman" panose="02020603050405020304" pitchFamily="18" charset="0"/>
              </a:rPr>
              <a:t>Bollworms - 501</a:t>
            </a:r>
          </a:p>
          <a:p>
            <a:pPr marL="800100" lvl="1" indent="-342900" fontAlgn="base">
              <a:buFont typeface="+mj-lt"/>
              <a:buAutoNum type="arabicPeriod"/>
            </a:pPr>
            <a:r>
              <a:rPr lang="en-US" cap="none" dirty="0">
                <a:latin typeface="Times New Roman" panose="02020603050405020304" pitchFamily="18" charset="0"/>
                <a:cs typeface="Times New Roman" panose="02020603050405020304" pitchFamily="18" charset="0"/>
              </a:rPr>
              <a:t>Fall</a:t>
            </a:r>
            <a:r>
              <a:rPr lang="en-US" b="1" cap="none" dirty="0">
                <a:latin typeface="Times New Roman" panose="02020603050405020304" pitchFamily="18" charset="0"/>
                <a:cs typeface="Times New Roman" panose="02020603050405020304" pitchFamily="18" charset="0"/>
              </a:rPr>
              <a:t> </a:t>
            </a:r>
            <a:r>
              <a:rPr lang="en-US" cap="none" dirty="0">
                <a:latin typeface="Times New Roman" panose="02020603050405020304" pitchFamily="18" charset="0"/>
                <a:cs typeface="Times New Roman" panose="02020603050405020304" pitchFamily="18" charset="0"/>
              </a:rPr>
              <a:t>armyworms - 1189</a:t>
            </a:r>
          </a:p>
          <a:p>
            <a:pPr marL="800100" lvl="1" indent="-342900" fontAlgn="base">
              <a:buFont typeface="+mj-lt"/>
              <a:buAutoNum type="arabicPeriod"/>
            </a:pPr>
            <a:r>
              <a:rPr lang="en-US" cap="none" dirty="0">
                <a:latin typeface="Times New Roman" panose="02020603050405020304" pitchFamily="18" charset="0"/>
                <a:cs typeface="Times New Roman" panose="02020603050405020304" pitchFamily="18" charset="0"/>
              </a:rPr>
              <a:t>Thrips - 154</a:t>
            </a:r>
          </a:p>
          <a:p>
            <a:pPr marL="457200" lvl="1" indent="0" fontAlgn="base">
              <a:buNone/>
            </a:pPr>
            <a:r>
              <a:rPr lang="en-US" b="1" cap="none" dirty="0">
                <a:latin typeface="Times New Roman" panose="02020603050405020304" pitchFamily="18" charset="0"/>
                <a:cs typeface="Times New Roman" panose="02020603050405020304" pitchFamily="18" charset="0"/>
              </a:rPr>
              <a:t>Format : </a:t>
            </a:r>
            <a:r>
              <a:rPr lang="en-US" cap="none" dirty="0">
                <a:latin typeface="Times New Roman" panose="02020603050405020304" pitchFamily="18" charset="0"/>
                <a:cs typeface="Times New Roman" panose="02020603050405020304" pitchFamily="18" charset="0"/>
              </a:rPr>
              <a:t>jpg</a:t>
            </a:r>
          </a:p>
          <a:p>
            <a:pPr marL="457200" lvl="1" indent="0" fontAlgn="base">
              <a:buNone/>
            </a:pPr>
            <a:r>
              <a:rPr lang="en-US" b="1" cap="none" dirty="0">
                <a:latin typeface="Times New Roman" panose="02020603050405020304" pitchFamily="18" charset="0"/>
                <a:cs typeface="Times New Roman" panose="02020603050405020304" pitchFamily="18" charset="0"/>
              </a:rPr>
              <a:t>Source : </a:t>
            </a:r>
            <a:r>
              <a:rPr lang="en-US" cap="none" dirty="0">
                <a:latin typeface="Times New Roman" panose="02020603050405020304" pitchFamily="18" charset="0"/>
                <a:cs typeface="Times New Roman" panose="02020603050405020304" pitchFamily="18" charset="0"/>
              </a:rPr>
              <a:t>Kaggle</a:t>
            </a:r>
          </a:p>
          <a:p>
            <a:pPr marL="457200" lvl="1" indent="0" fontAlgn="base">
              <a:buNone/>
            </a:pPr>
            <a:endParaRPr lang="en-US" b="1" cap="none" dirty="0">
              <a:latin typeface="Times New Roman" panose="02020603050405020304" pitchFamily="18" charset="0"/>
              <a:cs typeface="Times New Roman" panose="02020603050405020304" pitchFamily="18" charset="0"/>
            </a:endParaRPr>
          </a:p>
          <a:p>
            <a:pPr marL="457200" lvl="1" indent="0" fontAlgn="base">
              <a:buNone/>
            </a:pPr>
            <a:endParaRPr lang="en-US" cap="none" dirty="0">
              <a:latin typeface="Times New Roman" panose="02020603050405020304" pitchFamily="18" charset="0"/>
              <a:cs typeface="Times New Roman" panose="02020603050405020304" pitchFamily="18" charset="0"/>
            </a:endParaRPr>
          </a:p>
          <a:p>
            <a:pPr marL="457200" lvl="1" indent="0" fontAlgn="base">
              <a:buNone/>
            </a:pPr>
            <a:endParaRPr lang="en-US" b="1" cap="none" dirty="0">
              <a:latin typeface="Times New Roman" panose="02020603050405020304" pitchFamily="18" charset="0"/>
              <a:cs typeface="Times New Roman" panose="02020603050405020304" pitchFamily="18" charset="0"/>
            </a:endParaRPr>
          </a:p>
          <a:p>
            <a:pPr marL="0" indent="0">
              <a:buNone/>
            </a:pPr>
            <a:endParaRPr lang="en-US" cap="none" dirty="0">
              <a:latin typeface="Times New Roman" panose="02020603050405020304" pitchFamily="18" charset="0"/>
              <a:cs typeface="Times New Roman" panose="02020603050405020304" pitchFamily="18" charset="0"/>
            </a:endParaRPr>
          </a:p>
          <a:p>
            <a:pPr marL="0" indent="0">
              <a:buNone/>
            </a:pP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407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67928-AE78-45B5-BB7C-6744A6CD9E0E}"/>
              </a:ext>
            </a:extLst>
          </p:cNvPr>
          <p:cNvSpPr>
            <a:spLocks noGrp="1"/>
          </p:cNvSpPr>
          <p:nvPr>
            <p:ph sz="quarter" idx="13"/>
          </p:nvPr>
        </p:nvSpPr>
        <p:spPr>
          <a:xfrm>
            <a:off x="832494" y="624487"/>
            <a:ext cx="10363826" cy="555695"/>
          </a:xfrm>
        </p:spPr>
        <p:txBody>
          <a:bodyPr/>
          <a:lstStyle/>
          <a:p>
            <a:r>
              <a:rPr lang="en-US" b="1" dirty="0"/>
              <a:t>Sample images</a:t>
            </a:r>
          </a:p>
        </p:txBody>
      </p:sp>
      <p:pic>
        <p:nvPicPr>
          <p:cNvPr id="5" name="Picture 4" descr="A hand holding a leaf with yellow spots on it&#10;&#10;Description automatically generated">
            <a:extLst>
              <a:ext uri="{FF2B5EF4-FFF2-40B4-BE49-F238E27FC236}">
                <a16:creationId xmlns:a16="http://schemas.microsoft.com/office/drawing/2014/main" id="{4E1DB2F2-AB29-8324-A232-355A3EB54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680" y="1309767"/>
            <a:ext cx="1832610" cy="2443480"/>
          </a:xfrm>
          <a:prstGeom prst="rect">
            <a:avLst/>
          </a:prstGeom>
        </p:spPr>
      </p:pic>
      <p:pic>
        <p:nvPicPr>
          <p:cNvPr id="7" name="Picture 6" descr="A close-up of a worm&#10;&#10;Description automatically generated">
            <a:extLst>
              <a:ext uri="{FF2B5EF4-FFF2-40B4-BE49-F238E27FC236}">
                <a16:creationId xmlns:a16="http://schemas.microsoft.com/office/drawing/2014/main" id="{F86591C1-06F8-B396-D27C-509EF66D1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2639" y="1280116"/>
            <a:ext cx="2177415" cy="2443480"/>
          </a:xfrm>
          <a:prstGeom prst="rect">
            <a:avLst/>
          </a:prstGeom>
        </p:spPr>
      </p:pic>
      <p:pic>
        <p:nvPicPr>
          <p:cNvPr id="9" name="Picture 8" descr="A blue insect with wings&#10;&#10;Description automatically generated">
            <a:extLst>
              <a:ext uri="{FF2B5EF4-FFF2-40B4-BE49-F238E27FC236}">
                <a16:creationId xmlns:a16="http://schemas.microsoft.com/office/drawing/2014/main" id="{8A627C33-A490-0332-3D30-0FA07730D9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4406" y="1351236"/>
            <a:ext cx="2794313" cy="2372360"/>
          </a:xfrm>
          <a:prstGeom prst="rect">
            <a:avLst/>
          </a:prstGeom>
        </p:spPr>
      </p:pic>
      <p:pic>
        <p:nvPicPr>
          <p:cNvPr id="11" name="Picture 10" descr="A caterpillar on a leaf&#10;&#10;Description automatically generated">
            <a:extLst>
              <a:ext uri="{FF2B5EF4-FFF2-40B4-BE49-F238E27FC236}">
                <a16:creationId xmlns:a16="http://schemas.microsoft.com/office/drawing/2014/main" id="{A043FC30-4D5A-9B08-0C03-0B3E7D4476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13071" y="1335167"/>
            <a:ext cx="2250441" cy="2418080"/>
          </a:xfrm>
          <a:prstGeom prst="rect">
            <a:avLst/>
          </a:prstGeom>
        </p:spPr>
      </p:pic>
      <p:pic>
        <p:nvPicPr>
          <p:cNvPr id="13" name="Picture 12" descr="A close-up of a bug&#10;&#10;Description automatically generated">
            <a:extLst>
              <a:ext uri="{FF2B5EF4-FFF2-40B4-BE49-F238E27FC236}">
                <a16:creationId xmlns:a16="http://schemas.microsoft.com/office/drawing/2014/main" id="{A3B02C74-7E1C-0CFB-7602-7382DF931D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23793" y="4453740"/>
            <a:ext cx="2181225" cy="1733550"/>
          </a:xfrm>
          <a:prstGeom prst="rect">
            <a:avLst/>
          </a:prstGeom>
        </p:spPr>
      </p:pic>
      <p:sp>
        <p:nvSpPr>
          <p:cNvPr id="14" name="TextBox 13">
            <a:extLst>
              <a:ext uri="{FF2B5EF4-FFF2-40B4-BE49-F238E27FC236}">
                <a16:creationId xmlns:a16="http://schemas.microsoft.com/office/drawing/2014/main" id="{4BA0EF0A-A765-EC2D-022A-E3010A2951FF}"/>
              </a:ext>
            </a:extLst>
          </p:cNvPr>
          <p:cNvSpPr txBox="1"/>
          <p:nvPr/>
        </p:nvSpPr>
        <p:spPr>
          <a:xfrm>
            <a:off x="1508669" y="3930337"/>
            <a:ext cx="806631" cy="369332"/>
          </a:xfrm>
          <a:prstGeom prst="rect">
            <a:avLst/>
          </a:prstGeom>
          <a:noFill/>
        </p:spPr>
        <p:txBody>
          <a:bodyPr wrap="none" rtlCol="0">
            <a:spAutoFit/>
          </a:bodyPr>
          <a:lstStyle/>
          <a:p>
            <a:r>
              <a:rPr lang="en-US" dirty="0"/>
              <a:t>Aphids</a:t>
            </a:r>
          </a:p>
        </p:txBody>
      </p:sp>
      <p:sp>
        <p:nvSpPr>
          <p:cNvPr id="15" name="TextBox 14">
            <a:extLst>
              <a:ext uri="{FF2B5EF4-FFF2-40B4-BE49-F238E27FC236}">
                <a16:creationId xmlns:a16="http://schemas.microsoft.com/office/drawing/2014/main" id="{DBF3784F-42FA-C8ED-3D25-CC800E2BFBD7}"/>
              </a:ext>
            </a:extLst>
          </p:cNvPr>
          <p:cNvSpPr txBox="1"/>
          <p:nvPr/>
        </p:nvSpPr>
        <p:spPr>
          <a:xfrm>
            <a:off x="3639016" y="3930337"/>
            <a:ext cx="1564659" cy="369332"/>
          </a:xfrm>
          <a:prstGeom prst="rect">
            <a:avLst/>
          </a:prstGeom>
          <a:noFill/>
        </p:spPr>
        <p:txBody>
          <a:bodyPr wrap="none" rtlCol="0">
            <a:spAutoFit/>
          </a:bodyPr>
          <a:lstStyle/>
          <a:p>
            <a:r>
              <a:rPr lang="en-US" dirty="0"/>
              <a:t>Black cutworms</a:t>
            </a:r>
          </a:p>
        </p:txBody>
      </p:sp>
      <p:sp>
        <p:nvSpPr>
          <p:cNvPr id="16" name="TextBox 15">
            <a:extLst>
              <a:ext uri="{FF2B5EF4-FFF2-40B4-BE49-F238E27FC236}">
                <a16:creationId xmlns:a16="http://schemas.microsoft.com/office/drawing/2014/main" id="{B329D486-66B7-6ACC-7138-B97CC8FF0257}"/>
              </a:ext>
            </a:extLst>
          </p:cNvPr>
          <p:cNvSpPr txBox="1"/>
          <p:nvPr/>
        </p:nvSpPr>
        <p:spPr>
          <a:xfrm>
            <a:off x="6863976" y="3877667"/>
            <a:ext cx="1095172" cy="369332"/>
          </a:xfrm>
          <a:prstGeom prst="rect">
            <a:avLst/>
          </a:prstGeom>
          <a:noFill/>
        </p:spPr>
        <p:txBody>
          <a:bodyPr wrap="none" rtlCol="0">
            <a:spAutoFit/>
          </a:bodyPr>
          <a:lstStyle/>
          <a:p>
            <a:r>
              <a:rPr lang="en-US" dirty="0"/>
              <a:t>Bollworms</a:t>
            </a:r>
          </a:p>
        </p:txBody>
      </p:sp>
      <p:sp>
        <p:nvSpPr>
          <p:cNvPr id="17" name="TextBox 16">
            <a:extLst>
              <a:ext uri="{FF2B5EF4-FFF2-40B4-BE49-F238E27FC236}">
                <a16:creationId xmlns:a16="http://schemas.microsoft.com/office/drawing/2014/main" id="{681A0584-EC16-1004-A017-37EEE05C2C47}"/>
              </a:ext>
            </a:extLst>
          </p:cNvPr>
          <p:cNvSpPr txBox="1"/>
          <p:nvPr/>
        </p:nvSpPr>
        <p:spPr>
          <a:xfrm>
            <a:off x="9663399" y="3930337"/>
            <a:ext cx="1549783" cy="369332"/>
          </a:xfrm>
          <a:prstGeom prst="rect">
            <a:avLst/>
          </a:prstGeom>
          <a:noFill/>
        </p:spPr>
        <p:txBody>
          <a:bodyPr wrap="none" rtlCol="0">
            <a:spAutoFit/>
          </a:bodyPr>
          <a:lstStyle/>
          <a:p>
            <a:r>
              <a:rPr lang="en-US" dirty="0"/>
              <a:t>Fall armyworm</a:t>
            </a:r>
          </a:p>
        </p:txBody>
      </p:sp>
      <p:sp>
        <p:nvSpPr>
          <p:cNvPr id="18" name="TextBox 17">
            <a:extLst>
              <a:ext uri="{FF2B5EF4-FFF2-40B4-BE49-F238E27FC236}">
                <a16:creationId xmlns:a16="http://schemas.microsoft.com/office/drawing/2014/main" id="{52985E38-82CD-F314-7C7A-B35412910A3E}"/>
              </a:ext>
            </a:extLst>
          </p:cNvPr>
          <p:cNvSpPr txBox="1"/>
          <p:nvPr/>
        </p:nvSpPr>
        <p:spPr>
          <a:xfrm>
            <a:off x="5510054" y="6233513"/>
            <a:ext cx="718466" cy="369332"/>
          </a:xfrm>
          <a:prstGeom prst="rect">
            <a:avLst/>
          </a:prstGeom>
          <a:noFill/>
        </p:spPr>
        <p:txBody>
          <a:bodyPr wrap="none" rtlCol="0">
            <a:spAutoFit/>
          </a:bodyPr>
          <a:lstStyle/>
          <a:p>
            <a:r>
              <a:rPr lang="en-US" dirty="0"/>
              <a:t>Thrips</a:t>
            </a:r>
          </a:p>
        </p:txBody>
      </p:sp>
    </p:spTree>
    <p:extLst>
      <p:ext uri="{BB962C8B-B14F-4D97-AF65-F5344CB8AC3E}">
        <p14:creationId xmlns:p14="http://schemas.microsoft.com/office/powerpoint/2010/main" val="3529853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92A99-CDC8-3FEB-9C17-63AF6F8959EF}"/>
              </a:ext>
            </a:extLst>
          </p:cNvPr>
          <p:cNvSpPr>
            <a:spLocks noGrp="1"/>
          </p:cNvSpPr>
          <p:nvPr>
            <p:ph type="title"/>
          </p:nvPr>
        </p:nvSpPr>
        <p:spPr>
          <a:xfrm>
            <a:off x="913774" y="346842"/>
            <a:ext cx="10364451" cy="1066801"/>
          </a:xfrm>
        </p:spPr>
        <p:txBody>
          <a:bodyPr/>
          <a:lstStyle/>
          <a:p>
            <a:r>
              <a:rPr lang="en-US" dirty="0"/>
              <a:t>Implementation</a:t>
            </a:r>
          </a:p>
        </p:txBody>
      </p:sp>
      <p:pic>
        <p:nvPicPr>
          <p:cNvPr id="7" name="Picture 6">
            <a:extLst>
              <a:ext uri="{FF2B5EF4-FFF2-40B4-BE49-F238E27FC236}">
                <a16:creationId xmlns:a16="http://schemas.microsoft.com/office/drawing/2014/main" id="{F0D67F7B-F3D2-2CFA-DD27-6F7D8CC19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223" y="1779805"/>
            <a:ext cx="8527553" cy="3587811"/>
          </a:xfrm>
          <a:prstGeom prst="rect">
            <a:avLst/>
          </a:prstGeom>
        </p:spPr>
      </p:pic>
    </p:spTree>
    <p:extLst>
      <p:ext uri="{BB962C8B-B14F-4D97-AF65-F5344CB8AC3E}">
        <p14:creationId xmlns:p14="http://schemas.microsoft.com/office/powerpoint/2010/main" val="700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5D5D4AF-529E-EFB8-8191-FC1661E19098}"/>
              </a:ext>
            </a:extLst>
          </p:cNvPr>
          <p:cNvGraphicFramePr>
            <a:graphicFrameLocks noGrp="1"/>
          </p:cNvGraphicFramePr>
          <p:nvPr>
            <p:extLst>
              <p:ext uri="{D42A27DB-BD31-4B8C-83A1-F6EECF244321}">
                <p14:modId xmlns:p14="http://schemas.microsoft.com/office/powerpoint/2010/main" val="22681330"/>
              </p:ext>
            </p:extLst>
          </p:nvPr>
        </p:nvGraphicFramePr>
        <p:xfrm>
          <a:off x="1773387" y="1900215"/>
          <a:ext cx="8267084" cy="3057570"/>
        </p:xfrm>
        <a:graphic>
          <a:graphicData uri="http://schemas.openxmlformats.org/drawingml/2006/table">
            <a:tbl>
              <a:tblPr firstRow="1" firstCol="1" bandRow="1">
                <a:tableStyleId>{5C22544A-7EE6-4342-B048-85BDC9FD1C3A}</a:tableStyleId>
              </a:tblPr>
              <a:tblGrid>
                <a:gridCol w="1849240">
                  <a:extLst>
                    <a:ext uri="{9D8B030D-6E8A-4147-A177-3AD203B41FA5}">
                      <a16:colId xmlns:a16="http://schemas.microsoft.com/office/drawing/2014/main" val="1019613460"/>
                    </a:ext>
                  </a:extLst>
                </a:gridCol>
                <a:gridCol w="3783858">
                  <a:extLst>
                    <a:ext uri="{9D8B030D-6E8A-4147-A177-3AD203B41FA5}">
                      <a16:colId xmlns:a16="http://schemas.microsoft.com/office/drawing/2014/main" val="1734046825"/>
                    </a:ext>
                  </a:extLst>
                </a:gridCol>
                <a:gridCol w="2633986">
                  <a:extLst>
                    <a:ext uri="{9D8B030D-6E8A-4147-A177-3AD203B41FA5}">
                      <a16:colId xmlns:a16="http://schemas.microsoft.com/office/drawing/2014/main" val="2325476132"/>
                    </a:ext>
                  </a:extLst>
                </a:gridCol>
              </a:tblGrid>
              <a:tr h="509595">
                <a:tc>
                  <a:txBody>
                    <a:bodyPr/>
                    <a:lstStyle/>
                    <a:p>
                      <a:pPr algn="ctr">
                        <a:lnSpc>
                          <a:spcPct val="107000"/>
                        </a:lnSpc>
                        <a:spcAft>
                          <a:spcPts val="800"/>
                        </a:spcAft>
                      </a:pPr>
                      <a:r>
                        <a:rPr lang="en-IN" sz="2000" kern="100" dirty="0" err="1">
                          <a:effectLst/>
                          <a:latin typeface="Times New Roman" panose="02020603050405020304" pitchFamily="18" charset="0"/>
                          <a:cs typeface="Times New Roman" panose="02020603050405020304" pitchFamily="18" charset="0"/>
                        </a:rPr>
                        <a:t>S.No</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Model</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Accuracy</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6824451"/>
                  </a:ext>
                </a:extLst>
              </a:tr>
              <a:tr h="509595">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1.</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MobileNetV2</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97.74%</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4119609"/>
                  </a:ext>
                </a:extLst>
              </a:tr>
              <a:tr h="509595">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2.</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Vgg-16</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87.92%</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493832"/>
                  </a:ext>
                </a:extLst>
              </a:tr>
              <a:tr h="509595">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3.</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ResNet50</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53.94%</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2548574"/>
                  </a:ext>
                </a:extLst>
              </a:tr>
              <a:tr h="509595">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4.</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RandomForest</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97.95%</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5391049"/>
                  </a:ext>
                </a:extLst>
              </a:tr>
              <a:tr h="509595">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5.</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KNN</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59.50%</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7380228"/>
                  </a:ext>
                </a:extLst>
              </a:tr>
            </a:tbl>
          </a:graphicData>
        </a:graphic>
      </p:graphicFrame>
      <p:sp>
        <p:nvSpPr>
          <p:cNvPr id="5" name="TextBox 4">
            <a:extLst>
              <a:ext uri="{FF2B5EF4-FFF2-40B4-BE49-F238E27FC236}">
                <a16:creationId xmlns:a16="http://schemas.microsoft.com/office/drawing/2014/main" id="{59F98E7F-EB81-A67E-826B-172CB10B7C65}"/>
              </a:ext>
            </a:extLst>
          </p:cNvPr>
          <p:cNvSpPr txBox="1"/>
          <p:nvPr/>
        </p:nvSpPr>
        <p:spPr>
          <a:xfrm>
            <a:off x="2522284" y="654423"/>
            <a:ext cx="6625853" cy="646331"/>
          </a:xfrm>
          <a:prstGeom prst="rect">
            <a:avLst/>
          </a:prstGeom>
          <a:noFill/>
        </p:spPr>
        <p:txBody>
          <a:bodyPr wrap="none" rtlCol="0">
            <a:spAutoFit/>
          </a:bodyPr>
          <a:lstStyle/>
          <a:p>
            <a:pPr algn="ctr"/>
            <a:r>
              <a:rPr lang="en-US" sz="3600" dirty="0">
                <a:latin typeface="+mj-lt"/>
                <a:cs typeface="Times New Roman" panose="02020603050405020304" pitchFamily="18" charset="0"/>
              </a:rPr>
              <a:t>Comparation among all the models</a:t>
            </a:r>
            <a:endParaRPr lang="en-IN" sz="3600" dirty="0">
              <a:latin typeface="+mj-lt"/>
              <a:cs typeface="Times New Roman" panose="02020603050405020304" pitchFamily="18" charset="0"/>
            </a:endParaRPr>
          </a:p>
        </p:txBody>
      </p:sp>
    </p:spTree>
    <p:extLst>
      <p:ext uri="{BB962C8B-B14F-4D97-AF65-F5344CB8AC3E}">
        <p14:creationId xmlns:p14="http://schemas.microsoft.com/office/powerpoint/2010/main" val="358358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DFEC31-BF48-835B-2AFE-CBDF967043A0}"/>
              </a:ext>
            </a:extLst>
          </p:cNvPr>
          <p:cNvPicPr>
            <a:picLocks noChangeAspect="1"/>
          </p:cNvPicPr>
          <p:nvPr/>
        </p:nvPicPr>
        <p:blipFill>
          <a:blip r:embed="rId2"/>
          <a:stretch>
            <a:fillRect/>
          </a:stretch>
        </p:blipFill>
        <p:spPr>
          <a:xfrm>
            <a:off x="2377217" y="1461881"/>
            <a:ext cx="7437562" cy="4717549"/>
          </a:xfrm>
          <a:prstGeom prst="rect">
            <a:avLst/>
          </a:prstGeom>
        </p:spPr>
      </p:pic>
      <p:sp>
        <p:nvSpPr>
          <p:cNvPr id="5" name="TextBox 4">
            <a:extLst>
              <a:ext uri="{FF2B5EF4-FFF2-40B4-BE49-F238E27FC236}">
                <a16:creationId xmlns:a16="http://schemas.microsoft.com/office/drawing/2014/main" id="{51855D1A-48B2-8386-B757-2DB2D5A80328}"/>
              </a:ext>
            </a:extLst>
          </p:cNvPr>
          <p:cNvSpPr txBox="1"/>
          <p:nvPr/>
        </p:nvSpPr>
        <p:spPr>
          <a:xfrm>
            <a:off x="2295118" y="600635"/>
            <a:ext cx="7601761" cy="646331"/>
          </a:xfrm>
          <a:prstGeom prst="rect">
            <a:avLst/>
          </a:prstGeom>
          <a:noFill/>
        </p:spPr>
        <p:txBody>
          <a:bodyPr wrap="none" rtlCol="0">
            <a:spAutoFit/>
          </a:bodyPr>
          <a:lstStyle/>
          <a:p>
            <a:r>
              <a:rPr lang="en-US" sz="3600" dirty="0">
                <a:latin typeface="+mj-lt"/>
              </a:rPr>
              <a:t>Accuracy Comparision among all models</a:t>
            </a:r>
            <a:endParaRPr lang="en-IN" sz="3600" dirty="0">
              <a:latin typeface="+mj-lt"/>
            </a:endParaRPr>
          </a:p>
        </p:txBody>
      </p:sp>
    </p:spTree>
    <p:extLst>
      <p:ext uri="{BB962C8B-B14F-4D97-AF65-F5344CB8AC3E}">
        <p14:creationId xmlns:p14="http://schemas.microsoft.com/office/powerpoint/2010/main" val="3910629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B4E683-29C5-0875-30D8-CC14CFCC9A54}"/>
              </a:ext>
            </a:extLst>
          </p:cNvPr>
          <p:cNvSpPr txBox="1"/>
          <p:nvPr/>
        </p:nvSpPr>
        <p:spPr>
          <a:xfrm>
            <a:off x="5360893" y="412376"/>
            <a:ext cx="1470213" cy="663388"/>
          </a:xfrm>
          <a:prstGeom prst="rect">
            <a:avLst/>
          </a:prstGeom>
          <a:noFill/>
        </p:spPr>
        <p:txBody>
          <a:bodyPr wrap="square" rtlCol="0">
            <a:spAutoFit/>
          </a:bodyPr>
          <a:lstStyle/>
          <a:p>
            <a:r>
              <a:rPr lang="en-US" sz="3600" dirty="0">
                <a:latin typeface="+mj-lt"/>
              </a:rPr>
              <a:t>Output</a:t>
            </a:r>
            <a:endParaRPr lang="en-IN" sz="3600" dirty="0">
              <a:latin typeface="+mj-lt"/>
            </a:endParaRPr>
          </a:p>
        </p:txBody>
      </p:sp>
      <p:pic>
        <p:nvPicPr>
          <p:cNvPr id="7" name="Picture 6">
            <a:extLst>
              <a:ext uri="{FF2B5EF4-FFF2-40B4-BE49-F238E27FC236}">
                <a16:creationId xmlns:a16="http://schemas.microsoft.com/office/drawing/2014/main" id="{2565BB8F-5FF7-26DE-4892-73E1E002D200}"/>
              </a:ext>
            </a:extLst>
          </p:cNvPr>
          <p:cNvPicPr>
            <a:picLocks noChangeAspect="1"/>
          </p:cNvPicPr>
          <p:nvPr/>
        </p:nvPicPr>
        <p:blipFill>
          <a:blip r:embed="rId2"/>
          <a:stretch>
            <a:fillRect/>
          </a:stretch>
        </p:blipFill>
        <p:spPr>
          <a:xfrm>
            <a:off x="2531193" y="1462517"/>
            <a:ext cx="7129613" cy="3695948"/>
          </a:xfrm>
          <a:prstGeom prst="rect">
            <a:avLst/>
          </a:prstGeom>
        </p:spPr>
      </p:pic>
    </p:spTree>
    <p:extLst>
      <p:ext uri="{BB962C8B-B14F-4D97-AF65-F5344CB8AC3E}">
        <p14:creationId xmlns:p14="http://schemas.microsoft.com/office/powerpoint/2010/main" val="139875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caterpillar on a leaf&#10;&#10;Description automatically generated">
            <a:extLst>
              <a:ext uri="{FF2B5EF4-FFF2-40B4-BE49-F238E27FC236}">
                <a16:creationId xmlns:a16="http://schemas.microsoft.com/office/drawing/2014/main" id="{D817E659-27AD-6421-77B2-E66F7EDA6F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343" y="1449815"/>
            <a:ext cx="3559723" cy="4959947"/>
          </a:xfrm>
          <a:prstGeom prst="rect">
            <a:avLst/>
          </a:prstGeom>
          <a:noFill/>
          <a:ln>
            <a:noFill/>
          </a:ln>
        </p:spPr>
      </p:pic>
      <p:pic>
        <p:nvPicPr>
          <p:cNvPr id="5" name="Picture 4" descr="A close-up of a white background&#10;&#10;Description automatically generated">
            <a:extLst>
              <a:ext uri="{FF2B5EF4-FFF2-40B4-BE49-F238E27FC236}">
                <a16:creationId xmlns:a16="http://schemas.microsoft.com/office/drawing/2014/main" id="{65FE815C-871D-6384-357E-F47B69D9B2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92088" y="1449816"/>
            <a:ext cx="3729248" cy="4959946"/>
          </a:xfrm>
          <a:prstGeom prst="rect">
            <a:avLst/>
          </a:prstGeom>
          <a:noFill/>
          <a:ln>
            <a:noFill/>
          </a:ln>
        </p:spPr>
      </p:pic>
      <p:pic>
        <p:nvPicPr>
          <p:cNvPr id="6" name="Picture 5">
            <a:extLst>
              <a:ext uri="{FF2B5EF4-FFF2-40B4-BE49-F238E27FC236}">
                <a16:creationId xmlns:a16="http://schemas.microsoft.com/office/drawing/2014/main" id="{19DCC45A-2D2B-3DF4-7F87-D11D75E0D5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42358" y="1449816"/>
            <a:ext cx="4127811" cy="4959946"/>
          </a:xfrm>
          <a:prstGeom prst="rect">
            <a:avLst/>
          </a:prstGeom>
          <a:noFill/>
        </p:spPr>
      </p:pic>
      <p:sp>
        <p:nvSpPr>
          <p:cNvPr id="7" name="TextBox 6">
            <a:extLst>
              <a:ext uri="{FF2B5EF4-FFF2-40B4-BE49-F238E27FC236}">
                <a16:creationId xmlns:a16="http://schemas.microsoft.com/office/drawing/2014/main" id="{F990C04D-839F-5383-276E-B62F78F4ABEB}"/>
              </a:ext>
            </a:extLst>
          </p:cNvPr>
          <p:cNvSpPr txBox="1"/>
          <p:nvPr/>
        </p:nvSpPr>
        <p:spPr>
          <a:xfrm>
            <a:off x="4271016" y="448238"/>
            <a:ext cx="2971391" cy="646331"/>
          </a:xfrm>
          <a:prstGeom prst="rect">
            <a:avLst/>
          </a:prstGeom>
          <a:noFill/>
        </p:spPr>
        <p:txBody>
          <a:bodyPr wrap="none" rtlCol="0">
            <a:spAutoFit/>
          </a:bodyPr>
          <a:lstStyle/>
          <a:p>
            <a:r>
              <a:rPr lang="en-US" sz="3600" dirty="0">
                <a:latin typeface="+mj-lt"/>
              </a:rPr>
              <a:t>Frontend Slides</a:t>
            </a:r>
            <a:endParaRPr lang="en-IN" sz="3600" dirty="0">
              <a:latin typeface="+mj-lt"/>
            </a:endParaRPr>
          </a:p>
        </p:txBody>
      </p:sp>
    </p:spTree>
    <p:extLst>
      <p:ext uri="{BB962C8B-B14F-4D97-AF65-F5344CB8AC3E}">
        <p14:creationId xmlns:p14="http://schemas.microsoft.com/office/powerpoint/2010/main" val="3491261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8959D-87F1-C555-DC86-9BB6BF95661C}"/>
              </a:ext>
            </a:extLst>
          </p:cNvPr>
          <p:cNvSpPr>
            <a:spLocks noGrp="1"/>
          </p:cNvSpPr>
          <p:nvPr>
            <p:ph type="title"/>
          </p:nvPr>
        </p:nvSpPr>
        <p:spPr>
          <a:xfrm>
            <a:off x="913774" y="546799"/>
            <a:ext cx="10364451" cy="1596177"/>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DE092CF-015A-582C-9D42-2ECFAB75F04D}"/>
              </a:ext>
            </a:extLst>
          </p:cNvPr>
          <p:cNvSpPr>
            <a:spLocks noGrp="1"/>
          </p:cNvSpPr>
          <p:nvPr>
            <p:ph sz="quarter" idx="13"/>
          </p:nvPr>
        </p:nvSpPr>
        <p:spPr>
          <a:xfrm>
            <a:off x="975952" y="1837969"/>
            <a:ext cx="10240093" cy="3182061"/>
          </a:xfrm>
        </p:spPr>
        <p:txBody>
          <a:bodyPr>
            <a:noAutofit/>
          </a:bodyPr>
          <a:lstStyle/>
          <a:p>
            <a:pPr marL="0" indent="0" algn="just">
              <a:lnSpc>
                <a:spcPct val="107000"/>
              </a:lnSpc>
              <a:spcAft>
                <a:spcPts val="800"/>
              </a:spcAft>
              <a:buNone/>
            </a:pPr>
            <a:r>
              <a:rPr lang="en-IN" sz="2200" kern="100" cap="none" dirty="0">
                <a:effectLst/>
                <a:latin typeface="Times New Roman" panose="02020603050405020304" pitchFamily="18" charset="0"/>
                <a:ea typeface="Calibri" panose="020F0502020204030204" pitchFamily="34" charset="0"/>
                <a:cs typeface="Times New Roman" panose="02020603050405020304" pitchFamily="18" charset="0"/>
              </a:rPr>
              <a:t>In conclusion, our initiative tackles the important problem of low output in agriculture caused by pests, with a special emphasis on cotton crops. Utilizing RGB pictures and convolutional neural networks (CNN) in combination with mobilenetv2, we have created a successful method for detecting pests in cotton plants. With an astounding 96.31% accuracy rate, the model allowed for quick detection of pest infestation. We then included the random forest algorithm to decide on pest management strategies. Farmers are encouraged to use pesticides when pests are found and to apply fertilizers according to the characteristics of the soil when pests are not present. The random forest algorithm improved the accuracy of fertilizer application with a high accuracy of 97.95%. Farmers may take targeted and timely action by using this two-step technique, which provides them with a useful and accurate tool. In the end, we want to help farmers maximize crop productivity by efficiently handling pest-related issues.</a:t>
            </a:r>
            <a:endParaRPr lang="en-IN" sz="2200" kern="100" cap="none"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8700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8BA59-5B12-32F5-1162-CD24871808F4}"/>
              </a:ext>
            </a:extLst>
          </p:cNvPr>
          <p:cNvSpPr>
            <a:spLocks noGrp="1"/>
          </p:cNvSpPr>
          <p:nvPr>
            <p:ph type="title"/>
          </p:nvPr>
        </p:nvSpPr>
        <p:spPr>
          <a:xfrm>
            <a:off x="913774" y="394400"/>
            <a:ext cx="10364451" cy="1596177"/>
          </a:xfrm>
        </p:spPr>
        <p:txBody>
          <a:bodyPr/>
          <a:lstStyle/>
          <a:p>
            <a:r>
              <a:rPr lang="en-US" dirty="0"/>
              <a:t>References</a:t>
            </a:r>
            <a:endParaRPr lang="en-IN" dirty="0"/>
          </a:p>
        </p:txBody>
      </p:sp>
      <p:sp>
        <p:nvSpPr>
          <p:cNvPr id="8" name="TextBox 7">
            <a:extLst>
              <a:ext uri="{FF2B5EF4-FFF2-40B4-BE49-F238E27FC236}">
                <a16:creationId xmlns:a16="http://schemas.microsoft.com/office/drawing/2014/main" id="{ADBD0829-19AB-BD3C-154A-F19D7C34B6DB}"/>
              </a:ext>
            </a:extLst>
          </p:cNvPr>
          <p:cNvSpPr txBox="1"/>
          <p:nvPr/>
        </p:nvSpPr>
        <p:spPr>
          <a:xfrm>
            <a:off x="1366519" y="2143760"/>
            <a:ext cx="9458960" cy="4247317"/>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0000"/>
                </a:solidFill>
                <a:effectLst/>
                <a:latin typeface="AdvOT596495f2"/>
              </a:rPr>
              <a:t>Cotton pests classi</a:t>
            </a:r>
            <a:r>
              <a:rPr lang="en-US" sz="1800" dirty="0">
                <a:solidFill>
                  <a:srgbClr val="000000"/>
                </a:solidFill>
                <a:effectLst/>
                <a:latin typeface="AdvOT596495f2+fb"/>
              </a:rPr>
              <a:t>fi</a:t>
            </a:r>
            <a:r>
              <a:rPr lang="en-US" sz="1800" dirty="0">
                <a:solidFill>
                  <a:srgbClr val="000000"/>
                </a:solidFill>
                <a:effectLst/>
                <a:latin typeface="AdvOT596495f2"/>
              </a:rPr>
              <a:t>cation in </a:t>
            </a:r>
            <a:r>
              <a:rPr lang="en-US" sz="1800" dirty="0">
                <a:solidFill>
                  <a:srgbClr val="000000"/>
                </a:solidFill>
                <a:effectLst/>
                <a:latin typeface="AdvOT596495f2+fb"/>
              </a:rPr>
              <a:t>fi</a:t>
            </a:r>
            <a:r>
              <a:rPr lang="en-US" sz="1800" dirty="0">
                <a:solidFill>
                  <a:srgbClr val="000000"/>
                </a:solidFill>
                <a:effectLst/>
                <a:latin typeface="AdvOT596495f2"/>
              </a:rPr>
              <a:t>eld-based images using deep residual networks </a:t>
            </a:r>
            <a:r>
              <a:rPr lang="en-US" dirty="0"/>
              <a:t> - </a:t>
            </a:r>
            <a:r>
              <a:rPr lang="en-US" sz="1800" dirty="0" err="1">
                <a:solidFill>
                  <a:srgbClr val="000000"/>
                </a:solidFill>
                <a:effectLst/>
                <a:latin typeface="AdvOT596495f2"/>
              </a:rPr>
              <a:t>Adão</a:t>
            </a:r>
            <a:r>
              <a:rPr lang="en-US" sz="1800" dirty="0">
                <a:solidFill>
                  <a:srgbClr val="000000"/>
                </a:solidFill>
                <a:effectLst/>
                <a:latin typeface="AdvOT596495f2"/>
              </a:rPr>
              <a:t> Nunes </a:t>
            </a:r>
            <a:r>
              <a:rPr lang="en-US" sz="1800" dirty="0" err="1">
                <a:solidFill>
                  <a:srgbClr val="000000"/>
                </a:solidFill>
                <a:effectLst/>
                <a:latin typeface="AdvOT596495f2"/>
              </a:rPr>
              <a:t>Alve</a:t>
            </a:r>
            <a:r>
              <a:rPr lang="en-US" sz="1800" dirty="0" err="1">
                <a:effectLst/>
                <a:latin typeface="AdvOT596495f2"/>
              </a:rPr>
              <a:t>sa</a:t>
            </a:r>
            <a:r>
              <a:rPr lang="en-US" sz="1800" dirty="0">
                <a:solidFill>
                  <a:srgbClr val="287CA5"/>
                </a:solidFill>
                <a:effectLst/>
                <a:latin typeface="AdvOT596495f2"/>
              </a:rPr>
              <a:t> </a:t>
            </a:r>
            <a:r>
              <a:rPr lang="en-US" sz="1800" dirty="0">
                <a:solidFill>
                  <a:srgbClr val="000000"/>
                </a:solidFill>
                <a:effectLst/>
                <a:latin typeface="AdvOT596495f2"/>
              </a:rPr>
              <a:t>, </a:t>
            </a:r>
            <a:r>
              <a:rPr lang="en-US" sz="1800" dirty="0" err="1">
                <a:solidFill>
                  <a:srgbClr val="000000"/>
                </a:solidFill>
                <a:effectLst/>
                <a:latin typeface="AdvOT596495f2"/>
              </a:rPr>
              <a:t>Witenberg</a:t>
            </a:r>
            <a:r>
              <a:rPr lang="en-US" sz="1800" dirty="0">
                <a:solidFill>
                  <a:srgbClr val="000000"/>
                </a:solidFill>
                <a:effectLst/>
                <a:latin typeface="AdvOT596495f2"/>
              </a:rPr>
              <a:t> S.R. </a:t>
            </a:r>
            <a:r>
              <a:rPr lang="en-US" sz="1800" dirty="0" err="1">
                <a:solidFill>
                  <a:srgbClr val="000000"/>
                </a:solidFill>
                <a:effectLst/>
                <a:latin typeface="AdvOT596495f2"/>
              </a:rPr>
              <a:t>Souz</a:t>
            </a:r>
            <a:r>
              <a:rPr lang="en-US" sz="1800" dirty="0" err="1">
                <a:effectLst/>
                <a:latin typeface="AdvOT596495f2"/>
              </a:rPr>
              <a:t>aa</a:t>
            </a:r>
            <a:r>
              <a:rPr lang="en-US" sz="1800" dirty="0">
                <a:solidFill>
                  <a:srgbClr val="287CA5"/>
                </a:solidFill>
                <a:effectLst/>
                <a:latin typeface="AdvOT596495f2"/>
              </a:rPr>
              <a:t> </a:t>
            </a:r>
            <a:r>
              <a:rPr lang="en-US" sz="1800" dirty="0">
                <a:solidFill>
                  <a:srgbClr val="000000"/>
                </a:solidFill>
                <a:effectLst/>
                <a:latin typeface="AdvOT596495f2"/>
              </a:rPr>
              <a:t>, </a:t>
            </a:r>
            <a:r>
              <a:rPr lang="en-US" sz="1800" dirty="0" err="1">
                <a:solidFill>
                  <a:srgbClr val="000000"/>
                </a:solidFill>
                <a:effectLst/>
                <a:latin typeface="AdvOT596495f2"/>
              </a:rPr>
              <a:t>Díbio</a:t>
            </a:r>
            <a:r>
              <a:rPr lang="en-US" sz="1800" dirty="0">
                <a:solidFill>
                  <a:srgbClr val="000000"/>
                </a:solidFill>
                <a:effectLst/>
                <a:latin typeface="AdvOT596495f2"/>
              </a:rPr>
              <a:t> Leandro Borges</a:t>
            </a:r>
          </a:p>
          <a:p>
            <a:pPr marL="285750" indent="-285750">
              <a:buFont typeface="Arial" panose="020B0604020202020204" pitchFamily="34" charset="0"/>
              <a:buChar char="•"/>
            </a:pPr>
            <a:endParaRPr lang="en-US" sz="1800" dirty="0">
              <a:solidFill>
                <a:srgbClr val="000000"/>
              </a:solidFill>
              <a:effectLst/>
              <a:latin typeface="AdvOT596495f2"/>
            </a:endParaRPr>
          </a:p>
          <a:p>
            <a:pPr marL="285750" indent="-285750">
              <a:buFont typeface="Arial" panose="020B0604020202020204" pitchFamily="34" charset="0"/>
              <a:buChar char="•"/>
            </a:pPr>
            <a:r>
              <a:rPr lang="en-US" sz="1800" dirty="0">
                <a:solidFill>
                  <a:srgbClr val="000000"/>
                </a:solidFill>
                <a:effectLst/>
                <a:latin typeface="Times New Roman" panose="02020603050405020304" pitchFamily="18" charset="0"/>
              </a:rPr>
              <a:t>Crop Diseases and Pests Detection Using Convolutional Neural Network - Pruthvi P. Patel, </a:t>
            </a:r>
            <a:r>
              <a:rPr lang="en-US" sz="1800" dirty="0" err="1">
                <a:solidFill>
                  <a:srgbClr val="000000"/>
                </a:solidFill>
                <a:effectLst/>
                <a:latin typeface="Times New Roman" panose="02020603050405020304" pitchFamily="18" charset="0"/>
              </a:rPr>
              <a:t>Dineshkumar</a:t>
            </a:r>
            <a:r>
              <a:rPr lang="en-US" sz="1800" dirty="0">
                <a:solidFill>
                  <a:srgbClr val="000000"/>
                </a:solidFill>
                <a:effectLst/>
                <a:latin typeface="Times New Roman" panose="02020603050405020304" pitchFamily="18" charset="0"/>
              </a:rPr>
              <a:t> B. Vaghela</a:t>
            </a:r>
          </a:p>
          <a:p>
            <a:pPr marL="285750" indent="-285750">
              <a:buFont typeface="Arial" panose="020B0604020202020204" pitchFamily="34" charset="0"/>
              <a:buChar char="•"/>
            </a:pPr>
            <a:endParaRPr lang="en-US" dirty="0">
              <a:solidFill>
                <a:srgbClr val="287CA5"/>
              </a:solidFill>
              <a:latin typeface="AdvOT596495f2"/>
            </a:endParaRPr>
          </a:p>
          <a:p>
            <a:pPr marL="285750" indent="-285750">
              <a:buFont typeface="Arial" panose="020B0604020202020204" pitchFamily="34" charset="0"/>
              <a:buChar char="•"/>
            </a:pPr>
            <a:r>
              <a:rPr lang="en-US" sz="1800" dirty="0">
                <a:solidFill>
                  <a:srgbClr val="000000"/>
                </a:solidFill>
                <a:effectLst/>
                <a:latin typeface="MinionStd-Black"/>
              </a:rPr>
              <a:t>Deep Learning-Based Image Processing for Cotton Leaf Disease and Pest Diagnosis - </a:t>
            </a:r>
            <a:r>
              <a:rPr lang="en-US" sz="1800" dirty="0" err="1">
                <a:solidFill>
                  <a:srgbClr val="000000"/>
                </a:solidFill>
                <a:effectLst/>
                <a:latin typeface="MinionStd-Black"/>
              </a:rPr>
              <a:t>Azath</a:t>
            </a:r>
            <a:r>
              <a:rPr lang="en-US" sz="1800" dirty="0">
                <a:solidFill>
                  <a:srgbClr val="000000"/>
                </a:solidFill>
                <a:effectLst/>
                <a:latin typeface="MinionStd-Black"/>
              </a:rPr>
              <a:t> M. , </a:t>
            </a:r>
            <a:r>
              <a:rPr lang="en-US" sz="1800" dirty="0" err="1">
                <a:solidFill>
                  <a:srgbClr val="000000"/>
                </a:solidFill>
                <a:effectLst/>
                <a:latin typeface="MinionStd-Black"/>
              </a:rPr>
              <a:t>Melese</a:t>
            </a:r>
            <a:r>
              <a:rPr lang="en-US" sz="1800" dirty="0">
                <a:solidFill>
                  <a:srgbClr val="000000"/>
                </a:solidFill>
                <a:effectLst/>
                <a:latin typeface="MinionStd-Black"/>
              </a:rPr>
              <a:t> </a:t>
            </a:r>
            <a:r>
              <a:rPr lang="en-US" sz="1800" dirty="0" err="1">
                <a:solidFill>
                  <a:srgbClr val="000000"/>
                </a:solidFill>
                <a:effectLst/>
                <a:latin typeface="MinionStd-Black"/>
              </a:rPr>
              <a:t>Zekiwos,Abey</a:t>
            </a:r>
            <a:r>
              <a:rPr lang="en-US" sz="1800" dirty="0">
                <a:solidFill>
                  <a:srgbClr val="000000"/>
                </a:solidFill>
                <a:effectLst/>
                <a:latin typeface="MinionStd-Black"/>
              </a:rPr>
              <a:t> Bruck</a:t>
            </a:r>
            <a:endParaRPr lang="en-US" dirty="0">
              <a:solidFill>
                <a:srgbClr val="287CA5"/>
              </a:solidFill>
              <a:latin typeface="AdvOT596495f2"/>
            </a:endParaRPr>
          </a:p>
          <a:p>
            <a:pPr marL="285750" indent="-285750">
              <a:buFont typeface="Arial" panose="020B0604020202020204" pitchFamily="34" charset="0"/>
              <a:buChar char="•"/>
            </a:pPr>
            <a:endParaRPr lang="en-US" sz="1800" dirty="0">
              <a:solidFill>
                <a:srgbClr val="000000"/>
              </a:solidFill>
              <a:effectLst/>
              <a:latin typeface="AdvOT596495f2"/>
            </a:endParaRPr>
          </a:p>
          <a:p>
            <a:pPr marL="285750" indent="-285750">
              <a:buFont typeface="Arial" panose="020B0604020202020204" pitchFamily="34" charset="0"/>
              <a:buChar char="•"/>
            </a:pPr>
            <a:r>
              <a:rPr lang="en-US" sz="1800" dirty="0">
                <a:solidFill>
                  <a:srgbClr val="000000"/>
                </a:solidFill>
                <a:effectLst/>
                <a:latin typeface="Times New Roman" panose="02020603050405020304" pitchFamily="18" charset="0"/>
              </a:rPr>
              <a:t>Prediction of crop yield and fertilizer recommendation using machine learning algorithms - </a:t>
            </a:r>
            <a:r>
              <a:rPr lang="en-US" sz="1800" dirty="0" err="1">
                <a:solidFill>
                  <a:srgbClr val="000000"/>
                </a:solidFill>
                <a:effectLst/>
                <a:latin typeface="Times New Roman" panose="02020603050405020304" pitchFamily="18" charset="0"/>
              </a:rPr>
              <a:t>Devdatta</a:t>
            </a:r>
            <a:r>
              <a:rPr lang="en-US" sz="1800" dirty="0">
                <a:solidFill>
                  <a:srgbClr val="000000"/>
                </a:solidFill>
                <a:effectLst/>
                <a:latin typeface="Times New Roman" panose="02020603050405020304" pitchFamily="18" charset="0"/>
              </a:rPr>
              <a:t> A. </a:t>
            </a:r>
            <a:r>
              <a:rPr lang="en-US" sz="1800" dirty="0" err="1">
                <a:solidFill>
                  <a:srgbClr val="000000"/>
                </a:solidFill>
                <a:effectLst/>
                <a:latin typeface="Times New Roman" panose="02020603050405020304" pitchFamily="18" charset="0"/>
              </a:rPr>
              <a:t>Bondre</a:t>
            </a:r>
            <a:r>
              <a:rPr lang="en-US" sz="1800" dirty="0">
                <a:solidFill>
                  <a:srgbClr val="000000"/>
                </a:solidFill>
                <a:effectLst/>
                <a:latin typeface="Times New Roman" panose="02020603050405020304" pitchFamily="18" charset="0"/>
              </a:rPr>
              <a:t>, Mr. Santosh </a:t>
            </a:r>
            <a:r>
              <a:rPr lang="en-US" sz="1800" dirty="0" err="1">
                <a:solidFill>
                  <a:srgbClr val="000000"/>
                </a:solidFill>
                <a:effectLst/>
                <a:latin typeface="Times New Roman" panose="02020603050405020304" pitchFamily="18" charset="0"/>
              </a:rPr>
              <a:t>Mahagaonkar</a:t>
            </a:r>
            <a:endParaRPr lang="en-US" sz="1800" dirty="0">
              <a:solidFill>
                <a:srgbClr val="000000"/>
              </a:solidFill>
              <a:effectLst/>
              <a:latin typeface="Times New Roman" panose="02020603050405020304" pitchFamily="18" charset="0"/>
            </a:endParaRPr>
          </a:p>
          <a:p>
            <a:pPr marL="285750" indent="-285750">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dirty="0">
                <a:solidFill>
                  <a:srgbClr val="000000"/>
                </a:solidFill>
                <a:effectLst/>
                <a:latin typeface="CharisSIL"/>
              </a:rPr>
              <a:t>Intelligent insecticide and fertilizer recommendation system based on TPF-CNN for smart farming - Tanmay </a:t>
            </a:r>
            <a:r>
              <a:rPr lang="en-US" sz="1800" dirty="0" err="1">
                <a:solidFill>
                  <a:srgbClr val="000000"/>
                </a:solidFill>
                <a:effectLst/>
                <a:latin typeface="CharisSIL"/>
              </a:rPr>
              <a:t>Thorat</a:t>
            </a:r>
            <a:r>
              <a:rPr lang="en-US" sz="1800" dirty="0">
                <a:solidFill>
                  <a:srgbClr val="2196D1"/>
                </a:solidFill>
                <a:effectLst/>
                <a:latin typeface="CharisSIL"/>
              </a:rPr>
              <a:t> </a:t>
            </a:r>
            <a:r>
              <a:rPr lang="en-US" sz="1800" dirty="0">
                <a:solidFill>
                  <a:srgbClr val="000000"/>
                </a:solidFill>
                <a:effectLst/>
                <a:latin typeface="CharisSIL"/>
              </a:rPr>
              <a:t>, B.K. </a:t>
            </a:r>
            <a:r>
              <a:rPr lang="en-US" sz="1800" dirty="0" err="1">
                <a:solidFill>
                  <a:srgbClr val="000000"/>
                </a:solidFill>
                <a:effectLst/>
                <a:latin typeface="CharisSIL"/>
              </a:rPr>
              <a:t>Patle</a:t>
            </a:r>
            <a:r>
              <a:rPr lang="en-US" sz="1800" dirty="0">
                <a:solidFill>
                  <a:srgbClr val="000000"/>
                </a:solidFill>
                <a:effectLst/>
                <a:latin typeface="CharisSIL"/>
              </a:rPr>
              <a:t> , Sunil Kumar Kashyap </a:t>
            </a:r>
          </a:p>
          <a:p>
            <a:pPr marL="285750" indent="-285750">
              <a:buFont typeface="Arial" panose="020B0604020202020204" pitchFamily="34" charset="0"/>
              <a:buChar char="•"/>
            </a:pPr>
            <a:endParaRPr lang="en-US" dirty="0">
              <a:solidFill>
                <a:srgbClr val="000000"/>
              </a:solidFill>
              <a:latin typeface="CharisSIL"/>
            </a:endParaRPr>
          </a:p>
        </p:txBody>
      </p:sp>
    </p:spTree>
    <p:extLst>
      <p:ext uri="{BB962C8B-B14F-4D97-AF65-F5344CB8AC3E}">
        <p14:creationId xmlns:p14="http://schemas.microsoft.com/office/powerpoint/2010/main" val="2717139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8BA59-5B12-32F5-1162-CD24871808F4}"/>
              </a:ext>
            </a:extLst>
          </p:cNvPr>
          <p:cNvSpPr>
            <a:spLocks noGrp="1"/>
          </p:cNvSpPr>
          <p:nvPr>
            <p:ph type="title"/>
          </p:nvPr>
        </p:nvSpPr>
        <p:spPr>
          <a:xfrm>
            <a:off x="913774" y="394400"/>
            <a:ext cx="10364451" cy="1596177"/>
          </a:xfrm>
        </p:spPr>
        <p:txBody>
          <a:bodyPr/>
          <a:lstStyle/>
          <a:p>
            <a:r>
              <a:rPr lang="en-US" dirty="0"/>
              <a:t>References</a:t>
            </a:r>
            <a:endParaRPr lang="en-IN" dirty="0"/>
          </a:p>
        </p:txBody>
      </p:sp>
      <p:sp>
        <p:nvSpPr>
          <p:cNvPr id="8" name="TextBox 7">
            <a:extLst>
              <a:ext uri="{FF2B5EF4-FFF2-40B4-BE49-F238E27FC236}">
                <a16:creationId xmlns:a16="http://schemas.microsoft.com/office/drawing/2014/main" id="{ADBD0829-19AB-BD3C-154A-F19D7C34B6DB}"/>
              </a:ext>
            </a:extLst>
          </p:cNvPr>
          <p:cNvSpPr txBox="1"/>
          <p:nvPr/>
        </p:nvSpPr>
        <p:spPr>
          <a:xfrm>
            <a:off x="1488439" y="2346960"/>
            <a:ext cx="9458960"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0000"/>
                </a:solidFill>
                <a:effectLst/>
                <a:latin typeface="AdvOT596495f2"/>
              </a:rPr>
              <a:t>American bollworm and pink bollworm - </a:t>
            </a:r>
            <a:r>
              <a:rPr lang="en-US" sz="1800" dirty="0">
                <a:solidFill>
                  <a:srgbClr val="000000"/>
                </a:solidFill>
                <a:effectLst/>
                <a:latin typeface="AdvOT596495f2"/>
                <a:hlinkClick r:id="rId2"/>
              </a:rPr>
              <a:t>https://www.kaggle.com/datasets/hatemamine/1280bollworm</a:t>
            </a:r>
            <a:endParaRPr lang="en-US" sz="1800" dirty="0">
              <a:solidFill>
                <a:srgbClr val="000000"/>
              </a:solidFill>
              <a:effectLst/>
              <a:latin typeface="AdvOT596495f2"/>
            </a:endParaRPr>
          </a:p>
          <a:p>
            <a:pPr marL="285750" indent="-285750">
              <a:buFont typeface="Arial" panose="020B0604020202020204" pitchFamily="34" charset="0"/>
              <a:buChar char="•"/>
            </a:pPr>
            <a:endParaRPr lang="en-US" sz="1800" dirty="0">
              <a:solidFill>
                <a:srgbClr val="000000"/>
              </a:solidFill>
              <a:effectLst/>
              <a:latin typeface="AdvOT596495f2"/>
            </a:endParaRPr>
          </a:p>
          <a:p>
            <a:pPr marL="285750" indent="-285750">
              <a:buFont typeface="Arial" panose="020B0604020202020204" pitchFamily="34" charset="0"/>
              <a:buChar char="•"/>
            </a:pPr>
            <a:r>
              <a:rPr lang="en-US" dirty="0">
                <a:solidFill>
                  <a:srgbClr val="000000"/>
                </a:solidFill>
                <a:latin typeface="AdvOT596495f2"/>
              </a:rPr>
              <a:t>I</a:t>
            </a:r>
            <a:r>
              <a:rPr lang="en-US" sz="1800" dirty="0">
                <a:solidFill>
                  <a:srgbClr val="000000"/>
                </a:solidFill>
                <a:effectLst/>
                <a:latin typeface="AdvOT596495f2"/>
              </a:rPr>
              <a:t>p102 - </a:t>
            </a:r>
            <a:r>
              <a:rPr lang="en-US" sz="1800" dirty="0">
                <a:solidFill>
                  <a:srgbClr val="000000"/>
                </a:solidFill>
                <a:effectLst/>
                <a:latin typeface="AdvOT596495f2"/>
                <a:hlinkClick r:id="rId3"/>
              </a:rPr>
              <a:t>https://www.kaggle.com/datasets/rahimanshu/pest-classification-ip102-dataset/data</a:t>
            </a:r>
            <a:endParaRPr lang="en-US" sz="1800" dirty="0">
              <a:solidFill>
                <a:srgbClr val="000000"/>
              </a:solidFill>
              <a:effectLst/>
              <a:latin typeface="AdvOT596495f2"/>
            </a:endParaRPr>
          </a:p>
          <a:p>
            <a:pPr marL="285750" indent="-285750">
              <a:buFont typeface="Arial" panose="020B0604020202020204" pitchFamily="34" charset="0"/>
              <a:buChar char="•"/>
            </a:pPr>
            <a:endParaRPr lang="en-US" sz="1800" dirty="0">
              <a:solidFill>
                <a:srgbClr val="000000"/>
              </a:solidFill>
              <a:effectLst/>
              <a:latin typeface="AdvOT596495f2"/>
            </a:endParaRPr>
          </a:p>
          <a:p>
            <a:pPr marL="285750" indent="-285750">
              <a:buFont typeface="Arial" panose="020B0604020202020204" pitchFamily="34" charset="0"/>
              <a:buChar char="•"/>
            </a:pPr>
            <a:r>
              <a:rPr lang="en-US" dirty="0">
                <a:solidFill>
                  <a:srgbClr val="000000"/>
                </a:solidFill>
                <a:latin typeface="AdvOT596495f2"/>
              </a:rPr>
              <a:t>F</a:t>
            </a:r>
            <a:r>
              <a:rPr lang="en-US" sz="1800" dirty="0">
                <a:solidFill>
                  <a:srgbClr val="000000"/>
                </a:solidFill>
                <a:effectLst/>
                <a:latin typeface="AdvOT596495f2"/>
              </a:rPr>
              <a:t>all armyworm - </a:t>
            </a:r>
            <a:r>
              <a:rPr lang="en-US" sz="1800" dirty="0">
                <a:solidFill>
                  <a:srgbClr val="000000"/>
                </a:solidFill>
                <a:effectLst/>
                <a:latin typeface="AdvOT596495f2"/>
                <a:hlinkClick r:id="rId4"/>
              </a:rPr>
              <a:t>https://www.kaggle.com/datasets/shruthi11sivagnanam/fall-armyworm</a:t>
            </a:r>
            <a:endParaRPr lang="en-US" sz="1800" dirty="0">
              <a:solidFill>
                <a:srgbClr val="000000"/>
              </a:solidFill>
              <a:effectLst/>
              <a:latin typeface="AdvOT596495f2"/>
            </a:endParaRPr>
          </a:p>
          <a:p>
            <a:pPr marL="285750" indent="-285750">
              <a:buFont typeface="Arial" panose="020B0604020202020204" pitchFamily="34" charset="0"/>
              <a:buChar char="•"/>
            </a:pPr>
            <a:endParaRPr lang="en-US" sz="1800" dirty="0">
              <a:solidFill>
                <a:srgbClr val="000000"/>
              </a:solidFill>
              <a:effectLst/>
              <a:latin typeface="AdvOT596495f2"/>
            </a:endParaRPr>
          </a:p>
          <a:p>
            <a:pPr marL="285750" indent="-285750">
              <a:buFont typeface="Arial" panose="020B0604020202020204" pitchFamily="34" charset="0"/>
              <a:buChar char="•"/>
            </a:pPr>
            <a:r>
              <a:rPr lang="en-US" dirty="0">
                <a:hlinkClick r:id="rId5"/>
              </a:rPr>
              <a:t>https://www.kaggle.com/code/nainikagaur/mobilenet-v2-implementation</a:t>
            </a:r>
            <a:endParaRPr lang="en-US" dirty="0"/>
          </a:p>
          <a:p>
            <a:endParaRPr lang="en-US" dirty="0"/>
          </a:p>
        </p:txBody>
      </p:sp>
    </p:spTree>
    <p:extLst>
      <p:ext uri="{BB962C8B-B14F-4D97-AF65-F5344CB8AC3E}">
        <p14:creationId xmlns:p14="http://schemas.microsoft.com/office/powerpoint/2010/main" val="158397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C4A86-CEB5-AB21-B99D-1A66965CC368}"/>
              </a:ext>
            </a:extLst>
          </p:cNvPr>
          <p:cNvSpPr txBox="1"/>
          <p:nvPr/>
        </p:nvSpPr>
        <p:spPr>
          <a:xfrm>
            <a:off x="4940374" y="583304"/>
            <a:ext cx="2311251" cy="646331"/>
          </a:xfrm>
          <a:prstGeom prst="rect">
            <a:avLst/>
          </a:prstGeom>
          <a:noFill/>
        </p:spPr>
        <p:txBody>
          <a:bodyPr wrap="square" rtlCol="0">
            <a:spAutoFit/>
          </a:bodyPr>
          <a:lstStyle/>
          <a:p>
            <a:r>
              <a:rPr lang="en-US" sz="3600" dirty="0">
                <a:latin typeface="+mj-lt"/>
                <a:cs typeface="Times New Roman" panose="02020603050405020304" pitchFamily="18" charset="0"/>
              </a:rPr>
              <a:t>CONTENTS</a:t>
            </a:r>
            <a:endParaRPr lang="en-IN" sz="3600" dirty="0">
              <a:latin typeface="+mj-lt"/>
              <a:cs typeface="Times New Roman" panose="02020603050405020304" pitchFamily="18" charset="0"/>
            </a:endParaRPr>
          </a:p>
        </p:txBody>
      </p:sp>
      <p:sp>
        <p:nvSpPr>
          <p:cNvPr id="2" name="Content Placeholder 2">
            <a:extLst>
              <a:ext uri="{FF2B5EF4-FFF2-40B4-BE49-F238E27FC236}">
                <a16:creationId xmlns:a16="http://schemas.microsoft.com/office/drawing/2014/main" id="{4C0BB26C-2641-3831-D9D9-27C177926E30}"/>
              </a:ext>
            </a:extLst>
          </p:cNvPr>
          <p:cNvSpPr>
            <a:spLocks noGrp="1"/>
          </p:cNvSpPr>
          <p:nvPr/>
        </p:nvSpPr>
        <p:spPr>
          <a:xfrm>
            <a:off x="1294363" y="1703694"/>
            <a:ext cx="9603275" cy="3823346"/>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000" cap="none" dirty="0">
                <a:solidFill>
                  <a:schemeClr val="tx1"/>
                </a:solidFill>
                <a:latin typeface="Times New Roman" panose="02020603050405020304" pitchFamily="18" charset="0"/>
                <a:cs typeface="Times New Roman" panose="02020603050405020304" pitchFamily="18" charset="0"/>
              </a:rPr>
              <a:t>Abstract</a:t>
            </a:r>
          </a:p>
          <a:p>
            <a:r>
              <a:rPr lang="en-US" sz="2000" cap="none" dirty="0">
                <a:solidFill>
                  <a:schemeClr val="tx1"/>
                </a:solidFill>
                <a:latin typeface="Times New Roman" panose="02020603050405020304" pitchFamily="18" charset="0"/>
                <a:cs typeface="Times New Roman" panose="02020603050405020304" pitchFamily="18" charset="0"/>
              </a:rPr>
              <a:t>Introduction </a:t>
            </a:r>
          </a:p>
          <a:p>
            <a:r>
              <a:rPr lang="en-US" sz="2000" cap="none">
                <a:solidFill>
                  <a:schemeClr val="tx1"/>
                </a:solidFill>
                <a:latin typeface="Times New Roman" panose="02020603050405020304" pitchFamily="18" charset="0"/>
                <a:cs typeface="Times New Roman" panose="02020603050405020304" pitchFamily="18" charset="0"/>
              </a:rPr>
              <a:t>Literature Survey</a:t>
            </a:r>
            <a:endParaRPr lang="en-US" sz="2000" cap="none" dirty="0">
              <a:solidFill>
                <a:schemeClr val="tx1"/>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Design</a:t>
            </a:r>
            <a:endParaRPr lang="en-IN" sz="2000" dirty="0">
              <a:solidFill>
                <a:schemeClr val="tx1"/>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Code</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Implementation</a:t>
            </a:r>
          </a:p>
          <a:p>
            <a:r>
              <a:rPr lang="en-IN" sz="2000" dirty="0">
                <a:solidFill>
                  <a:schemeClr val="tx1"/>
                </a:solidFill>
                <a:latin typeface="Times New Roman" panose="02020603050405020304" pitchFamily="18" charset="0"/>
                <a:cs typeface="Times New Roman" panose="02020603050405020304" pitchFamily="18" charset="0"/>
              </a:rPr>
              <a:t>Output</a:t>
            </a:r>
          </a:p>
          <a:p>
            <a:r>
              <a:rPr lang="en-US" sz="2000" cap="none" dirty="0">
                <a:solidFill>
                  <a:schemeClr val="tx1"/>
                </a:solidFill>
                <a:latin typeface="Times New Roman" panose="02020603050405020304" pitchFamily="18" charset="0"/>
                <a:cs typeface="Times New Roman" panose="02020603050405020304" pitchFamily="18" charset="0"/>
              </a:rPr>
              <a:t>Conclusion</a:t>
            </a:r>
          </a:p>
          <a:p>
            <a:r>
              <a:rPr lang="en-US" sz="2000" cap="none" dirty="0">
                <a:solidFill>
                  <a:schemeClr val="tx1"/>
                </a:solidFill>
                <a:latin typeface="Times New Roman" panose="02020603050405020304" pitchFamily="18" charset="0"/>
                <a:cs typeface="Times New Roman" panose="02020603050405020304" pitchFamily="18" charset="0"/>
              </a:rPr>
              <a:t>Paper Status</a:t>
            </a:r>
          </a:p>
          <a:p>
            <a:r>
              <a:rPr lang="en-US" sz="2000" dirty="0">
                <a:solidFill>
                  <a:schemeClr val="tx1"/>
                </a:solidFill>
                <a:latin typeface="Times New Roman" panose="02020603050405020304" pitchFamily="18" charset="0"/>
                <a:cs typeface="Times New Roman" panose="02020603050405020304" pitchFamily="18" charset="0"/>
              </a:rPr>
              <a:t>References</a:t>
            </a:r>
            <a:endParaRPr lang="en-US" sz="2000" cap="none"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52510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00B250-6C1F-65A3-FCB7-44AF03F531B4}"/>
              </a:ext>
            </a:extLst>
          </p:cNvPr>
          <p:cNvSpPr txBox="1"/>
          <p:nvPr/>
        </p:nvSpPr>
        <p:spPr>
          <a:xfrm>
            <a:off x="4845722" y="484094"/>
            <a:ext cx="2500556" cy="646331"/>
          </a:xfrm>
          <a:prstGeom prst="rect">
            <a:avLst/>
          </a:prstGeom>
          <a:noFill/>
        </p:spPr>
        <p:txBody>
          <a:bodyPr wrap="none" rtlCol="0">
            <a:spAutoFit/>
          </a:bodyPr>
          <a:lstStyle/>
          <a:p>
            <a:r>
              <a:rPr lang="en-US" sz="3600" dirty="0">
                <a:latin typeface="+mj-lt"/>
              </a:rPr>
              <a:t>Paper Status</a:t>
            </a:r>
            <a:endParaRPr lang="en-IN" sz="3600" dirty="0">
              <a:latin typeface="+mj-lt"/>
            </a:endParaRPr>
          </a:p>
        </p:txBody>
      </p:sp>
      <p:sp>
        <p:nvSpPr>
          <p:cNvPr id="5" name="TextBox 4">
            <a:extLst>
              <a:ext uri="{FF2B5EF4-FFF2-40B4-BE49-F238E27FC236}">
                <a16:creationId xmlns:a16="http://schemas.microsoft.com/office/drawing/2014/main" id="{C0C8F864-B416-F419-9668-9B9F8391733B}"/>
              </a:ext>
            </a:extLst>
          </p:cNvPr>
          <p:cNvSpPr txBox="1"/>
          <p:nvPr/>
        </p:nvSpPr>
        <p:spPr>
          <a:xfrm>
            <a:off x="1959006" y="2052918"/>
            <a:ext cx="8273987" cy="1569660"/>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Writing Paper completed and has been submited for journal named  </a:t>
            </a:r>
            <a:r>
              <a:rPr lang="en-IN" sz="3200" dirty="0">
                <a:latin typeface="Times New Roman" panose="02020603050405020304" pitchFamily="18" charset="0"/>
                <a:cs typeface="Times New Roman" panose="02020603050405020304" pitchFamily="18" charset="0"/>
              </a:rPr>
              <a:t>IAES International Journal of Artificial Intelligence (IJ-AI)</a:t>
            </a:r>
            <a:r>
              <a:rPr lang="en-US"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295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74C4-3996-7F56-E568-645E6D37A088}"/>
              </a:ext>
            </a:extLst>
          </p:cNvPr>
          <p:cNvSpPr>
            <a:spLocks noGrp="1"/>
          </p:cNvSpPr>
          <p:nvPr>
            <p:ph type="title"/>
          </p:nvPr>
        </p:nvSpPr>
        <p:spPr>
          <a:xfrm>
            <a:off x="913774" y="2630911"/>
            <a:ext cx="10364451" cy="1596177"/>
          </a:xfrm>
        </p:spPr>
        <p:txBody>
          <a:bodyPr>
            <a:normAutofit/>
          </a:bodyPr>
          <a:lstStyle/>
          <a:p>
            <a:r>
              <a:rPr lang="en-US" sz="6000" dirty="0"/>
              <a:t>Thank you</a:t>
            </a:r>
            <a:endParaRPr lang="en-IN" sz="6000" dirty="0"/>
          </a:p>
        </p:txBody>
      </p:sp>
    </p:spTree>
    <p:extLst>
      <p:ext uri="{BB962C8B-B14F-4D97-AF65-F5344CB8AC3E}">
        <p14:creationId xmlns:p14="http://schemas.microsoft.com/office/powerpoint/2010/main" val="255070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513F73-583E-9F2C-BF37-213BC700997F}"/>
              </a:ext>
            </a:extLst>
          </p:cNvPr>
          <p:cNvSpPr txBox="1"/>
          <p:nvPr/>
        </p:nvSpPr>
        <p:spPr>
          <a:xfrm flipH="1">
            <a:off x="4814867" y="549417"/>
            <a:ext cx="2114028" cy="646331"/>
          </a:xfrm>
          <a:prstGeom prst="rect">
            <a:avLst/>
          </a:prstGeom>
          <a:noFill/>
        </p:spPr>
        <p:txBody>
          <a:bodyPr wrap="square" rtlCol="0">
            <a:spAutoFit/>
          </a:bodyPr>
          <a:lstStyle/>
          <a:p>
            <a:r>
              <a:rPr lang="en-US" sz="3600" dirty="0">
                <a:latin typeface="+mj-lt"/>
                <a:cs typeface="Times New Roman" panose="02020603050405020304" pitchFamily="18" charset="0"/>
              </a:rPr>
              <a:t>ABSTRACT</a:t>
            </a:r>
            <a:endParaRPr lang="en-IN" sz="3600" dirty="0">
              <a:latin typeface="+mj-lt"/>
              <a:cs typeface="Times New Roman" panose="02020603050405020304" pitchFamily="18" charset="0"/>
            </a:endParaRPr>
          </a:p>
        </p:txBody>
      </p:sp>
      <p:sp>
        <p:nvSpPr>
          <p:cNvPr id="6" name="TextBox 5">
            <a:extLst>
              <a:ext uri="{FF2B5EF4-FFF2-40B4-BE49-F238E27FC236}">
                <a16:creationId xmlns:a16="http://schemas.microsoft.com/office/drawing/2014/main" id="{93FAB7F7-275D-D576-B80A-143B5DB96724}"/>
              </a:ext>
            </a:extLst>
          </p:cNvPr>
          <p:cNvSpPr txBox="1"/>
          <p:nvPr/>
        </p:nvSpPr>
        <p:spPr>
          <a:xfrm>
            <a:off x="1322293" y="1649506"/>
            <a:ext cx="9547413" cy="3039935"/>
          </a:xfrm>
          <a:prstGeom prst="rect">
            <a:avLst/>
          </a:prstGeom>
          <a:noFill/>
        </p:spPr>
        <p:txBody>
          <a:bodyPr wrap="square" rtlCol="0">
            <a:spAutoFit/>
          </a:bodyPr>
          <a:lstStyle/>
          <a:p>
            <a:pPr algn="just">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 agriculture, Pests are the major reason that causes low yield, which greatly affects the crop. Cotton plays a major role in the textile industry and due to a lack of pest identification more amount of cotton crops are getting damaged, to solve this problem Convolutional neural networks along with MobilenetV2 is used to detect the pests in the cotton plant by passing an RGB image to the model and the model detects whether the pest is present in the crop or not with the accuracy rate </a:t>
            </a: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of 97.74%.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If the pest is present then the farmer has to be ready with pesticide and if the pest is not present the farmer has to give fertilizer based on soil properties this can be done by using the Random Forest algorithm with an accuracy of 97.95%. This can help farmers to produce more yield</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681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67872F-2C43-8DC4-FE5C-53A3DF22D4F5}"/>
              </a:ext>
            </a:extLst>
          </p:cNvPr>
          <p:cNvSpPr txBox="1"/>
          <p:nvPr/>
        </p:nvSpPr>
        <p:spPr>
          <a:xfrm>
            <a:off x="4460837" y="652032"/>
            <a:ext cx="3270326" cy="646331"/>
          </a:xfrm>
          <a:prstGeom prst="rect">
            <a:avLst/>
          </a:prstGeom>
          <a:noFill/>
        </p:spPr>
        <p:txBody>
          <a:bodyPr wrap="square" rtlCol="0">
            <a:spAutoFit/>
          </a:bodyPr>
          <a:lstStyle/>
          <a:p>
            <a:r>
              <a:rPr lang="en-US" sz="3600" dirty="0">
                <a:latin typeface="+mj-lt"/>
                <a:cs typeface="Times New Roman" panose="02020603050405020304" pitchFamily="18" charset="0"/>
              </a:rPr>
              <a:t>INTRODUCTION</a:t>
            </a:r>
            <a:endParaRPr lang="en-IN" sz="3600" dirty="0">
              <a:latin typeface="+mj-lt"/>
              <a:cs typeface="Times New Roman" panose="02020603050405020304" pitchFamily="18" charset="0"/>
            </a:endParaRPr>
          </a:p>
        </p:txBody>
      </p:sp>
      <p:sp>
        <p:nvSpPr>
          <p:cNvPr id="6" name="TextBox 5">
            <a:extLst>
              <a:ext uri="{FF2B5EF4-FFF2-40B4-BE49-F238E27FC236}">
                <a16:creationId xmlns:a16="http://schemas.microsoft.com/office/drawing/2014/main" id="{2A9164F4-3E97-745D-C8D6-6A5D373DF745}"/>
              </a:ext>
            </a:extLst>
          </p:cNvPr>
          <p:cNvSpPr txBox="1"/>
          <p:nvPr/>
        </p:nvSpPr>
        <p:spPr>
          <a:xfrm>
            <a:off x="1671917" y="1761182"/>
            <a:ext cx="8848165" cy="3477875"/>
          </a:xfrm>
          <a:prstGeom prst="rect">
            <a:avLst/>
          </a:prstGeom>
          <a:noFill/>
        </p:spPr>
        <p:txBody>
          <a:bodyPr wrap="square" rtlCol="0">
            <a:spAutoFit/>
          </a:bodyPr>
          <a:lstStyle/>
          <a:p>
            <a:pPr algn="just"/>
            <a:r>
              <a:rPr lang="en-US" sz="2000" b="0" i="0" dirty="0">
                <a:solidFill>
                  <a:srgbClr val="374151"/>
                </a:solidFill>
                <a:effectLst/>
                <a:latin typeface="Times New Roman" panose="02020603050405020304" pitchFamily="18" charset="0"/>
                <a:cs typeface="Times New Roman" panose="02020603050405020304" pitchFamily="18" charset="0"/>
              </a:rPr>
              <a:t>Cotton cultivation plays a pivotal role in the global textile industry, and its success is closely tied to effective crop management. In the Krishna region, where cotton farming is a prominent agricultural activity, farmers face significant challenges related to pest infestations and fertilizer management. To address these issues, our project proposes an integrated system that leverages modern technology, data analytics, and machine learning. By collecting and analyzing data on soil properties, crop images, and weather conditions, we aim to provide farmers with real-time pest detection and precise fertilizer recommendations. The goal is to enhance cotton crop yields, reduce environmental impact, and promote sustainable agricultural practices in the Krishna region. This project represents a crucial step towards modernizing and optimizing cotton farming in this important agricultural hub.</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234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C7385-816C-1E2D-53F7-493B52D3A9C1}"/>
              </a:ext>
            </a:extLst>
          </p:cNvPr>
          <p:cNvSpPr>
            <a:spLocks noGrp="1"/>
          </p:cNvSpPr>
          <p:nvPr>
            <p:ph type="title"/>
          </p:nvPr>
        </p:nvSpPr>
        <p:spPr>
          <a:xfrm>
            <a:off x="1081414" y="72508"/>
            <a:ext cx="10364451" cy="1230603"/>
          </a:xfrm>
        </p:spPr>
        <p:txBody>
          <a:bodyPr/>
          <a:lstStyle/>
          <a:p>
            <a:r>
              <a:rPr lang="en-US" dirty="0"/>
              <a:t>Literature Survey</a:t>
            </a:r>
          </a:p>
        </p:txBody>
      </p:sp>
      <p:graphicFrame>
        <p:nvGraphicFramePr>
          <p:cNvPr id="13" name="Content Placeholder 12">
            <a:extLst>
              <a:ext uri="{FF2B5EF4-FFF2-40B4-BE49-F238E27FC236}">
                <a16:creationId xmlns:a16="http://schemas.microsoft.com/office/drawing/2014/main" id="{5826AADF-2211-A902-3719-EC0285B0BD22}"/>
              </a:ext>
            </a:extLst>
          </p:cNvPr>
          <p:cNvGraphicFramePr>
            <a:graphicFrameLocks noGrp="1"/>
          </p:cNvGraphicFramePr>
          <p:nvPr>
            <p:ph sz="quarter" idx="13"/>
          </p:nvPr>
        </p:nvGraphicFramePr>
        <p:xfrm>
          <a:off x="1026160" y="1343751"/>
          <a:ext cx="10495280" cy="4757329"/>
        </p:xfrm>
        <a:graphic>
          <a:graphicData uri="http://schemas.openxmlformats.org/drawingml/2006/table">
            <a:tbl>
              <a:tblPr firstRow="1" bandRow="1">
                <a:tableStyleId>{5C22544A-7EE6-4342-B048-85BDC9FD1C3A}</a:tableStyleId>
              </a:tblPr>
              <a:tblGrid>
                <a:gridCol w="2082800">
                  <a:extLst>
                    <a:ext uri="{9D8B030D-6E8A-4147-A177-3AD203B41FA5}">
                      <a16:colId xmlns:a16="http://schemas.microsoft.com/office/drawing/2014/main" val="2355044154"/>
                    </a:ext>
                  </a:extLst>
                </a:gridCol>
                <a:gridCol w="2103120">
                  <a:extLst>
                    <a:ext uri="{9D8B030D-6E8A-4147-A177-3AD203B41FA5}">
                      <a16:colId xmlns:a16="http://schemas.microsoft.com/office/drawing/2014/main" val="2448080030"/>
                    </a:ext>
                  </a:extLst>
                </a:gridCol>
                <a:gridCol w="2103120">
                  <a:extLst>
                    <a:ext uri="{9D8B030D-6E8A-4147-A177-3AD203B41FA5}">
                      <a16:colId xmlns:a16="http://schemas.microsoft.com/office/drawing/2014/main" val="4112312082"/>
                    </a:ext>
                  </a:extLst>
                </a:gridCol>
                <a:gridCol w="2103120">
                  <a:extLst>
                    <a:ext uri="{9D8B030D-6E8A-4147-A177-3AD203B41FA5}">
                      <a16:colId xmlns:a16="http://schemas.microsoft.com/office/drawing/2014/main" val="2130686893"/>
                    </a:ext>
                  </a:extLst>
                </a:gridCol>
                <a:gridCol w="2103120">
                  <a:extLst>
                    <a:ext uri="{9D8B030D-6E8A-4147-A177-3AD203B41FA5}">
                      <a16:colId xmlns:a16="http://schemas.microsoft.com/office/drawing/2014/main" val="1337986457"/>
                    </a:ext>
                  </a:extLst>
                </a:gridCol>
              </a:tblGrid>
              <a:tr h="466571">
                <a:tc>
                  <a:txBody>
                    <a:bodyPr/>
                    <a:lstStyle/>
                    <a:p>
                      <a:pPr algn="ctr" rtl="0" fontAlgn="b"/>
                      <a:r>
                        <a:rPr lang="en-US" dirty="0">
                          <a:effectLst/>
                          <a:latin typeface="Times New Roman" panose="02020603050405020304" pitchFamily="18" charset="0"/>
                          <a:cs typeface="Times New Roman" panose="02020603050405020304" pitchFamily="18" charset="0"/>
                        </a:rPr>
                        <a:t>Paper</a:t>
                      </a:r>
                    </a:p>
                  </a:txBody>
                  <a:tcPr marL="19050" marR="19050" marT="12700" marB="12700" anchor="b"/>
                </a:tc>
                <a:tc>
                  <a:txBody>
                    <a:bodyPr/>
                    <a:lstStyle/>
                    <a:p>
                      <a:pPr algn="ctr" rtl="0" fontAlgn="b"/>
                      <a:r>
                        <a:rPr lang="en-US" dirty="0">
                          <a:effectLst/>
                          <a:latin typeface="Times New Roman" panose="02020603050405020304" pitchFamily="18" charset="0"/>
                          <a:cs typeface="Times New Roman" panose="02020603050405020304" pitchFamily="18" charset="0"/>
                        </a:rPr>
                        <a:t>Authors</a:t>
                      </a:r>
                    </a:p>
                  </a:txBody>
                  <a:tcPr marL="19050" marR="19050" marT="12700" marB="12700" anchor="b"/>
                </a:tc>
                <a:tc>
                  <a:txBody>
                    <a:bodyPr/>
                    <a:lstStyle/>
                    <a:p>
                      <a:pPr algn="ctr" rtl="0" fontAlgn="b"/>
                      <a:r>
                        <a:rPr lang="en-US" dirty="0">
                          <a:effectLst/>
                          <a:latin typeface="Times New Roman" panose="02020603050405020304" pitchFamily="18" charset="0"/>
                          <a:cs typeface="Times New Roman" panose="02020603050405020304" pitchFamily="18" charset="0"/>
                        </a:rPr>
                        <a:t>Year</a:t>
                      </a:r>
                    </a:p>
                  </a:txBody>
                  <a:tcPr marL="19050" marR="19050" marT="12700" marB="12700" anchor="b"/>
                </a:tc>
                <a:tc>
                  <a:txBody>
                    <a:bodyPr/>
                    <a:lstStyle/>
                    <a:p>
                      <a:pPr algn="ctr" rtl="0" fontAlgn="b"/>
                      <a:r>
                        <a:rPr lang="en-US" dirty="0">
                          <a:effectLst/>
                          <a:latin typeface="Times New Roman" panose="02020603050405020304" pitchFamily="18" charset="0"/>
                          <a:cs typeface="Times New Roman" panose="02020603050405020304" pitchFamily="18" charset="0"/>
                        </a:rPr>
                        <a:t>Model</a:t>
                      </a:r>
                    </a:p>
                  </a:txBody>
                  <a:tcPr marL="19050" marR="19050" marT="12700" marB="12700" anchor="b"/>
                </a:tc>
                <a:tc>
                  <a:txBody>
                    <a:bodyPr/>
                    <a:lstStyle/>
                    <a:p>
                      <a:pPr algn="ctr" rtl="0" fontAlgn="b"/>
                      <a:r>
                        <a:rPr lang="en-US" dirty="0">
                          <a:effectLst/>
                          <a:latin typeface="Times New Roman" panose="02020603050405020304" pitchFamily="18" charset="0"/>
                          <a:cs typeface="Times New Roman" panose="02020603050405020304" pitchFamily="18" charset="0"/>
                        </a:rPr>
                        <a:t>Accuracy</a:t>
                      </a:r>
                    </a:p>
                  </a:txBody>
                  <a:tcPr marL="19050" marR="19050" marT="12700" marB="12700" anchor="b"/>
                </a:tc>
                <a:extLst>
                  <a:ext uri="{0D108BD9-81ED-4DB2-BD59-A6C34878D82A}">
                    <a16:rowId xmlns:a16="http://schemas.microsoft.com/office/drawing/2014/main" val="689710807"/>
                  </a:ext>
                </a:extLst>
              </a:tr>
              <a:tr h="1672900">
                <a:tc>
                  <a:txBody>
                    <a:bodyPr/>
                    <a:lstStyle/>
                    <a:p>
                      <a:pPr algn="ctr" rtl="0" fontAlgn="b"/>
                      <a:r>
                        <a:rPr lang="en-US" dirty="0">
                          <a:effectLst/>
                          <a:latin typeface="Times New Roman" panose="02020603050405020304" pitchFamily="18" charset="0"/>
                          <a:cs typeface="Times New Roman" panose="02020603050405020304" pitchFamily="18" charset="0"/>
                        </a:rPr>
                        <a:t>Deep Learning-Based Image Processing for Cotton Leaf Disease and Pest Diagnosis</a:t>
                      </a:r>
                    </a:p>
                  </a:txBody>
                  <a:tcPr marL="19050" marR="19050" marT="12700" marB="12700" anchor="b"/>
                </a:tc>
                <a:tc>
                  <a:txBody>
                    <a:bodyPr/>
                    <a:lstStyle/>
                    <a:p>
                      <a:pPr algn="ctr" rtl="0" fontAlgn="b"/>
                      <a:r>
                        <a:rPr lang="en-US" dirty="0" err="1">
                          <a:effectLst/>
                          <a:latin typeface="Times New Roman" panose="02020603050405020304" pitchFamily="18" charset="0"/>
                          <a:cs typeface="Times New Roman" panose="02020603050405020304" pitchFamily="18" charset="0"/>
                        </a:rPr>
                        <a:t>Azath</a:t>
                      </a:r>
                      <a:r>
                        <a:rPr lang="en-US" dirty="0">
                          <a:effectLst/>
                          <a:latin typeface="Times New Roman" panose="02020603050405020304" pitchFamily="18" charset="0"/>
                          <a:cs typeface="Times New Roman" panose="02020603050405020304" pitchFamily="18" charset="0"/>
                        </a:rPr>
                        <a:t> M., </a:t>
                      </a:r>
                      <a:r>
                        <a:rPr lang="en-US" dirty="0" err="1">
                          <a:effectLst/>
                          <a:latin typeface="Times New Roman" panose="02020603050405020304" pitchFamily="18" charset="0"/>
                          <a:cs typeface="Times New Roman" panose="02020603050405020304" pitchFamily="18" charset="0"/>
                        </a:rPr>
                        <a:t>Melese</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Zekiwos</a:t>
                      </a:r>
                      <a:r>
                        <a:rPr lang="en-US" dirty="0">
                          <a:effectLst/>
                          <a:latin typeface="Times New Roman" panose="02020603050405020304" pitchFamily="18" charset="0"/>
                          <a:cs typeface="Times New Roman" panose="02020603050405020304" pitchFamily="18" charset="0"/>
                        </a:rPr>
                        <a:t>, and </a:t>
                      </a:r>
                      <a:r>
                        <a:rPr lang="en-US" dirty="0" err="1">
                          <a:effectLst/>
                          <a:latin typeface="Times New Roman" panose="02020603050405020304" pitchFamily="18" charset="0"/>
                          <a:cs typeface="Times New Roman" panose="02020603050405020304" pitchFamily="18" charset="0"/>
                        </a:rPr>
                        <a:t>Abey</a:t>
                      </a:r>
                      <a:r>
                        <a:rPr lang="en-US" dirty="0">
                          <a:effectLst/>
                          <a:latin typeface="Times New Roman" panose="02020603050405020304" pitchFamily="18" charset="0"/>
                          <a:cs typeface="Times New Roman" panose="02020603050405020304" pitchFamily="18" charset="0"/>
                        </a:rPr>
                        <a:t> Bruck</a:t>
                      </a:r>
                    </a:p>
                  </a:txBody>
                  <a:tcPr marL="19050" marR="19050" marT="12700" marB="12700" anchor="b"/>
                </a:tc>
                <a:tc>
                  <a:txBody>
                    <a:bodyPr/>
                    <a:lstStyle/>
                    <a:p>
                      <a:pPr algn="ctr" rtl="0" fontAlgn="b"/>
                      <a:r>
                        <a:rPr lang="en-US" dirty="0">
                          <a:effectLst/>
                          <a:latin typeface="Times New Roman" panose="02020603050405020304" pitchFamily="18" charset="0"/>
                          <a:cs typeface="Times New Roman" panose="02020603050405020304" pitchFamily="18" charset="0"/>
                        </a:rPr>
                        <a:t>2021</a:t>
                      </a:r>
                    </a:p>
                  </a:txBody>
                  <a:tcPr marL="19050" marR="19050" marT="12700" marB="12700" anchor="b"/>
                </a:tc>
                <a:tc>
                  <a:txBody>
                    <a:bodyPr/>
                    <a:lstStyle/>
                    <a:p>
                      <a:pPr algn="ctr" rtl="0" fontAlgn="b"/>
                      <a:r>
                        <a:rPr lang="en-US" dirty="0">
                          <a:effectLst/>
                          <a:latin typeface="Times New Roman" panose="02020603050405020304" pitchFamily="18" charset="0"/>
                          <a:cs typeface="Times New Roman" panose="02020603050405020304" pitchFamily="18" charset="0"/>
                        </a:rPr>
                        <a:t>Basic CNN Framework</a:t>
                      </a:r>
                    </a:p>
                  </a:txBody>
                  <a:tcPr marL="19050" marR="19050" marT="12700" marB="12700" anchor="b"/>
                </a:tc>
                <a:tc>
                  <a:txBody>
                    <a:bodyPr/>
                    <a:lstStyle/>
                    <a:p>
                      <a:pPr algn="ctr" rtl="0" fontAlgn="b"/>
                      <a:r>
                        <a:rPr lang="en-US" dirty="0">
                          <a:effectLst/>
                          <a:latin typeface="Times New Roman" panose="02020603050405020304" pitchFamily="18" charset="0"/>
                          <a:cs typeface="Times New Roman" panose="02020603050405020304" pitchFamily="18" charset="0"/>
                        </a:rPr>
                        <a:t>96.40%</a:t>
                      </a:r>
                    </a:p>
                  </a:txBody>
                  <a:tcPr marL="19050" marR="19050" marT="12700" marB="12700" anchor="b"/>
                </a:tc>
                <a:extLst>
                  <a:ext uri="{0D108BD9-81ED-4DB2-BD59-A6C34878D82A}">
                    <a16:rowId xmlns:a16="http://schemas.microsoft.com/office/drawing/2014/main" val="2957849282"/>
                  </a:ext>
                </a:extLst>
              </a:tr>
              <a:tr h="1495178">
                <a:tc>
                  <a:txBody>
                    <a:bodyPr/>
                    <a:lstStyle/>
                    <a:p>
                      <a:pPr algn="ctr" rtl="0" fontAlgn="b"/>
                      <a:r>
                        <a:rPr lang="en-US">
                          <a:effectLst/>
                          <a:latin typeface="Times New Roman" panose="02020603050405020304" pitchFamily="18" charset="0"/>
                          <a:cs typeface="Times New Roman" panose="02020603050405020304" pitchFamily="18" charset="0"/>
                        </a:rPr>
                        <a:t>Cotton pests classification in field-based images using deep residual networks</a:t>
                      </a:r>
                    </a:p>
                  </a:txBody>
                  <a:tcPr marL="19050" marR="19050" marT="12700" marB="12700" anchor="b"/>
                </a:tc>
                <a:tc>
                  <a:txBody>
                    <a:bodyPr/>
                    <a:lstStyle/>
                    <a:p>
                      <a:pPr algn="ctr" rtl="0" fontAlgn="b"/>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Adão</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Nunes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Alvesa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Witenberg</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S.R.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Souzaa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Díbio</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Leandro Borges</a:t>
                      </a:r>
                      <a:endParaRPr lang="en-US" dirty="0">
                        <a:effectLst/>
                        <a:latin typeface="Times New Roman" panose="02020603050405020304" pitchFamily="18" charset="0"/>
                        <a:cs typeface="Times New Roman" panose="02020603050405020304" pitchFamily="18" charset="0"/>
                      </a:endParaRPr>
                    </a:p>
                  </a:txBody>
                  <a:tcPr marL="19050" marR="19050" marT="12700" marB="12700" anchor="b"/>
                </a:tc>
                <a:tc>
                  <a:txBody>
                    <a:bodyPr/>
                    <a:lstStyle/>
                    <a:p>
                      <a:pPr algn="ctr" rtl="0" fontAlgn="b"/>
                      <a:r>
                        <a:rPr lang="en-US">
                          <a:effectLst/>
                          <a:latin typeface="Times New Roman" panose="02020603050405020304" pitchFamily="18" charset="0"/>
                          <a:cs typeface="Times New Roman" panose="02020603050405020304" pitchFamily="18" charset="0"/>
                        </a:rPr>
                        <a:t>2020</a:t>
                      </a:r>
                    </a:p>
                  </a:txBody>
                  <a:tcPr marL="19050" marR="19050" marT="12700" marB="12700" anchor="b"/>
                </a:tc>
                <a:tc>
                  <a:txBody>
                    <a:bodyPr/>
                    <a:lstStyle/>
                    <a:p>
                      <a:pPr algn="ctr" rtl="0" fontAlgn="b"/>
                      <a:r>
                        <a:rPr lang="en-US" dirty="0">
                          <a:effectLst/>
                          <a:latin typeface="Times New Roman" panose="02020603050405020304" pitchFamily="18" charset="0"/>
                          <a:cs typeface="Times New Roman" panose="02020603050405020304" pitchFamily="18" charset="0"/>
                        </a:rPr>
                        <a:t>ResNet34</a:t>
                      </a:r>
                    </a:p>
                  </a:txBody>
                  <a:tcPr marL="19050" marR="19050" marT="12700" marB="12700" anchor="b"/>
                </a:tc>
                <a:tc>
                  <a:txBody>
                    <a:bodyPr/>
                    <a:lstStyle/>
                    <a:p>
                      <a:pPr algn="ctr" rtl="0" fontAlgn="b"/>
                      <a:r>
                        <a:rPr lang="en-US" dirty="0">
                          <a:effectLst/>
                          <a:latin typeface="Times New Roman" panose="02020603050405020304" pitchFamily="18" charset="0"/>
                          <a:cs typeface="Times New Roman" panose="02020603050405020304" pitchFamily="18" charset="0"/>
                        </a:rPr>
                        <a:t>97.8%</a:t>
                      </a:r>
                    </a:p>
                  </a:txBody>
                  <a:tcPr marL="19050" marR="19050" marT="12700" marB="12700" anchor="b"/>
                </a:tc>
                <a:extLst>
                  <a:ext uri="{0D108BD9-81ED-4DB2-BD59-A6C34878D82A}">
                    <a16:rowId xmlns:a16="http://schemas.microsoft.com/office/drawing/2014/main" val="3708297450"/>
                  </a:ext>
                </a:extLst>
              </a:tr>
              <a:tr h="1031318">
                <a:tc>
                  <a:txBody>
                    <a:bodyPr/>
                    <a:lstStyle/>
                    <a:p>
                      <a:pPr algn="ctr" rtl="0" fontAlgn="b"/>
                      <a:r>
                        <a:rPr lang="en-US">
                          <a:effectLst/>
                          <a:latin typeface="Times New Roman" panose="02020603050405020304" pitchFamily="18" charset="0"/>
                          <a:cs typeface="Times New Roman" panose="02020603050405020304" pitchFamily="18" charset="0"/>
                        </a:rPr>
                        <a:t>Pest Classification and Pesticide Recommendation System</a:t>
                      </a:r>
                    </a:p>
                  </a:txBody>
                  <a:tcPr marL="19050" marR="19050" marT="12700" marB="12700" anchor="b"/>
                </a:tc>
                <a:tc>
                  <a:txBody>
                    <a:bodyPr/>
                    <a:lstStyle/>
                    <a:p>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Myat</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Mon Kyaw, San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San</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Nwe</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Myint</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Myint</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Yee </a:t>
                      </a:r>
                      <a:endParaRPr lang="en-US" b="0" dirty="0">
                        <a:effectLst/>
                        <a:latin typeface="Times New Roman" panose="02020603050405020304" pitchFamily="18" charset="0"/>
                        <a:cs typeface="Times New Roman" panose="02020603050405020304" pitchFamily="18" charset="0"/>
                      </a:endParaRPr>
                    </a:p>
                  </a:txBody>
                  <a:tcPr marL="19050" marR="19050" marT="12700" marB="12700" anchor="b"/>
                </a:tc>
                <a:tc>
                  <a:txBody>
                    <a:bodyPr/>
                    <a:lstStyle/>
                    <a:p>
                      <a:pPr algn="ctr" rtl="0" fontAlgn="b"/>
                      <a:r>
                        <a:rPr lang="en-US">
                          <a:effectLst/>
                          <a:latin typeface="Times New Roman" panose="02020603050405020304" pitchFamily="18" charset="0"/>
                          <a:cs typeface="Times New Roman" panose="02020603050405020304" pitchFamily="18" charset="0"/>
                        </a:rPr>
                        <a:t>2019</a:t>
                      </a:r>
                    </a:p>
                  </a:txBody>
                  <a:tcPr marL="19050" marR="19050" marT="12700" marB="12700" anchor="b"/>
                </a:tc>
                <a:tc>
                  <a:txBody>
                    <a:bodyPr/>
                    <a:lstStyle/>
                    <a:p>
                      <a:pPr algn="ctr" rtl="0" fontAlgn="b"/>
                      <a:r>
                        <a:rPr lang="en-US" dirty="0" err="1">
                          <a:effectLst/>
                          <a:latin typeface="Times New Roman" panose="02020603050405020304" pitchFamily="18" charset="0"/>
                          <a:cs typeface="Times New Roman" panose="02020603050405020304" pitchFamily="18" charset="0"/>
                        </a:rPr>
                        <a:t>AlexNet</a:t>
                      </a:r>
                      <a:endParaRPr lang="en-US" dirty="0">
                        <a:effectLst/>
                        <a:latin typeface="Times New Roman" panose="02020603050405020304" pitchFamily="18" charset="0"/>
                        <a:cs typeface="Times New Roman" panose="02020603050405020304" pitchFamily="18" charset="0"/>
                      </a:endParaRPr>
                    </a:p>
                  </a:txBody>
                  <a:tcPr marL="19050" marR="19050" marT="12700" marB="12700" anchor="b"/>
                </a:tc>
                <a:tc>
                  <a:txBody>
                    <a:bodyPr/>
                    <a:lstStyle/>
                    <a:p>
                      <a:pPr algn="ctr" rtl="0" fontAlgn="b"/>
                      <a:r>
                        <a:rPr lang="en-US" dirty="0">
                          <a:effectLst/>
                          <a:latin typeface="Times New Roman" panose="02020603050405020304" pitchFamily="18" charset="0"/>
                          <a:cs typeface="Times New Roman" panose="02020603050405020304" pitchFamily="18" charset="0"/>
                        </a:rPr>
                        <a:t>Error Rate : 3.57%</a:t>
                      </a:r>
                    </a:p>
                  </a:txBody>
                  <a:tcPr marL="19050" marR="19050" marT="12700" marB="12700" anchor="b"/>
                </a:tc>
                <a:extLst>
                  <a:ext uri="{0D108BD9-81ED-4DB2-BD59-A6C34878D82A}">
                    <a16:rowId xmlns:a16="http://schemas.microsoft.com/office/drawing/2014/main" val="4173722317"/>
                  </a:ext>
                </a:extLst>
              </a:tr>
            </a:tbl>
          </a:graphicData>
        </a:graphic>
      </p:graphicFrame>
    </p:spTree>
    <p:extLst>
      <p:ext uri="{BB962C8B-B14F-4D97-AF65-F5344CB8AC3E}">
        <p14:creationId xmlns:p14="http://schemas.microsoft.com/office/powerpoint/2010/main" val="3517571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839B-B6A2-1610-91E6-DA5C40CF33CA}"/>
              </a:ext>
            </a:extLst>
          </p:cNvPr>
          <p:cNvSpPr>
            <a:spLocks noGrp="1"/>
          </p:cNvSpPr>
          <p:nvPr>
            <p:ph type="title"/>
          </p:nvPr>
        </p:nvSpPr>
        <p:spPr>
          <a:xfrm>
            <a:off x="913774" y="425477"/>
            <a:ext cx="10364451" cy="976603"/>
          </a:xfrm>
        </p:spPr>
        <p:txBody>
          <a:bodyPr/>
          <a:lstStyle/>
          <a:p>
            <a:r>
              <a:rPr lang="en-US" dirty="0"/>
              <a:t>Literature Survey</a:t>
            </a:r>
          </a:p>
        </p:txBody>
      </p:sp>
      <p:graphicFrame>
        <p:nvGraphicFramePr>
          <p:cNvPr id="4" name="Content Placeholder 3">
            <a:extLst>
              <a:ext uri="{FF2B5EF4-FFF2-40B4-BE49-F238E27FC236}">
                <a16:creationId xmlns:a16="http://schemas.microsoft.com/office/drawing/2014/main" id="{36F09103-DF8F-2239-2D7F-2AC646F7F220}"/>
              </a:ext>
            </a:extLst>
          </p:cNvPr>
          <p:cNvGraphicFramePr>
            <a:graphicFrameLocks noGrp="1"/>
          </p:cNvGraphicFramePr>
          <p:nvPr>
            <p:ph sz="quarter" idx="13"/>
          </p:nvPr>
        </p:nvGraphicFramePr>
        <p:xfrm>
          <a:off x="934719" y="1371600"/>
          <a:ext cx="10343505" cy="5089708"/>
        </p:xfrm>
        <a:graphic>
          <a:graphicData uri="http://schemas.openxmlformats.org/drawingml/2006/table">
            <a:tbl>
              <a:tblPr firstRow="1" bandRow="1">
                <a:tableStyleId>{5C22544A-7EE6-4342-B048-85BDC9FD1C3A}</a:tableStyleId>
              </a:tblPr>
              <a:tblGrid>
                <a:gridCol w="2068701">
                  <a:extLst>
                    <a:ext uri="{9D8B030D-6E8A-4147-A177-3AD203B41FA5}">
                      <a16:colId xmlns:a16="http://schemas.microsoft.com/office/drawing/2014/main" val="4185425765"/>
                    </a:ext>
                  </a:extLst>
                </a:gridCol>
                <a:gridCol w="2068701">
                  <a:extLst>
                    <a:ext uri="{9D8B030D-6E8A-4147-A177-3AD203B41FA5}">
                      <a16:colId xmlns:a16="http://schemas.microsoft.com/office/drawing/2014/main" val="63659745"/>
                    </a:ext>
                  </a:extLst>
                </a:gridCol>
                <a:gridCol w="2068701">
                  <a:extLst>
                    <a:ext uri="{9D8B030D-6E8A-4147-A177-3AD203B41FA5}">
                      <a16:colId xmlns:a16="http://schemas.microsoft.com/office/drawing/2014/main" val="999935109"/>
                    </a:ext>
                  </a:extLst>
                </a:gridCol>
                <a:gridCol w="2068701">
                  <a:extLst>
                    <a:ext uri="{9D8B030D-6E8A-4147-A177-3AD203B41FA5}">
                      <a16:colId xmlns:a16="http://schemas.microsoft.com/office/drawing/2014/main" val="3291750901"/>
                    </a:ext>
                  </a:extLst>
                </a:gridCol>
                <a:gridCol w="2068701">
                  <a:extLst>
                    <a:ext uri="{9D8B030D-6E8A-4147-A177-3AD203B41FA5}">
                      <a16:colId xmlns:a16="http://schemas.microsoft.com/office/drawing/2014/main" val="3258415402"/>
                    </a:ext>
                  </a:extLst>
                </a:gridCol>
              </a:tblGrid>
              <a:tr h="330559">
                <a:tc>
                  <a:txBody>
                    <a:bodyPr/>
                    <a:lstStyle/>
                    <a:p>
                      <a:pPr algn="ctr" rtl="0" fontAlgn="b"/>
                      <a:r>
                        <a:rPr lang="en-US" dirty="0">
                          <a:effectLst/>
                          <a:latin typeface="Times New Roman" panose="02020603050405020304" pitchFamily="18" charset="0"/>
                          <a:cs typeface="Times New Roman" panose="02020603050405020304" pitchFamily="18" charset="0"/>
                        </a:rPr>
                        <a:t>Paper</a:t>
                      </a:r>
                    </a:p>
                  </a:txBody>
                  <a:tcPr marL="19050" marR="19050" marT="12700" marB="12700" anchor="b"/>
                </a:tc>
                <a:tc>
                  <a:txBody>
                    <a:bodyPr/>
                    <a:lstStyle/>
                    <a:p>
                      <a:pPr algn="ctr" rtl="0" fontAlgn="b"/>
                      <a:r>
                        <a:rPr lang="en-US" dirty="0">
                          <a:effectLst/>
                          <a:latin typeface="Times New Roman" panose="02020603050405020304" pitchFamily="18" charset="0"/>
                          <a:cs typeface="Times New Roman" panose="02020603050405020304" pitchFamily="18" charset="0"/>
                        </a:rPr>
                        <a:t>Authors</a:t>
                      </a:r>
                    </a:p>
                  </a:txBody>
                  <a:tcPr marL="19050" marR="19050" marT="12700" marB="12700" anchor="b"/>
                </a:tc>
                <a:tc>
                  <a:txBody>
                    <a:bodyPr/>
                    <a:lstStyle/>
                    <a:p>
                      <a:pPr algn="ctr" rtl="0" fontAlgn="b"/>
                      <a:r>
                        <a:rPr lang="en-US" dirty="0">
                          <a:effectLst/>
                          <a:latin typeface="Times New Roman" panose="02020603050405020304" pitchFamily="18" charset="0"/>
                          <a:cs typeface="Times New Roman" panose="02020603050405020304" pitchFamily="18" charset="0"/>
                        </a:rPr>
                        <a:t>Year</a:t>
                      </a:r>
                    </a:p>
                  </a:txBody>
                  <a:tcPr marL="19050" marR="19050" marT="12700" marB="12700" anchor="b"/>
                </a:tc>
                <a:tc>
                  <a:txBody>
                    <a:bodyPr/>
                    <a:lstStyle/>
                    <a:p>
                      <a:pPr algn="ctr" rtl="0" fontAlgn="b"/>
                      <a:r>
                        <a:rPr lang="en-US" dirty="0">
                          <a:effectLst/>
                          <a:latin typeface="Times New Roman" panose="02020603050405020304" pitchFamily="18" charset="0"/>
                          <a:cs typeface="Times New Roman" panose="02020603050405020304" pitchFamily="18" charset="0"/>
                        </a:rPr>
                        <a:t>Model</a:t>
                      </a:r>
                    </a:p>
                  </a:txBody>
                  <a:tcPr marL="19050" marR="19050" marT="12700" marB="12700" anchor="b"/>
                </a:tc>
                <a:tc>
                  <a:txBody>
                    <a:bodyPr/>
                    <a:lstStyle/>
                    <a:p>
                      <a:pPr algn="ctr" rtl="0" fontAlgn="b"/>
                      <a:r>
                        <a:rPr lang="en-US" dirty="0">
                          <a:effectLst/>
                          <a:latin typeface="Times New Roman" panose="02020603050405020304" pitchFamily="18" charset="0"/>
                          <a:cs typeface="Times New Roman" panose="02020603050405020304" pitchFamily="18" charset="0"/>
                        </a:rPr>
                        <a:t>Accuracy</a:t>
                      </a:r>
                    </a:p>
                  </a:txBody>
                  <a:tcPr marL="19050" marR="19050" marT="12700" marB="12700" anchor="b"/>
                </a:tc>
                <a:extLst>
                  <a:ext uri="{0D108BD9-81ED-4DB2-BD59-A6C34878D82A}">
                    <a16:rowId xmlns:a16="http://schemas.microsoft.com/office/drawing/2014/main" val="1665590525"/>
                  </a:ext>
                </a:extLst>
              </a:tr>
              <a:tr h="1405882">
                <a:tc>
                  <a:txBody>
                    <a:bodyPr/>
                    <a:lstStyle/>
                    <a:p>
                      <a:pPr algn="ctr" rtl="0" fontAlgn="b"/>
                      <a:r>
                        <a:rPr lang="en-US" dirty="0">
                          <a:effectLst/>
                          <a:latin typeface="Times New Roman" panose="02020603050405020304" pitchFamily="18" charset="0"/>
                          <a:cs typeface="Times New Roman" panose="02020603050405020304" pitchFamily="18" charset="0"/>
                        </a:rPr>
                        <a:t>Insect classification and detection in field crops using modern machine learning techniques</a:t>
                      </a:r>
                    </a:p>
                  </a:txBody>
                  <a:tcPr marL="19050" marR="19050" marT="12700" marB="12700" anchor="b"/>
                </a:tc>
                <a:tc>
                  <a:txBody>
                    <a:bodyPr/>
                    <a:lstStyle/>
                    <a:p>
                      <a:pPr algn="ctr" rtl="0" fontAlgn="b"/>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Thenmozhi</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Kasinathan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Dakshayani</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Singaraju</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Srinivasulu</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Reddy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Uyyala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dirty="0">
                        <a:effectLst/>
                        <a:latin typeface="Times New Roman" panose="02020603050405020304" pitchFamily="18" charset="0"/>
                        <a:cs typeface="Times New Roman" panose="02020603050405020304" pitchFamily="18" charset="0"/>
                      </a:endParaRPr>
                    </a:p>
                  </a:txBody>
                  <a:tcPr marL="19050" marR="19050" marT="12700" marB="12700" anchor="b"/>
                </a:tc>
                <a:tc>
                  <a:txBody>
                    <a:bodyPr/>
                    <a:lstStyle/>
                    <a:p>
                      <a:pPr algn="ctr" rtl="0" fontAlgn="b"/>
                      <a:r>
                        <a:rPr lang="en-US">
                          <a:effectLst/>
                          <a:latin typeface="Times New Roman" panose="02020603050405020304" pitchFamily="18" charset="0"/>
                          <a:cs typeface="Times New Roman" panose="02020603050405020304" pitchFamily="18" charset="0"/>
                        </a:rPr>
                        <a:t>2020</a:t>
                      </a:r>
                    </a:p>
                  </a:txBody>
                  <a:tcPr marL="19050" marR="19050" marT="12700" marB="12700" anchor="b"/>
                </a:tc>
                <a:tc>
                  <a:txBody>
                    <a:bodyPr/>
                    <a:lstStyle/>
                    <a:p>
                      <a:pPr algn="ctr" rtl="0" fontAlgn="b"/>
                      <a:r>
                        <a:rPr lang="en-US" dirty="0">
                          <a:effectLst/>
                          <a:latin typeface="Times New Roman" panose="02020603050405020304" pitchFamily="18" charset="0"/>
                          <a:cs typeface="Times New Roman" panose="02020603050405020304" pitchFamily="18" charset="0"/>
                        </a:rPr>
                        <a:t>SVM Classifier</a:t>
                      </a:r>
                    </a:p>
                  </a:txBody>
                  <a:tcPr marL="19050" marR="19050" marT="12700" marB="12700" anchor="b"/>
                </a:tc>
                <a:tc>
                  <a:txBody>
                    <a:bodyPr/>
                    <a:lstStyle/>
                    <a:p>
                      <a:pPr algn="ctr" rtl="0" fontAlgn="b"/>
                      <a:r>
                        <a:rPr lang="en-US" dirty="0">
                          <a:effectLst/>
                          <a:latin typeface="Times New Roman" panose="02020603050405020304" pitchFamily="18" charset="0"/>
                          <a:cs typeface="Times New Roman" panose="02020603050405020304" pitchFamily="18" charset="0"/>
                        </a:rPr>
                        <a:t>75.8%</a:t>
                      </a:r>
                    </a:p>
                  </a:txBody>
                  <a:tcPr marL="0" marR="0" marT="12700" marB="12700" anchor="b"/>
                </a:tc>
                <a:extLst>
                  <a:ext uri="{0D108BD9-81ED-4DB2-BD59-A6C34878D82A}">
                    <a16:rowId xmlns:a16="http://schemas.microsoft.com/office/drawing/2014/main" val="2120832934"/>
                  </a:ext>
                </a:extLst>
              </a:tr>
              <a:tr h="1405882">
                <a:tc>
                  <a:txBody>
                    <a:bodyPr/>
                    <a:lstStyle/>
                    <a:p>
                      <a:pPr algn="ctr" rtl="0" fontAlgn="b"/>
                      <a:r>
                        <a:rPr lang="en-US" dirty="0">
                          <a:effectLst/>
                          <a:latin typeface="Times New Roman" panose="02020603050405020304" pitchFamily="18" charset="0"/>
                          <a:cs typeface="Times New Roman" panose="02020603050405020304" pitchFamily="18" charset="0"/>
                        </a:rPr>
                        <a:t>Crop Diseases and Pests Detection Using Convolutional Neural Network</a:t>
                      </a:r>
                    </a:p>
                  </a:txBody>
                  <a:tcPr marL="19050" marR="19050" marT="12700" marB="12700" anchor="b"/>
                </a:tc>
                <a:tc>
                  <a:txBody>
                    <a:bodyPr/>
                    <a:lstStyle/>
                    <a:p>
                      <a:pPr algn="ctr" rtl="0" fontAlgn="b"/>
                      <a:r>
                        <a:rPr lang="en-US" dirty="0">
                          <a:effectLst/>
                          <a:latin typeface="Times New Roman" panose="02020603050405020304" pitchFamily="18" charset="0"/>
                          <a:cs typeface="Times New Roman" panose="02020603050405020304" pitchFamily="18" charset="0"/>
                        </a:rPr>
                        <a:t>Patel and Vaghela</a:t>
                      </a:r>
                    </a:p>
                  </a:txBody>
                  <a:tcPr marL="19050" marR="19050" marT="12700" marB="12700" anchor="b"/>
                </a:tc>
                <a:tc>
                  <a:txBody>
                    <a:bodyPr/>
                    <a:lstStyle/>
                    <a:p>
                      <a:pPr algn="ctr" rtl="0" fontAlgn="b"/>
                      <a:r>
                        <a:rPr lang="en-US" dirty="0">
                          <a:effectLst/>
                          <a:latin typeface="Times New Roman" panose="02020603050405020304" pitchFamily="18" charset="0"/>
                          <a:cs typeface="Times New Roman" panose="02020603050405020304" pitchFamily="18" charset="0"/>
                        </a:rPr>
                        <a:t>2021</a:t>
                      </a:r>
                    </a:p>
                  </a:txBody>
                  <a:tcPr marL="19050" marR="19050" marT="12700" marB="12700" anchor="b"/>
                </a:tc>
                <a:tc>
                  <a:txBody>
                    <a:bodyPr/>
                    <a:lstStyle/>
                    <a:p>
                      <a:pPr algn="ctr"/>
                      <a:r>
                        <a:rPr lang="en-US" sz="1800" kern="1200" dirty="0">
                          <a:solidFill>
                            <a:schemeClr val="dk1"/>
                          </a:solidFill>
                          <a:effectLst/>
                          <a:latin typeface="Times New Roman" panose="02020603050405020304" pitchFamily="18" charset="0"/>
                          <a:ea typeface="+mn-ea"/>
                          <a:cs typeface="Times New Roman" panose="02020603050405020304" pitchFamily="18" charset="0"/>
                        </a:rPr>
                        <a:t>Proposed method with basic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cnn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architecture using transfer learning approach.</a:t>
                      </a:r>
                      <a:endParaRPr lang="en-US" dirty="0">
                        <a:effectLst/>
                        <a:latin typeface="Times New Roman" panose="02020603050405020304" pitchFamily="18" charset="0"/>
                        <a:cs typeface="Times New Roman" panose="02020603050405020304" pitchFamily="18" charset="0"/>
                      </a:endParaRPr>
                    </a:p>
                  </a:txBody>
                  <a:tcPr marL="19050" marR="19050" marT="12700" marB="12700" anchor="b"/>
                </a:tc>
                <a:tc>
                  <a:txBody>
                    <a:bodyPr/>
                    <a:lstStyle/>
                    <a:p>
                      <a:pPr algn="ctr" rtl="0" fontAlgn="b"/>
                      <a:endParaRPr lang="en-US" dirty="0">
                        <a:effectLst/>
                        <a:latin typeface="Times New Roman" panose="02020603050405020304" pitchFamily="18" charset="0"/>
                        <a:cs typeface="Times New Roman" panose="02020603050405020304" pitchFamily="18" charset="0"/>
                      </a:endParaRPr>
                    </a:p>
                  </a:txBody>
                  <a:tcPr marL="19050" marR="19050" marT="12700" marB="12700" anchor="b"/>
                </a:tc>
                <a:extLst>
                  <a:ext uri="{0D108BD9-81ED-4DB2-BD59-A6C34878D82A}">
                    <a16:rowId xmlns:a16="http://schemas.microsoft.com/office/drawing/2014/main" val="3841888618"/>
                  </a:ext>
                </a:extLst>
              </a:tr>
              <a:tr h="1681947">
                <a:tc>
                  <a:txBody>
                    <a:bodyPr/>
                    <a:lstStyle/>
                    <a:p>
                      <a:pPr algn="ctr" rtl="0" fontAlgn="b"/>
                      <a:r>
                        <a:rPr lang="en-US">
                          <a:effectLst/>
                          <a:latin typeface="Times New Roman" panose="02020603050405020304" pitchFamily="18" charset="0"/>
                          <a:cs typeface="Times New Roman" panose="02020603050405020304" pitchFamily="18" charset="0"/>
                        </a:rPr>
                        <a:t>Intelligent insecticide and fertilizer recommendation system based on TPF-CNN for smart farming</a:t>
                      </a:r>
                    </a:p>
                  </a:txBody>
                  <a:tcPr marL="19050" marR="19050" marT="12700" marB="12700" anchor="b"/>
                </a:tc>
                <a:tc>
                  <a:txBody>
                    <a:bodyPr/>
                    <a:lstStyle/>
                    <a:p>
                      <a:pPr algn="ctr" rtl="0" fontAlgn="b"/>
                      <a:r>
                        <a:rPr lang="en-US" dirty="0">
                          <a:effectLst/>
                          <a:latin typeface="Times New Roman" panose="02020603050405020304" pitchFamily="18" charset="0"/>
                          <a:cs typeface="Times New Roman" panose="02020603050405020304" pitchFamily="18" charset="0"/>
                        </a:rPr>
                        <a:t>Tanmay </a:t>
                      </a:r>
                      <a:r>
                        <a:rPr lang="en-US" dirty="0" err="1">
                          <a:effectLst/>
                          <a:latin typeface="Times New Roman" panose="02020603050405020304" pitchFamily="18" charset="0"/>
                          <a:cs typeface="Times New Roman" panose="02020603050405020304" pitchFamily="18" charset="0"/>
                        </a:rPr>
                        <a:t>Thorat</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B.K.Patle</a:t>
                      </a:r>
                      <a:r>
                        <a:rPr lang="en-US" dirty="0">
                          <a:effectLst/>
                          <a:latin typeface="Times New Roman" panose="02020603050405020304" pitchFamily="18" charset="0"/>
                          <a:cs typeface="Times New Roman" panose="02020603050405020304" pitchFamily="18" charset="0"/>
                        </a:rPr>
                        <a:t>, Sunil </a:t>
                      </a:r>
                      <a:r>
                        <a:rPr lang="en-US" dirty="0" err="1">
                          <a:effectLst/>
                          <a:latin typeface="Times New Roman" panose="02020603050405020304" pitchFamily="18" charset="0"/>
                          <a:cs typeface="Times New Roman" panose="02020603050405020304" pitchFamily="18" charset="0"/>
                        </a:rPr>
                        <a:t>kumar</a:t>
                      </a:r>
                      <a:endParaRPr lang="en-US" dirty="0">
                        <a:effectLst/>
                        <a:latin typeface="Times New Roman" panose="02020603050405020304" pitchFamily="18" charset="0"/>
                        <a:cs typeface="Times New Roman" panose="02020603050405020304" pitchFamily="18" charset="0"/>
                      </a:endParaRPr>
                    </a:p>
                  </a:txBody>
                  <a:tcPr marL="19050" marR="19050" marT="12700" marB="12700" anchor="b"/>
                </a:tc>
                <a:tc>
                  <a:txBody>
                    <a:bodyPr/>
                    <a:lstStyle/>
                    <a:p>
                      <a:pPr algn="ctr" rtl="0" fontAlgn="b"/>
                      <a:r>
                        <a:rPr lang="en-US" dirty="0">
                          <a:effectLst/>
                          <a:latin typeface="Times New Roman" panose="02020603050405020304" pitchFamily="18" charset="0"/>
                          <a:cs typeface="Times New Roman" panose="02020603050405020304" pitchFamily="18" charset="0"/>
                        </a:rPr>
                        <a:t>2022</a:t>
                      </a:r>
                    </a:p>
                  </a:txBody>
                  <a:tcPr marL="19050" marR="19050" marT="12700" marB="12700" anchor="b"/>
                </a:tc>
                <a:tc>
                  <a:txBody>
                    <a:bodyPr/>
                    <a:lstStyle/>
                    <a:p>
                      <a:pPr algn="ctr" rtl="0" fontAlgn="b"/>
                      <a:r>
                        <a:rPr lang="en-US" dirty="0">
                          <a:effectLst/>
                          <a:latin typeface="Times New Roman" panose="02020603050405020304" pitchFamily="18" charset="0"/>
                          <a:cs typeface="Times New Roman" panose="02020603050405020304" pitchFamily="18" charset="0"/>
                        </a:rPr>
                        <a:t>TPF-CNN</a:t>
                      </a:r>
                    </a:p>
                  </a:txBody>
                  <a:tcPr marL="19050" marR="19050" marT="12700" marB="12700" anchor="b"/>
                </a:tc>
                <a:tc>
                  <a:txBody>
                    <a:bodyPr/>
                    <a:lstStyle/>
                    <a:p>
                      <a:pPr algn="ctr" rtl="0" fontAlgn="b"/>
                      <a:r>
                        <a:rPr lang="en-US" dirty="0">
                          <a:effectLst/>
                          <a:latin typeface="Times New Roman" panose="02020603050405020304" pitchFamily="18" charset="0"/>
                          <a:cs typeface="Times New Roman" panose="02020603050405020304" pitchFamily="18" charset="0"/>
                        </a:rPr>
                        <a:t>91%</a:t>
                      </a:r>
                    </a:p>
                  </a:txBody>
                  <a:tcPr marL="0" marR="0" marT="12700" marB="12700" anchor="b"/>
                </a:tc>
                <a:extLst>
                  <a:ext uri="{0D108BD9-81ED-4DB2-BD59-A6C34878D82A}">
                    <a16:rowId xmlns:a16="http://schemas.microsoft.com/office/drawing/2014/main" val="1122865481"/>
                  </a:ext>
                </a:extLst>
              </a:tr>
            </a:tbl>
          </a:graphicData>
        </a:graphic>
      </p:graphicFrame>
    </p:spTree>
    <p:extLst>
      <p:ext uri="{BB962C8B-B14F-4D97-AF65-F5344CB8AC3E}">
        <p14:creationId xmlns:p14="http://schemas.microsoft.com/office/powerpoint/2010/main" val="371139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A2240E-A95B-C9A0-0D8E-79961C64E07E}"/>
              </a:ext>
            </a:extLst>
          </p:cNvPr>
          <p:cNvSpPr txBox="1"/>
          <p:nvPr/>
        </p:nvSpPr>
        <p:spPr>
          <a:xfrm>
            <a:off x="7817222" y="2505670"/>
            <a:ext cx="2447366" cy="923330"/>
          </a:xfrm>
          <a:prstGeom prst="rect">
            <a:avLst/>
          </a:prstGeom>
          <a:noFill/>
        </p:spPr>
        <p:txBody>
          <a:bodyPr wrap="square" rtlCol="0">
            <a:spAutoFit/>
          </a:bodyPr>
          <a:lstStyle/>
          <a:p>
            <a:r>
              <a:rPr lang="en-US" sz="5400" dirty="0">
                <a:latin typeface="+mj-lt"/>
              </a:rPr>
              <a:t>Design</a:t>
            </a:r>
            <a:endParaRPr lang="en-IN" sz="5400" dirty="0">
              <a:latin typeface="+mj-lt"/>
            </a:endParaRPr>
          </a:p>
        </p:txBody>
      </p:sp>
      <p:pic>
        <p:nvPicPr>
          <p:cNvPr id="3" name="Picture 2">
            <a:extLst>
              <a:ext uri="{FF2B5EF4-FFF2-40B4-BE49-F238E27FC236}">
                <a16:creationId xmlns:a16="http://schemas.microsoft.com/office/drawing/2014/main" id="{7F348D39-4D2D-25DC-F877-7BA3129BD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83" y="376518"/>
            <a:ext cx="5334544" cy="6248400"/>
          </a:xfrm>
          <a:prstGeom prst="rect">
            <a:avLst/>
          </a:prstGeom>
          <a:ln>
            <a:noFill/>
          </a:ln>
        </p:spPr>
      </p:pic>
    </p:spTree>
    <p:extLst>
      <p:ext uri="{BB962C8B-B14F-4D97-AF65-F5344CB8AC3E}">
        <p14:creationId xmlns:p14="http://schemas.microsoft.com/office/powerpoint/2010/main" val="3636867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4773-F291-8464-431F-DF630791D455}"/>
              </a:ext>
            </a:extLst>
          </p:cNvPr>
          <p:cNvSpPr>
            <a:spLocks noGrp="1"/>
          </p:cNvSpPr>
          <p:nvPr>
            <p:ph type="title"/>
          </p:nvPr>
        </p:nvSpPr>
        <p:spPr/>
        <p:txBody>
          <a:bodyPr/>
          <a:lstStyle/>
          <a:p>
            <a:r>
              <a:rPr lang="en-US" dirty="0"/>
              <a:t>Architecture</a:t>
            </a:r>
          </a:p>
        </p:txBody>
      </p:sp>
      <p:pic>
        <p:nvPicPr>
          <p:cNvPr id="9" name="Picture 8" descr="A diagram of a computer program&#10;&#10;Description automatically generated">
            <a:extLst>
              <a:ext uri="{FF2B5EF4-FFF2-40B4-BE49-F238E27FC236}">
                <a16:creationId xmlns:a16="http://schemas.microsoft.com/office/drawing/2014/main" id="{F7FEDABC-9DC9-4B63-51B3-63302BA3E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560" y="1875340"/>
            <a:ext cx="5516880" cy="4586420"/>
          </a:xfrm>
          <a:prstGeom prst="rect">
            <a:avLst/>
          </a:prstGeom>
        </p:spPr>
      </p:pic>
    </p:spTree>
    <p:extLst>
      <p:ext uri="{BB962C8B-B14F-4D97-AF65-F5344CB8AC3E}">
        <p14:creationId xmlns:p14="http://schemas.microsoft.com/office/powerpoint/2010/main" val="3094829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6B2B8-A0A7-2D77-5387-0524E82E3965}"/>
              </a:ext>
            </a:extLst>
          </p:cNvPr>
          <p:cNvSpPr>
            <a:spLocks noGrp="1"/>
          </p:cNvSpPr>
          <p:nvPr>
            <p:ph type="title"/>
          </p:nvPr>
        </p:nvSpPr>
        <p:spPr>
          <a:xfrm>
            <a:off x="1213807" y="190756"/>
            <a:ext cx="9764386" cy="700854"/>
          </a:xfrm>
        </p:spPr>
        <p:txBody>
          <a:bodyPr/>
          <a:lstStyle/>
          <a:p>
            <a:r>
              <a:rPr lang="en-US" dirty="0"/>
              <a:t>Code</a:t>
            </a:r>
          </a:p>
        </p:txBody>
      </p:sp>
      <p:pic>
        <p:nvPicPr>
          <p:cNvPr id="5" name="Content Placeholder 4">
            <a:extLst>
              <a:ext uri="{FF2B5EF4-FFF2-40B4-BE49-F238E27FC236}">
                <a16:creationId xmlns:a16="http://schemas.microsoft.com/office/drawing/2014/main" id="{95AE3ACD-2A19-EB53-3706-B2A0ACAEFB96}"/>
              </a:ext>
            </a:extLst>
          </p:cNvPr>
          <p:cNvPicPr>
            <a:picLocks noGrp="1" noChangeAspect="1"/>
          </p:cNvPicPr>
          <p:nvPr>
            <p:ph sz="quarter" idx="13"/>
          </p:nvPr>
        </p:nvPicPr>
        <p:blipFill>
          <a:blip r:embed="rId2"/>
          <a:stretch>
            <a:fillRect/>
          </a:stretch>
        </p:blipFill>
        <p:spPr>
          <a:xfrm>
            <a:off x="538481" y="1399797"/>
            <a:ext cx="5199280" cy="5072124"/>
          </a:xfrm>
        </p:spPr>
      </p:pic>
      <p:sp>
        <p:nvSpPr>
          <p:cNvPr id="6" name="TextBox 5">
            <a:extLst>
              <a:ext uri="{FF2B5EF4-FFF2-40B4-BE49-F238E27FC236}">
                <a16:creationId xmlns:a16="http://schemas.microsoft.com/office/drawing/2014/main" id="{4E5896F2-6BEF-E3A3-0E49-8DD25267BC98}"/>
              </a:ext>
            </a:extLst>
          </p:cNvPr>
          <p:cNvSpPr txBox="1"/>
          <p:nvPr/>
        </p:nvSpPr>
        <p:spPr>
          <a:xfrm>
            <a:off x="538481" y="850270"/>
            <a:ext cx="1873526" cy="400110"/>
          </a:xfrm>
          <a:prstGeom prst="rect">
            <a:avLst/>
          </a:prstGeom>
          <a:noFill/>
        </p:spPr>
        <p:txBody>
          <a:bodyPr wrap="none" rtlCol="0">
            <a:spAutoFit/>
          </a:bodyPr>
          <a:lstStyle/>
          <a:p>
            <a:r>
              <a:rPr lang="en-US" sz="2000" b="1" dirty="0"/>
              <a:t>Libraries used : </a:t>
            </a:r>
          </a:p>
        </p:txBody>
      </p:sp>
      <p:sp>
        <p:nvSpPr>
          <p:cNvPr id="9" name="TextBox 8">
            <a:extLst>
              <a:ext uri="{FF2B5EF4-FFF2-40B4-BE49-F238E27FC236}">
                <a16:creationId xmlns:a16="http://schemas.microsoft.com/office/drawing/2014/main" id="{4DBCD996-3905-2579-8DCB-183ADA7F3996}"/>
              </a:ext>
            </a:extLst>
          </p:cNvPr>
          <p:cNvSpPr txBox="1"/>
          <p:nvPr/>
        </p:nvSpPr>
        <p:spPr>
          <a:xfrm>
            <a:off x="6096000" y="891610"/>
            <a:ext cx="1056700" cy="400110"/>
          </a:xfrm>
          <a:prstGeom prst="rect">
            <a:avLst/>
          </a:prstGeom>
          <a:noFill/>
        </p:spPr>
        <p:txBody>
          <a:bodyPr wrap="none" rtlCol="0">
            <a:spAutoFit/>
          </a:bodyPr>
          <a:lstStyle/>
          <a:p>
            <a:r>
              <a:rPr lang="en-US" sz="2000" b="1" dirty="0"/>
              <a:t>Model : </a:t>
            </a:r>
          </a:p>
        </p:txBody>
      </p:sp>
      <p:pic>
        <p:nvPicPr>
          <p:cNvPr id="11" name="Picture 10">
            <a:extLst>
              <a:ext uri="{FF2B5EF4-FFF2-40B4-BE49-F238E27FC236}">
                <a16:creationId xmlns:a16="http://schemas.microsoft.com/office/drawing/2014/main" id="{BC31A838-C3D1-9E46-DFB1-C9A2BFB589BA}"/>
              </a:ext>
            </a:extLst>
          </p:cNvPr>
          <p:cNvPicPr>
            <a:picLocks noChangeAspect="1"/>
          </p:cNvPicPr>
          <p:nvPr/>
        </p:nvPicPr>
        <p:blipFill>
          <a:blip r:embed="rId3"/>
          <a:stretch>
            <a:fillRect/>
          </a:stretch>
        </p:blipFill>
        <p:spPr>
          <a:xfrm>
            <a:off x="5958687" y="1399797"/>
            <a:ext cx="5786273" cy="3832603"/>
          </a:xfrm>
          <a:prstGeom prst="rect">
            <a:avLst/>
          </a:prstGeom>
        </p:spPr>
      </p:pic>
    </p:spTree>
    <p:extLst>
      <p:ext uri="{BB962C8B-B14F-4D97-AF65-F5344CB8AC3E}">
        <p14:creationId xmlns:p14="http://schemas.microsoft.com/office/powerpoint/2010/main" val="212146051"/>
      </p:ext>
    </p:extLst>
  </p:cSld>
  <p:clrMapOvr>
    <a:masterClrMapping/>
  </p:clrMapOvr>
</p:sld>
</file>

<file path=ppt/theme/theme1.xml><?xml version="1.0" encoding="utf-8"?>
<a:theme xmlns:a="http://schemas.openxmlformats.org/drawingml/2006/main" name="Dropl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1389</TotalTime>
  <Words>1003</Words>
  <Application>Microsoft Office PowerPoint</Application>
  <PresentationFormat>Widescreen</PresentationFormat>
  <Paragraphs>134</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AdvOT596495f2</vt:lpstr>
      <vt:lpstr>AdvOT596495f2+fb</vt:lpstr>
      <vt:lpstr>Arial</vt:lpstr>
      <vt:lpstr>Calibri</vt:lpstr>
      <vt:lpstr>CharisSIL</vt:lpstr>
      <vt:lpstr>MinionStd-Black</vt:lpstr>
      <vt:lpstr>Times New Roman</vt:lpstr>
      <vt:lpstr>Tw Cen MT</vt:lpstr>
      <vt:lpstr>Droplet</vt:lpstr>
      <vt:lpstr>Deep Learning based cotton plant pest detection and Fertilizer recommendation System.</vt:lpstr>
      <vt:lpstr>PowerPoint Presentation</vt:lpstr>
      <vt:lpstr>PowerPoint Presentation</vt:lpstr>
      <vt:lpstr>PowerPoint Presentation</vt:lpstr>
      <vt:lpstr>Literature Survey</vt:lpstr>
      <vt:lpstr>Literature Survey</vt:lpstr>
      <vt:lpstr>PowerPoint Presentation</vt:lpstr>
      <vt:lpstr>Architecture</vt:lpstr>
      <vt:lpstr>Code</vt:lpstr>
      <vt:lpstr>PowerPoint Presentation</vt:lpstr>
      <vt:lpstr>PowerPoint Presentation</vt:lpstr>
      <vt:lpstr>Implementation</vt:lpstr>
      <vt:lpstr>PowerPoint Presentation</vt:lpstr>
      <vt:lpstr>PowerPoint Presentation</vt:lpstr>
      <vt:lpstr>PowerPoint Presentation</vt:lpstr>
      <vt:lpstr>PowerPoint Presentation</vt:lpstr>
      <vt:lpstr>Conclusion</vt:lpstr>
      <vt:lpstr>References</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Pest detection and fertilizer recommendation for cotton using Machine learning</dc:title>
  <dc:creator>Devisetti Manoj Kumar</dc:creator>
  <cp:lastModifiedBy>Devisetti Manoj Kumar</cp:lastModifiedBy>
  <cp:revision>32</cp:revision>
  <dcterms:created xsi:type="dcterms:W3CDTF">2023-09-13T03:46:44Z</dcterms:created>
  <dcterms:modified xsi:type="dcterms:W3CDTF">2024-04-12T04:22:21Z</dcterms:modified>
</cp:coreProperties>
</file>