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2" r:id="rId6"/>
    <p:sldId id="270" r:id="rId7"/>
    <p:sldId id="272" r:id="rId8"/>
    <p:sldId id="273" r:id="rId9"/>
    <p:sldId id="271" r:id="rId10"/>
    <p:sldId id="264" r:id="rId11"/>
    <p:sldId id="27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9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2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7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52945-4A97-420C-B061-925D43C757F9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B8DF3-6004-4B35-B314-E8E9A79ACC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0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D5C9A-8B05-721D-D1C3-43DDBEA4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3" y="899345"/>
            <a:ext cx="11076495" cy="1493335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Fraudulent Claims in Automotive Insurance By Leveraging 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C6E61-16F0-A7E8-94A9-F299DEFA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57980"/>
            <a:ext cx="10058400" cy="24942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Presented by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 M L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Trainee Data Scientist at Turing Minds.AI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0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CDD5-98EC-C5B0-60B9-FE5B59A2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F29729-6071-555B-B4A7-48A9DEB9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1366"/>
            <a:ext cx="10058400" cy="277927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 Classifier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 : KNN, Decision Tree, Logistic Regression, Gaussian Naïve Bayes, SVC</a:t>
            </a:r>
          </a:p>
        </p:txBody>
      </p:sp>
    </p:spTree>
    <p:extLst>
      <p:ext uri="{BB962C8B-B14F-4D97-AF65-F5344CB8AC3E}">
        <p14:creationId xmlns:p14="http://schemas.microsoft.com/office/powerpoint/2010/main" val="284490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ACD9-0DEE-AF6F-BB15-42A78CBC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3E015-4A9C-B1A0-6F1E-E3AC1567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85" y="1884513"/>
            <a:ext cx="9638173" cy="1757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C86B8-2BF8-7A25-72F1-B094ED773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84" y="3788711"/>
            <a:ext cx="9413583" cy="1757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BD800-3C54-3011-4DE2-4735BDCA9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/>
          <a:stretch/>
        </p:blipFill>
        <p:spPr>
          <a:xfrm>
            <a:off x="1459832" y="5545756"/>
            <a:ext cx="1636293" cy="5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9B9-57EE-E195-0BA3-8441A41F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73F837-E425-D825-E24B-88214E02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78680"/>
            <a:ext cx="10058400" cy="1190414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able to predict fraudulent claims with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94% accuracy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train data and F1 score of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 on unseen test data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 claims = 2065/2105 (predicted/actual)(train data)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claims = 655/779 (predicted/actual)(train data)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3B2AB9-8002-BA05-73EC-28A373B1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4358"/>
              </p:ext>
            </p:extLst>
          </p:nvPr>
        </p:nvGraphicFramePr>
        <p:xfrm>
          <a:off x="1004047" y="2247900"/>
          <a:ext cx="10485590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118">
                  <a:extLst>
                    <a:ext uri="{9D8B030D-6E8A-4147-A177-3AD203B41FA5}">
                      <a16:colId xmlns:a16="http://schemas.microsoft.com/office/drawing/2014/main" val="675670213"/>
                    </a:ext>
                  </a:extLst>
                </a:gridCol>
                <a:gridCol w="2097118">
                  <a:extLst>
                    <a:ext uri="{9D8B030D-6E8A-4147-A177-3AD203B41FA5}">
                      <a16:colId xmlns:a16="http://schemas.microsoft.com/office/drawing/2014/main" val="1502670758"/>
                    </a:ext>
                  </a:extLst>
                </a:gridCol>
                <a:gridCol w="2097118">
                  <a:extLst>
                    <a:ext uri="{9D8B030D-6E8A-4147-A177-3AD203B41FA5}">
                      <a16:colId xmlns:a16="http://schemas.microsoft.com/office/drawing/2014/main" val="3474010009"/>
                    </a:ext>
                  </a:extLst>
                </a:gridCol>
                <a:gridCol w="2097118">
                  <a:extLst>
                    <a:ext uri="{9D8B030D-6E8A-4147-A177-3AD203B41FA5}">
                      <a16:colId xmlns:a16="http://schemas.microsoft.com/office/drawing/2014/main" val="3378160758"/>
                    </a:ext>
                  </a:extLst>
                </a:gridCol>
                <a:gridCol w="2097118">
                  <a:extLst>
                    <a:ext uri="{9D8B030D-6E8A-4147-A177-3AD203B41FA5}">
                      <a16:colId xmlns:a16="http://schemas.microsoft.com/office/drawing/2014/main" val="90661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score(Validation)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2296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00.3475s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00.1397s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14.1836s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21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 Classifier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10.0978s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26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259.5843s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6614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3AE57F-DB33-C637-919C-753D121C4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52711"/>
              </p:ext>
            </p:extLst>
          </p:nvPr>
        </p:nvGraphicFramePr>
        <p:xfrm>
          <a:off x="2229458" y="18770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1780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Model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4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4EDB-C95D-CD9A-C635-9F87BF70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644527"/>
            <a:ext cx="10058400" cy="106235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Recommendations to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2695-8D6D-571F-B27E-6AD2436C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215094"/>
            <a:ext cx="10058400" cy="2863426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thorough verification of background for the claims in the name of “Husband” and “unmarried”.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age of the customer more is the loyalty period and hence are to be given more importance compared to younger ones.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re-evaluate the amount that can be claimed under Minor damage as there are claims that are worth more than those from Major damage and Total Loss.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examine the claims thoroughly from customers working in Sales, Transport-moving and tech-service.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thorough check on claims when the Incident State is State3 followed by State4.</a:t>
            </a:r>
          </a:p>
        </p:txBody>
      </p:sp>
    </p:spTree>
    <p:extLst>
      <p:ext uri="{BB962C8B-B14F-4D97-AF65-F5344CB8AC3E}">
        <p14:creationId xmlns:p14="http://schemas.microsoft.com/office/powerpoint/2010/main" val="250704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F018-53C8-12DE-3971-A43D0603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9355-7BF4-42C9-B141-1090640D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96440"/>
            <a:ext cx="10058400" cy="3366346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more could have been done?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further detailed study and discussion with the domain expert regarding the given features might have helped to understand the dataset better and also would have been useful for feature engineering.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08E02-DF13-3F15-0C97-A921E1115368}"/>
              </a:ext>
            </a:extLst>
          </p:cNvPr>
          <p:cNvSpPr txBox="1"/>
          <p:nvPr/>
        </p:nvSpPr>
        <p:spPr>
          <a:xfrm>
            <a:off x="3474720" y="2316480"/>
            <a:ext cx="6065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41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571B-0BEB-342D-6563-124C5117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5281-6AFF-1589-1242-8754FB80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74080" cy="402336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Introduction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Problem Statement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Parameter Tuning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738-92D5-ED68-E628-52F60D78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927721"/>
            <a:ext cx="10058400" cy="7484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88E-0227-2988-D2F6-9677E569A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4"/>
            <a:ext cx="4937760" cy="43874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insurance market grew at a rate of 450 billion dollars from 2021 to 2022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available insurances: Health Insurance, Motor Insurance, Home Insurance, Fire Insurance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Challenges faced by the sector: Customer retention, Rising operation costs, Fraudulent claims and many more.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companies have lost $6.25 billion due to Fraudulent claims.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4EF29B-37AD-27D0-452C-D01771D3A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65" y="2115671"/>
            <a:ext cx="4580327" cy="3047999"/>
          </a:xfrm>
        </p:spPr>
      </p:pic>
    </p:spTree>
    <p:extLst>
      <p:ext uri="{BB962C8B-B14F-4D97-AF65-F5344CB8AC3E}">
        <p14:creationId xmlns:p14="http://schemas.microsoft.com/office/powerpoint/2010/main" val="37019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5DAA-DA56-4157-58AC-AC9969EA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5722"/>
            <a:ext cx="10058400" cy="849464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61C8E-6BA4-EE28-52F0-8928B95B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0466"/>
            <a:ext cx="10058400" cy="1698219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it need to be solved?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ML?</a:t>
            </a:r>
          </a:p>
        </p:txBody>
      </p:sp>
    </p:spTree>
    <p:extLst>
      <p:ext uri="{BB962C8B-B14F-4D97-AF65-F5344CB8AC3E}">
        <p14:creationId xmlns:p14="http://schemas.microsoft.com/office/powerpoint/2010/main" val="115586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E61-80E5-97BC-F020-A0E11954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DF98-31BA-136A-816B-168187EA7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datasets: Claim data, Customer details, Policy data, Vehicle details and Reported Frauds.</a:t>
            </a:r>
          </a:p>
          <a:p>
            <a:pPr marL="0" indent="0">
              <a:buClrTx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Visualization tools to: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data distribution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insights and traits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features that are important that might have major influences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E90956-003B-C3B2-A5E4-DFDA6F2600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43" y="2049722"/>
            <a:ext cx="4937760" cy="3497638"/>
          </a:xfrm>
        </p:spPr>
      </p:pic>
    </p:spTree>
    <p:extLst>
      <p:ext uri="{BB962C8B-B14F-4D97-AF65-F5344CB8AC3E}">
        <p14:creationId xmlns:p14="http://schemas.microsoft.com/office/powerpoint/2010/main" val="7479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BACAD7-8F3F-C210-ED57-F6207F5F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7" y="42733"/>
            <a:ext cx="5740017" cy="3386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3394E-9E96-AC80-846A-3F4EB8225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84" y="138950"/>
            <a:ext cx="5932134" cy="3386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143A5-B44A-C16C-7C91-23E5A288E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1" y="3429000"/>
            <a:ext cx="5875330" cy="2807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3AD763-AC2D-DABF-B9C3-45F7A1CAA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1" y="3552111"/>
            <a:ext cx="4053839" cy="2684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23F0BA-852F-C008-F21A-E167FCA24A7F}"/>
              </a:ext>
            </a:extLst>
          </p:cNvPr>
          <p:cNvSpPr/>
          <p:nvPr/>
        </p:nvSpPr>
        <p:spPr>
          <a:xfrm>
            <a:off x="8371002" y="6067330"/>
            <a:ext cx="23189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Loyalty Period</a:t>
            </a:r>
          </a:p>
        </p:txBody>
      </p:sp>
    </p:spTree>
    <p:extLst>
      <p:ext uri="{BB962C8B-B14F-4D97-AF65-F5344CB8AC3E}">
        <p14:creationId xmlns:p14="http://schemas.microsoft.com/office/powerpoint/2010/main" val="279379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24BAE6-5789-AEA0-C5AE-1501D4574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" y="223064"/>
            <a:ext cx="5502180" cy="2636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BF738-0E37-C3BE-AE69-88714C65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20" y="3346075"/>
            <a:ext cx="3302704" cy="2591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6C8B4-3420-2C4D-0EEA-B41BF150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4" y="1970686"/>
            <a:ext cx="6655248" cy="42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D9A5-2542-4376-C226-234829B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1BF94E-6B35-0954-6360-C0AEFB7C7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434724"/>
              </p:ext>
            </p:extLst>
          </p:nvPr>
        </p:nvGraphicFramePr>
        <p:xfrm>
          <a:off x="1572127" y="2086895"/>
          <a:ext cx="8021052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34">
                  <a:extLst>
                    <a:ext uri="{9D8B030D-6E8A-4147-A177-3AD203B41FA5}">
                      <a16:colId xmlns:a16="http://schemas.microsoft.com/office/drawing/2014/main" val="2078518848"/>
                    </a:ext>
                  </a:extLst>
                </a:gridCol>
                <a:gridCol w="4925218">
                  <a:extLst>
                    <a:ext uri="{9D8B030D-6E8A-4147-A177-3AD203B41FA5}">
                      <a16:colId xmlns:a16="http://schemas.microsoft.com/office/drawing/2014/main" val="111078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Imputer: mode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 Imputer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Flooring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 with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Delta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2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to Categorical: Binning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to Numerical: Response Encoding, 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0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Scaler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ANOVA F-value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06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03E-72B5-1938-EDA6-D886F2D2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946EE4-101C-FB88-6392-06FE51072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5" y="1846263"/>
            <a:ext cx="7792485" cy="4276631"/>
          </a:xfrm>
        </p:spPr>
      </p:pic>
    </p:spTree>
    <p:extLst>
      <p:ext uri="{BB962C8B-B14F-4D97-AF65-F5344CB8AC3E}">
        <p14:creationId xmlns:p14="http://schemas.microsoft.com/office/powerpoint/2010/main" val="344286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513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Predicting Fraudulent Claims in Automotive Insurance By Leveraging Machine Learning</vt:lpstr>
      <vt:lpstr>Content</vt:lpstr>
      <vt:lpstr>Case Introduction</vt:lpstr>
      <vt:lpstr>ML Problem Statement</vt:lpstr>
      <vt:lpstr>Data Exploration and Visualization</vt:lpstr>
      <vt:lpstr>PowerPoint Presentation</vt:lpstr>
      <vt:lpstr>PowerPoint Presentation</vt:lpstr>
      <vt:lpstr>Data Pre-processing</vt:lpstr>
      <vt:lpstr>Important Features</vt:lpstr>
      <vt:lpstr>Models</vt:lpstr>
      <vt:lpstr>Validation and Parameter Tuning</vt:lpstr>
      <vt:lpstr>Conclusion</vt:lpstr>
      <vt:lpstr>Conclusion : Recommendations to Business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Fraudulent Claims in Automotive Industry By Leveraging Machine Learning</dc:title>
  <dc:creator>Manu ML</dc:creator>
  <cp:lastModifiedBy>Manu ML</cp:lastModifiedBy>
  <cp:revision>25</cp:revision>
  <dcterms:created xsi:type="dcterms:W3CDTF">2022-10-31T17:47:22Z</dcterms:created>
  <dcterms:modified xsi:type="dcterms:W3CDTF">2022-11-03T11:02:45Z</dcterms:modified>
</cp:coreProperties>
</file>