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59" r:id="rId5"/>
    <p:sldId id="260" r:id="rId6"/>
    <p:sldId id="279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4" r:id="rId19"/>
    <p:sldId id="276" r:id="rId20"/>
    <p:sldId id="277" r:id="rId21"/>
    <p:sldId id="273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>
        <p:scale>
          <a:sx n="100" d="100"/>
          <a:sy n="100" d="100"/>
        </p:scale>
        <p:origin x="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5306A-E403-4A41-A20A-E3A13007428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1D089-B244-48A3-B39A-1C32444B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D089-B244-48A3-B39A-1C32444B5D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D089-B244-48A3-B39A-1C32444B5D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9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51460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MOTION PLANNING AND CONTROL IN URBAN PARKING 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GIREESH SURESH    MANOHAR ANUMOLU</a:t>
            </a:r>
          </a:p>
        </p:txBody>
      </p:sp>
    </p:spTree>
    <p:extLst>
      <p:ext uri="{BB962C8B-B14F-4D97-AF65-F5344CB8AC3E}">
        <p14:creationId xmlns:p14="http://schemas.microsoft.com/office/powerpoint/2010/main" val="333417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5CEF-760F-4E99-89C5-49BDBAB0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Generation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40E42-2DEB-4C9F-9071-B2F7F1A2854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Applying the given initial/final conditions to the fifth order polynomial and its derivatives, we get the polynomial coefficients:-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/>
                      <m:t>a</m:t>
                    </m:r>
                    <m:r>
                      <a:rPr lang="en-US" sz="2800"/>
                      <m:t>=</m:t>
                    </m:r>
                    <m:f>
                      <m:fPr>
                        <m:ctrlPr>
                          <a:rPr lang="en-US" sz="2800" i="1"/>
                        </m:ctrlPr>
                      </m:fPr>
                      <m:num>
                        <m:r>
                          <a:rPr lang="en-US" sz="2800" i="1"/>
                          <m:t>𝑛</m:t>
                        </m:r>
                      </m:num>
                      <m:den>
                        <m:r>
                          <a:rPr lang="en-US" sz="2800" i="1"/>
                          <m:t>2</m:t>
                        </m:r>
                        <m:sSubSup>
                          <m:sSubSupPr>
                            <m:ctrlPr>
                              <a:rPr lang="en-US" sz="2800" i="1"/>
                            </m:ctrlPr>
                          </m:sSubSupPr>
                          <m:e>
                            <m:r>
                              <a:rPr lang="en-US" sz="2800" i="1"/>
                              <m:t>𝑥</m:t>
                            </m:r>
                          </m:e>
                          <m:sub>
                            <m:r>
                              <a:rPr lang="en-US" sz="2800" i="1"/>
                              <m:t>0</m:t>
                            </m:r>
                          </m:sub>
                          <m:sup>
                            <m:r>
                              <a:rPr lang="en-US" sz="2800" i="1"/>
                              <m:t>3</m:t>
                            </m:r>
                          </m:sup>
                        </m:sSubSup>
                      </m:den>
                    </m:f>
                    <m:r>
                      <a:rPr lang="en-US" sz="2800" i="1"/>
                      <m:t>+</m:t>
                    </m:r>
                    <m:f>
                      <m:fPr>
                        <m:ctrlPr>
                          <a:rPr lang="en-US" sz="2800" i="1"/>
                        </m:ctrlPr>
                      </m:fPr>
                      <m:num>
                        <m:r>
                          <a:rPr lang="en-US" sz="2800" i="1"/>
                          <m:t>3</m:t>
                        </m:r>
                        <m:r>
                          <a:rPr lang="en-US" sz="2800" i="1"/>
                          <m:t>𝑚</m:t>
                        </m:r>
                      </m:num>
                      <m:den>
                        <m:sSubSup>
                          <m:sSubSupPr>
                            <m:ctrlPr>
                              <a:rPr lang="en-US" sz="2800" i="1"/>
                            </m:ctrlPr>
                          </m:sSubSupPr>
                          <m:e>
                            <m:r>
                              <a:rPr lang="en-US" sz="2800" i="1"/>
                              <m:t>𝑥</m:t>
                            </m:r>
                          </m:e>
                          <m:sub>
                            <m:r>
                              <a:rPr lang="en-US" sz="2800" i="1"/>
                              <m:t>0</m:t>
                            </m:r>
                          </m:sub>
                          <m:sup>
                            <m:r>
                              <a:rPr lang="en-US" sz="2800" i="1"/>
                              <m:t>4</m:t>
                            </m:r>
                          </m:sup>
                        </m:sSubSup>
                      </m:den>
                    </m:f>
                    <m:r>
                      <a:rPr lang="en-US" sz="2800" i="1"/>
                      <m:t>+</m:t>
                    </m:r>
                    <m:f>
                      <m:fPr>
                        <m:ctrlPr>
                          <a:rPr lang="en-US" sz="2800" i="1"/>
                        </m:ctrlPr>
                      </m:fPr>
                      <m:num>
                        <m:r>
                          <a:rPr lang="en-US" sz="2800" i="1"/>
                          <m:t>6</m:t>
                        </m:r>
                        <m:sSub>
                          <m:sSubPr>
                            <m:ctrlPr>
                              <a:rPr lang="en-US" sz="2800" i="1"/>
                            </m:ctrlPr>
                          </m:sSubPr>
                          <m:e>
                            <m:r>
                              <a:rPr lang="en-US" sz="2800" i="1"/>
                              <m:t>𝑦</m:t>
                            </m:r>
                          </m:e>
                          <m:sub>
                            <m:r>
                              <a:rPr lang="en-US" sz="2800" i="1"/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800" i="1"/>
                            </m:ctrlPr>
                          </m:sSubSupPr>
                          <m:e>
                            <m:r>
                              <a:rPr lang="en-US" sz="2800" i="1"/>
                              <m:t>𝑥</m:t>
                            </m:r>
                          </m:e>
                          <m:sub>
                            <m:r>
                              <a:rPr lang="en-US" sz="2800" i="1"/>
                              <m:t>0</m:t>
                            </m:r>
                          </m:sub>
                          <m:sup>
                            <m:r>
                              <a:rPr lang="en-US" sz="2800" i="1"/>
                              <m:t>5</m:t>
                            </m:r>
                          </m:sup>
                        </m:sSubSup>
                      </m:den>
                    </m:f>
                    <m:r>
                      <a:rPr lang="en-US" sz="2800" i="1"/>
                      <m:t> 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/>
                      <m:t>b</m:t>
                    </m:r>
                    <m:r>
                      <a:rPr lang="en-US" sz="2800"/>
                      <m:t>=</m:t>
                    </m:r>
                    <m:f>
                      <m:fPr>
                        <m:ctrlPr>
                          <a:rPr lang="en-US" sz="2800" i="1"/>
                        </m:ctrlPr>
                      </m:fPr>
                      <m:num>
                        <m:r>
                          <a:rPr lang="en-US" sz="2800" i="1"/>
                          <m:t>𝑚</m:t>
                        </m:r>
                      </m:num>
                      <m:den>
                        <m:sSubSup>
                          <m:sSubSupPr>
                            <m:ctrlPr>
                              <a:rPr lang="en-US" sz="2800" i="1"/>
                            </m:ctrlPr>
                          </m:sSubSupPr>
                          <m:e>
                            <m:r>
                              <a:rPr lang="en-US" sz="2800" i="1"/>
                              <m:t>𝑥</m:t>
                            </m:r>
                          </m:e>
                          <m:sub>
                            <m:r>
                              <a:rPr lang="en-US" sz="2800" i="1"/>
                              <m:t>0</m:t>
                            </m:r>
                          </m:sub>
                          <m:sup>
                            <m:r>
                              <a:rPr lang="en-US" sz="2800" i="1"/>
                              <m:t>3</m:t>
                            </m:r>
                          </m:sup>
                        </m:sSubSup>
                      </m:den>
                    </m:f>
                    <m:r>
                      <a:rPr lang="en-US" sz="2800" i="1"/>
                      <m:t>−</m:t>
                    </m:r>
                    <m:f>
                      <m:fPr>
                        <m:ctrlPr>
                          <a:rPr lang="en-US" sz="2800" i="1"/>
                        </m:ctrlPr>
                      </m:fPr>
                      <m:num>
                        <m:r>
                          <a:rPr lang="en-US" sz="2800" i="1"/>
                          <m:t>3</m:t>
                        </m:r>
                        <m:sSub>
                          <m:sSubPr>
                            <m:ctrlPr>
                              <a:rPr lang="en-US" sz="2800" i="1"/>
                            </m:ctrlPr>
                          </m:sSubPr>
                          <m:e>
                            <m:r>
                              <a:rPr lang="en-US" sz="2800" i="1"/>
                              <m:t>𝑦</m:t>
                            </m:r>
                          </m:e>
                          <m:sub>
                            <m:r>
                              <a:rPr lang="en-US" sz="2800" i="1"/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800" i="1"/>
                            </m:ctrlPr>
                          </m:sSubSupPr>
                          <m:e>
                            <m:r>
                              <a:rPr lang="en-US" sz="2800" i="1"/>
                              <m:t>𝑥</m:t>
                            </m:r>
                          </m:e>
                          <m:sub>
                            <m:r>
                              <a:rPr lang="en-US" sz="2800" i="1"/>
                              <m:t>0</m:t>
                            </m:r>
                          </m:sub>
                          <m:sup>
                            <m:r>
                              <a:rPr lang="en-US" sz="2800" i="1"/>
                              <m:t>4</m:t>
                            </m:r>
                          </m:sup>
                        </m:sSubSup>
                      </m:den>
                    </m:f>
                    <m:r>
                      <a:rPr lang="en-US" sz="2800" i="1"/>
                      <m:t> 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/>
                      <m:t>c</m:t>
                    </m:r>
                    <m:r>
                      <a:rPr lang="en-US" sz="2800"/>
                      <m:t>=</m:t>
                    </m:r>
                    <m:f>
                      <m:fPr>
                        <m:ctrlPr>
                          <a:rPr lang="en-US" sz="2800" i="1"/>
                        </m:ctrlPr>
                      </m:fPr>
                      <m:num>
                        <m:sSub>
                          <m:sSubPr>
                            <m:ctrlPr>
                              <a:rPr lang="en-US" sz="2800" i="1"/>
                            </m:ctrlPr>
                          </m:sSubPr>
                          <m:e>
                            <m:r>
                              <a:rPr lang="en-US" sz="2800" i="1"/>
                              <m:t>𝑦</m:t>
                            </m:r>
                          </m:e>
                          <m:sub>
                            <m:r>
                              <a:rPr lang="en-US" sz="2800" i="1"/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800" i="1"/>
                            </m:ctrlPr>
                          </m:sSubSupPr>
                          <m:e>
                            <m:r>
                              <a:rPr lang="en-US" sz="2800" i="1"/>
                              <m:t>𝑥</m:t>
                            </m:r>
                          </m:e>
                          <m:sub>
                            <m:r>
                              <a:rPr lang="en-US" sz="2800" i="1"/>
                              <m:t>0</m:t>
                            </m:r>
                          </m:sub>
                          <m:sup>
                            <m:r>
                              <a:rPr lang="en-US" sz="2800" i="1"/>
                              <m:t>3</m:t>
                            </m:r>
                          </m:sup>
                        </m:sSubSup>
                      </m:den>
                    </m:f>
                    <m:r>
                      <a:rPr lang="en-US" sz="2800" i="1"/>
                      <m:t> 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/>
                      <m:t>d</m:t>
                    </m:r>
                    <m:r>
                      <a:rPr lang="en-US" sz="2600"/>
                      <m:t>=0,</m:t>
                    </m:r>
                    <m:r>
                      <m:rPr>
                        <m:sty m:val="p"/>
                      </m:rPr>
                      <a:rPr lang="en-US" sz="2600"/>
                      <m:t>e</m:t>
                    </m:r>
                    <m:r>
                      <a:rPr lang="en-US" sz="2600"/>
                      <m:t>=0,</m:t>
                    </m:r>
                    <m:r>
                      <m:rPr>
                        <m:sty m:val="p"/>
                      </m:rPr>
                      <a:rPr lang="en-US" sz="2600"/>
                      <m:t>f</m:t>
                    </m:r>
                    <m:r>
                      <a:rPr lang="en-US" sz="2600"/>
                      <m:t>=0</m:t>
                    </m:r>
                  </m:oMath>
                </a14:m>
                <a:endParaRPr lang="en-US" sz="26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40E42-2DEB-4C9F-9071-B2F7F1A28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71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B355-B9CD-4D38-97ED-46A1195F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Generation Contd.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1657A-4BE8-4666-8367-858FE9ACDF2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20498"/>
            <a:ext cx="5334000" cy="40005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CB9822-53CD-4006-80A0-E380AC05F7BB}"/>
                  </a:ext>
                </a:extLst>
              </p:cNvPr>
              <p:cNvSpPr/>
              <p:nvPr/>
            </p:nvSpPr>
            <p:spPr>
              <a:xfrm>
                <a:off x="2784348" y="5706070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Fig. A Sample Plot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=1, m=0, n=0.The markers  represent the path to be taken at that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 n).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CB9822-53CD-4006-80A0-E380AC05F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48" y="5706070"/>
                <a:ext cx="4572000" cy="923330"/>
              </a:xfrm>
              <a:prstGeom prst="rect">
                <a:avLst/>
              </a:prstGeom>
              <a:blipFill>
                <a:blip r:embed="rId3"/>
                <a:stretch>
                  <a:fillRect l="-12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01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3975-851E-4965-90D0-379A73CD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Horizontal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0E8D0-4410-4F32-8295-770B1BEFC62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When the initial vertical distance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fixed, there exists a lower limit on the initial horizontal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the algorithm to perform successfully.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/>
                      <m:t>=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12</m:t>
                            </m:r>
                            <m:rad>
                              <m:radPr>
                                <m:degHide m:val="on"/>
                                <m:ctrlPr>
                                  <a:rPr lang="en-US" i="1"/>
                                </m:ctrlPr>
                              </m:radPr>
                              <m:deg/>
                              <m:e>
                                <m:r>
                                  <a:rPr lang="en-US" i="1"/>
                                  <m:t>3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/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M</m:t>
                    </m:r>
                    <m:r>
                      <a:rPr lang="en-US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y</m:t>
                        </m:r>
                      </m:e>
                      <m:sup>
                        <m:r>
                          <a:rPr lang="en-US" i="1"/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 i="1"/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3−</m:t>
                            </m:r>
                            <m:rad>
                              <m:radPr>
                                <m:degHide m:val="on"/>
                                <m:ctrlPr>
                                  <a:rPr lang="en-US" i="1"/>
                                </m:ctrlPr>
                              </m:radPr>
                              <m:deg/>
                              <m:e>
                                <m:r>
                                  <a:rPr lang="en-US" i="1"/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/>
                              <m:t>6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en-US" i="1"/>
                        </m:ctrlPr>
                      </m:eqArr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y</m:t>
                            </m:r>
                          </m:e>
                          <m:sup>
                            <m:r>
                              <a:rPr lang="en-US" i="1"/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  <m:r>
                          <a:rPr lang="en-US"/>
                          <m:t>=6</m:t>
                        </m:r>
                        <m:r>
                          <m:rPr>
                            <m:sty m:val="p"/>
                          </m:rPr>
                          <a:rPr lang="en-US"/>
                          <m:t>ax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x</m:t>
                                </m:r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x</m:t>
                                    </m:r>
                                  </m:e>
                                  <m:sub>
                                    <m:r>
                                      <a:rPr lang="en-US"/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  <m:r>
                          <a:rPr lang="en-US"/>
                          <m:t>+12</m:t>
                        </m:r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x</m:t>
                                </m:r>
                              </m:e>
                              <m:sub>
                                <m:r>
                                  <a:rPr lang="en-US"/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/>
                          <m:t>+6</m:t>
                        </m:r>
                        <m:r>
                          <m:rPr>
                            <m:sty m:val="p"/>
                          </m:rPr>
                          <a:rPr lang="en-US"/>
                          <m:t>bx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x</m:t>
                                </m:r>
                              </m:e>
                              <m:sub>
                                <m:r>
                                  <a:rPr lang="en-US"/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/>
                          <m:t>+2</m:t>
                        </m:r>
                        <m:r>
                          <a:rPr lang="en-US" i="1"/>
                          <m:t>𝑎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/>
                              <m:t>3</m:t>
                            </m:r>
                          </m:sup>
                        </m:sSup>
                        <m:r>
                          <a:rPr lang="en-US"/>
                          <m:t>+6</m:t>
                        </m:r>
                        <m:r>
                          <a:rPr lang="en-US" i="1"/>
                          <m:t>𝑏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  <m:r>
                          <a:rPr lang="en-US"/>
                          <m:t>+6</m:t>
                        </m:r>
                        <m:r>
                          <a:rPr lang="en-US" i="1"/>
                          <m:t>𝑐𝑥</m:t>
                        </m:r>
                        <m:r>
                          <a:rPr lang="en-US"/>
                          <m:t>+2</m:t>
                        </m:r>
                        <m:r>
                          <a:rPr lang="en-US" i="1"/>
                          <m:t>𝑑</m:t>
                        </m:r>
                        <m:r>
                          <a:rPr lang="en-US" i="1"/>
                          <m:t>        </m:t>
                        </m:r>
                      </m:e>
                    </m:eqAr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0E8D0-4410-4F32-8295-770B1BEFC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4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38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82CA-7D06-4388-B67D-08FFD46B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Parking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D72D-CF83-4A00-A80A-EA17C09CCA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Using the above-mentioned information and data, an adaptive algorithm can be proposed, which recalculates the path curve, slope and curvature of the path curve over multiple iterations.</a:t>
            </a:r>
          </a:p>
          <a:p>
            <a:r>
              <a:rPr lang="en-US" sz="2400" dirty="0"/>
              <a:t>At each new iteration, new initial conditions are observed, which leads to a path curve to determine the next motion command.</a:t>
            </a:r>
          </a:p>
          <a:p>
            <a:r>
              <a:rPr lang="en-US" sz="2400" dirty="0"/>
              <a:t>This computation, however, requires that the precise location of the car can be observed at any given interval of time, (for example, using motion sensors, video surveillance etc.)</a:t>
            </a:r>
          </a:p>
        </p:txBody>
      </p:sp>
    </p:spTree>
    <p:extLst>
      <p:ext uri="{BB962C8B-B14F-4D97-AF65-F5344CB8AC3E}">
        <p14:creationId xmlns:p14="http://schemas.microsoft.com/office/powerpoint/2010/main" val="378877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711C-EF70-4418-9AC0-4E6B9CBE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Parking Algorithm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EBC68-86D1-4D5B-9F67-B34575BC691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The main algorithm is then contained in a loop, containing six separately defined functions; the functions being the following:</a:t>
                </a:r>
              </a:p>
              <a:p>
                <a:r>
                  <a:rPr lang="en-US" sz="2400" dirty="0"/>
                  <a:t>Sensor_Turn: Sensor used after turn motion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</m:e>
                      <m:sub>
                        <m:r>
                          <a:rPr lang="en-US" sz="2400"/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𝑦</m:t>
                        </m:r>
                      </m:e>
                      <m:sub>
                        <m:r>
                          <a:rPr lang="en-US" sz="2400" i="1"/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i="1" dirty="0" err="1"/>
                  <a:t>m,n</a:t>
                </a:r>
                <a:endParaRPr lang="en-US" sz="2400" dirty="0"/>
              </a:p>
              <a:p>
                <a:r>
                  <a:rPr lang="en-US" sz="2400" dirty="0"/>
                  <a:t>Calc_abc: Recalculation of a, b, c (Polynomial Coefficients)</a:t>
                </a:r>
              </a:p>
              <a:p>
                <a:r>
                  <a:rPr lang="en-US" sz="2400" dirty="0" err="1"/>
                  <a:t>Move_NewPoint</a:t>
                </a:r>
                <a:r>
                  <a:rPr lang="en-US" sz="2400" dirty="0"/>
                  <a:t>: Resolution given by ‘</a:t>
                </a:r>
                <a:r>
                  <a:rPr lang="en-US" sz="2400" dirty="0" err="1"/>
                  <a:t>dist</a:t>
                </a:r>
                <a:r>
                  <a:rPr lang="en-US" sz="2400" dirty="0"/>
                  <a:t>’.</a:t>
                </a:r>
              </a:p>
              <a:p>
                <a:r>
                  <a:rPr lang="en-US" sz="2400" dirty="0" err="1"/>
                  <a:t>Sensor_Move</a:t>
                </a:r>
                <a:r>
                  <a:rPr lang="en-US" sz="2400" dirty="0"/>
                  <a:t>: Sensor used after motion to get to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Calc_n: Calculating new curvature ‘n’.</a:t>
                </a:r>
              </a:p>
              <a:p>
                <a:r>
                  <a:rPr lang="en-US" sz="2400" dirty="0"/>
                  <a:t>Turn: Calculate new slope ‘m’.</a:t>
                </a:r>
              </a:p>
              <a:p>
                <a:r>
                  <a:rPr lang="en-US" sz="2400" dirty="0"/>
                  <a:t>Repeat until you reach goal point.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EBC68-86D1-4D5B-9F67-B34575BC6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0" r="-150" b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5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4F1C-8CAD-44BC-9401-9FAEC05A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Generation with sensor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6F43F-C687-489F-9C22-CFFB7F752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1" t="4742" r="7668" b="6739"/>
          <a:stretch/>
        </p:blipFill>
        <p:spPr>
          <a:xfrm>
            <a:off x="152400" y="1424465"/>
            <a:ext cx="8991600" cy="5237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B0A9B-897C-42DD-A212-4D25CA069CA0}"/>
              </a:ext>
            </a:extLst>
          </p:cNvPr>
          <p:cNvSpPr txBox="1"/>
          <p:nvPr/>
        </p:nvSpPr>
        <p:spPr>
          <a:xfrm>
            <a:off x="9906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9F059-9494-481A-B216-97AABE7AB2BD}"/>
              </a:ext>
            </a:extLst>
          </p:cNvPr>
          <p:cNvSpPr txBox="1"/>
          <p:nvPr/>
        </p:nvSpPr>
        <p:spPr>
          <a:xfrm>
            <a:off x="8048324" y="2438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(15,10)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D9F15-FC9D-4CFB-8524-38F8A7BAD2D9}"/>
              </a:ext>
            </a:extLst>
          </p:cNvPr>
          <p:cNvSpPr txBox="1"/>
          <p:nvPr/>
        </p:nvSpPr>
        <p:spPr>
          <a:xfrm>
            <a:off x="9906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402287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F4DA-CB95-4544-AE91-016B910B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Generation with sensor noise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F67EC-BD6A-4BAF-9ACC-1E61749B1A8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2" t="4522" r="7723" b="3518"/>
          <a:stretch/>
        </p:blipFill>
        <p:spPr>
          <a:xfrm>
            <a:off x="381000" y="1743075"/>
            <a:ext cx="8554388" cy="487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F8B33-9C76-4AC1-A764-D4CB08393585}"/>
              </a:ext>
            </a:extLst>
          </p:cNvPr>
          <p:cNvSpPr txBox="1"/>
          <p:nvPr/>
        </p:nvSpPr>
        <p:spPr>
          <a:xfrm>
            <a:off x="7467600" y="2667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(14,6)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F7E80-148A-411E-910B-98B1F10CEB6A}"/>
              </a:ext>
            </a:extLst>
          </p:cNvPr>
          <p:cNvSpPr txBox="1"/>
          <p:nvPr/>
        </p:nvSpPr>
        <p:spPr>
          <a:xfrm>
            <a:off x="11430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13814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5CB0-5AC8-475B-A1A7-36118480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BB4C-80DE-45A7-ADD0-ADE1DC9AD3C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Implemented in 2D, 3D</a:t>
                </a:r>
              </a:p>
              <a:p>
                <a:pPr marL="0" indent="0">
                  <a:buNone/>
                </a:pPr>
                <a:r>
                  <a:rPr lang="en-US" u="sng" dirty="0"/>
                  <a:t>2D</a:t>
                </a:r>
              </a:p>
              <a:p>
                <a:r>
                  <a:rPr lang="en-US" dirty="0"/>
                  <a:t>Use a Global Planner (A*) to go to initial position required for parking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Use Local Planner to engage in Parking Maneuver.</a:t>
                </a:r>
              </a:p>
              <a:p>
                <a:r>
                  <a:rPr lang="en-US" dirty="0"/>
                  <a:t>Generate </a:t>
                </a:r>
                <a:r>
                  <a:rPr lang="en-US" dirty="0" err="1"/>
                  <a:t>NodeSet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3D</a:t>
                </a:r>
              </a:p>
              <a:p>
                <a:r>
                  <a:rPr lang="en-US" dirty="0"/>
                  <a:t>Constructed a Parking Lot in simulated world. </a:t>
                </a:r>
              </a:p>
              <a:p>
                <a:r>
                  <a:rPr lang="en-US" dirty="0"/>
                  <a:t>Implemented Local Planner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BB4C-80DE-45A7-ADD0-ADE1DC9AD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45" t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88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51A3-22CF-42EF-A750-C3EF26E5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Contd.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2DB6D-D06C-475F-A5EB-001E961309ED}"/>
              </a:ext>
            </a:extLst>
          </p:cNvPr>
          <p:cNvSpPr txBox="1"/>
          <p:nvPr/>
        </p:nvSpPr>
        <p:spPr>
          <a:xfrm>
            <a:off x="2324100" y="57912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Planner (using A* from P3) to reach initial point for parking maneuver.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31F7A-0FEC-405C-A8B8-3056DC9A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73818"/>
            <a:ext cx="4114800" cy="30861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61E436C-5BE1-4F70-AFBA-CB2F992EDF4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t="6040" r="7515" b="6373"/>
          <a:stretch/>
        </p:blipFill>
        <p:spPr>
          <a:xfrm>
            <a:off x="228600" y="1905000"/>
            <a:ext cx="4914899" cy="3200400"/>
          </a:xfrm>
        </p:spPr>
      </p:pic>
    </p:spTree>
    <p:extLst>
      <p:ext uri="{BB962C8B-B14F-4D97-AF65-F5344CB8AC3E}">
        <p14:creationId xmlns:p14="http://schemas.microsoft.com/office/powerpoint/2010/main" val="273951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5635-91DA-4F54-A772-3D8C6EAC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Contd.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7A4BD-043C-47DD-980D-D84118FF01B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2209800"/>
            <a:ext cx="4354688" cy="3000375"/>
          </a:xfrm>
        </p:spPr>
      </p:pic>
      <p:pic>
        <p:nvPicPr>
          <p:cNvPr id="1026" name="Picture 2" descr="Image result for perpendicular parking floor plan">
            <a:extLst>
              <a:ext uri="{FF2B5EF4-FFF2-40B4-BE49-F238E27FC236}">
                <a16:creationId xmlns:a16="http://schemas.microsoft.com/office/drawing/2014/main" id="{C55B1130-6978-4161-9516-E30ADDE2179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3886200" cy="40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5D097B-7F78-451B-AB17-B23D55CE2A5E}"/>
              </a:ext>
            </a:extLst>
          </p:cNvPr>
          <p:cNvSpPr txBox="1"/>
          <p:nvPr/>
        </p:nvSpPr>
        <p:spPr>
          <a:xfrm>
            <a:off x="5029200" y="5486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of Parking Lot World</a:t>
            </a:r>
          </a:p>
        </p:txBody>
      </p:sp>
    </p:spTree>
    <p:extLst>
      <p:ext uri="{BB962C8B-B14F-4D97-AF65-F5344CB8AC3E}">
        <p14:creationId xmlns:p14="http://schemas.microsoft.com/office/powerpoint/2010/main" val="400871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F0BE-D3CB-476A-B8C9-5E192E6E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ACFA-AE32-4A6D-9316-2ADBB4C7B3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Automatic Parking is a car maneuvering system that moves a vehicle from a traffic lane to a parking spot.</a:t>
            </a:r>
          </a:p>
          <a:p>
            <a:r>
              <a:rPr lang="en-US" dirty="0"/>
              <a:t>It aims to enhance the comfort and the safety of driving in constrained environments where much attention and experience is required to steer the car. </a:t>
            </a:r>
          </a:p>
          <a:p>
            <a:r>
              <a:rPr lang="en-US" dirty="0"/>
              <a:t>In this project, we consider the parallel parking problem for ease of vehicle maneuvering.</a:t>
            </a:r>
          </a:p>
        </p:txBody>
      </p:sp>
    </p:spTree>
    <p:extLst>
      <p:ext uri="{BB962C8B-B14F-4D97-AF65-F5344CB8AC3E}">
        <p14:creationId xmlns:p14="http://schemas.microsoft.com/office/powerpoint/2010/main" val="69324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D393-25BB-46E2-AA8F-1696AA68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Contd.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9BD0C5-758F-424C-9E3D-286F81573E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521220"/>
            <a:ext cx="4475342" cy="251738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F1EE6D-AF9A-4AFE-BC9A-BD3BBF2C838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188223"/>
            <a:ext cx="4248150" cy="238958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488E0-2813-42F3-A619-734BBA046D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46" y="4197748"/>
            <a:ext cx="4248150" cy="2389584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4B95A9E-B655-4B21-A08D-5270DA4AF1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8" y="1521220"/>
            <a:ext cx="433493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9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9205-D46E-4493-885C-0F6D4E77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 and 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09BD-DC42-4425-828A-BE7812C2CB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sz="2300" dirty="0"/>
              <a:t>Path planning using polynomials is computationally very cheap.</a:t>
            </a:r>
          </a:p>
          <a:p>
            <a:r>
              <a:rPr lang="en-US" sz="2300" dirty="0"/>
              <a:t>Computed primary objective of generating path using a fifth-order polynomial model.</a:t>
            </a:r>
          </a:p>
          <a:p>
            <a:r>
              <a:rPr lang="en-US" sz="2300" dirty="0"/>
              <a:t>Algorithm very robust to noise as shown</a:t>
            </a:r>
          </a:p>
          <a:p>
            <a:r>
              <a:rPr lang="en-US" sz="2300" dirty="0"/>
              <a:t>No Accumulation of errors, as initial conditions are computed every iteration using sensors.</a:t>
            </a:r>
          </a:p>
          <a:p>
            <a:r>
              <a:rPr lang="en-US" sz="2300" dirty="0"/>
              <a:t>Need Real-time Location data to implement algorithm.</a:t>
            </a:r>
          </a:p>
          <a:p>
            <a:r>
              <a:rPr lang="en-US" sz="2300" dirty="0"/>
              <a:t>In a 2D-Coordinate Plane, with a resolution of 0.05, time taken to generate path from (using parking planner) is around 250ms</a:t>
            </a:r>
          </a:p>
          <a:p>
            <a:r>
              <a:rPr lang="en-US" sz="2300" dirty="0"/>
              <a:t>Can Integrate with a global planner to engage in fully automatic parking after entering a parking lot.</a:t>
            </a:r>
          </a:p>
        </p:txBody>
      </p:sp>
    </p:spTree>
    <p:extLst>
      <p:ext uri="{BB962C8B-B14F-4D97-AF65-F5344CB8AC3E}">
        <p14:creationId xmlns:p14="http://schemas.microsoft.com/office/powerpoint/2010/main" val="1628877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FE24-DF42-454B-8A2D-80A83E7F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A426-006A-4A38-A6CC-D038012969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dirty="0"/>
              <a:t>Paromtchik, Igor (June 2003). "Planning Control Commands to Assist in Car Maneuvers" (PDF). Proceedings of the IEEE International Conference on Advanced Robotics. Coimbra, Portugal. pp. 1308–1313</a:t>
            </a:r>
            <a:r>
              <a:rPr lang="en-US" i="1" dirty="0"/>
              <a:t>.</a:t>
            </a:r>
            <a:endParaRPr lang="en-US" dirty="0"/>
          </a:p>
          <a:p>
            <a:pPr lvl="0"/>
            <a:r>
              <a:rPr lang="en-US" dirty="0" err="1"/>
              <a:t>Banzhaf.H</a:t>
            </a:r>
            <a:r>
              <a:rPr lang="en-US" dirty="0"/>
              <a:t> et al “The Future of Parking: A survey on automated valet Parking with an outlook on high-density parking”,2017 IEE Intelligent Vehicles </a:t>
            </a:r>
            <a:r>
              <a:rPr lang="en-US" dirty="0" err="1"/>
              <a:t>Syposium</a:t>
            </a:r>
            <a:r>
              <a:rPr lang="en-US" dirty="0"/>
              <a:t> (IV) , June, 11-14, 2017, Redondo Beach, CA.</a:t>
            </a:r>
          </a:p>
          <a:p>
            <a:pPr lvl="0"/>
            <a:r>
              <a:rPr lang="en-US" dirty="0"/>
              <a:t>J. </a:t>
            </a:r>
            <a:r>
              <a:rPr lang="en-US" dirty="0" err="1"/>
              <a:t>Vandorpe</a:t>
            </a:r>
            <a:r>
              <a:rPr lang="en-US" dirty="0"/>
              <a:t>, Navigation techniques for the mobile robot </a:t>
            </a:r>
            <a:r>
              <a:rPr lang="en-US" dirty="0" err="1"/>
              <a:t>LiAS</a:t>
            </a:r>
            <a:r>
              <a:rPr lang="en-US" dirty="0"/>
              <a:t>. PhD thesis, </a:t>
            </a:r>
            <a:r>
              <a:rPr lang="en-US" dirty="0" err="1"/>
              <a:t>Katholieke</a:t>
            </a:r>
            <a:r>
              <a:rPr lang="en-US" dirty="0"/>
              <a:t> </a:t>
            </a:r>
            <a:r>
              <a:rPr lang="en-US" dirty="0" err="1"/>
              <a:t>Universiteit</a:t>
            </a:r>
            <a:r>
              <a:rPr lang="en-US" dirty="0"/>
              <a:t> Leuven-</a:t>
            </a:r>
            <a:r>
              <a:rPr lang="en-US" dirty="0" err="1"/>
              <a:t>Faculteit</a:t>
            </a:r>
            <a:r>
              <a:rPr lang="en-US" dirty="0"/>
              <a:t> </a:t>
            </a:r>
            <a:r>
              <a:rPr lang="en-US" dirty="0" err="1"/>
              <a:t>Teogepaste</a:t>
            </a:r>
            <a:r>
              <a:rPr lang="en-US" dirty="0"/>
              <a:t> </a:t>
            </a:r>
            <a:r>
              <a:rPr lang="en-US" dirty="0" err="1"/>
              <a:t>Wetenschappen</a:t>
            </a:r>
            <a:r>
              <a:rPr lang="en-US" dirty="0"/>
              <a:t>, 199</a:t>
            </a:r>
          </a:p>
          <a:p>
            <a:pPr lvl="0"/>
            <a:r>
              <a:rPr lang="en-US" dirty="0"/>
              <a:t>S. Fleury et al., Primitives for smoothing mobile robot trajectories, IEEE transactions on robotics and automation, 11, No. 3 (June 1995). </a:t>
            </a:r>
          </a:p>
          <a:p>
            <a:pPr lvl="0"/>
            <a:r>
              <a:rPr lang="en-US" dirty="0"/>
              <a:t>C. Zhu, R. </a:t>
            </a:r>
            <a:r>
              <a:rPr lang="en-US" dirty="0" err="1"/>
              <a:t>Rajamani</a:t>
            </a:r>
            <a:r>
              <a:rPr lang="en-US" dirty="0"/>
              <a:t>, Global positioning system-based vehicle control for automated parking, IMechE, 220 (2006) Part D: J. Automobile Engineering. </a:t>
            </a:r>
          </a:p>
          <a:p>
            <a:pPr lvl="0"/>
            <a:r>
              <a:rPr lang="en-US" dirty="0"/>
              <a:t>A. Scheuer, T.H </a:t>
            </a:r>
            <a:r>
              <a:rPr lang="en-US" dirty="0" err="1"/>
              <a:t>Fraichard</a:t>
            </a:r>
            <a:r>
              <a:rPr lang="en-US" dirty="0"/>
              <a:t>, Planning continuous-curvature paths for carlike robots, IEEE Transactions on Intelligent Robots and Systems 3 (1996) 1304-1311. </a:t>
            </a:r>
            <a:r>
              <a:rPr lang="en-US" dirty="0" err="1"/>
              <a:t>Asg</a:t>
            </a:r>
            <a:endParaRPr lang="en-US" dirty="0"/>
          </a:p>
          <a:p>
            <a:pPr lvl="0"/>
            <a:r>
              <a:rPr lang="en-US" dirty="0"/>
              <a:t>A. Scheuer, T.H </a:t>
            </a:r>
            <a:r>
              <a:rPr lang="en-US" dirty="0" err="1"/>
              <a:t>Fraichard</a:t>
            </a:r>
            <a:r>
              <a:rPr lang="en-US" dirty="0"/>
              <a:t>, From reeds and </a:t>
            </a:r>
            <a:r>
              <a:rPr lang="en-US" dirty="0" err="1"/>
              <a:t>shepp’s</a:t>
            </a:r>
            <a:r>
              <a:rPr lang="en-US" dirty="0"/>
              <a:t> to </a:t>
            </a:r>
            <a:r>
              <a:rPr lang="en-US" dirty="0" err="1"/>
              <a:t>continuouscurvarure</a:t>
            </a:r>
            <a:r>
              <a:rPr lang="en-US" dirty="0"/>
              <a:t> paths, IEEE Transactions on Robotics and Automation 20 (2004) 1025-1035.</a:t>
            </a:r>
          </a:p>
          <a:p>
            <a:pPr lvl="0"/>
            <a:r>
              <a:rPr lang="en-US" dirty="0"/>
              <a:t>E. </a:t>
            </a:r>
            <a:r>
              <a:rPr lang="en-US" dirty="0" err="1"/>
              <a:t>Szádeczky-Kardoss</a:t>
            </a:r>
            <a:r>
              <a:rPr lang="en-US" dirty="0"/>
              <a:t>, B. Kiss, Path planning and tracking control for an automatic parking assist system, Springer Tracts in Advanced Robotics  44 (2008) 175-184.</a:t>
            </a:r>
          </a:p>
          <a:p>
            <a:pPr lvl="0"/>
            <a:r>
              <a:rPr lang="en-US" dirty="0"/>
              <a:t>T.-H.S. Li, S.-J. Chang, Y-X. Chen, Implementation of  human-like driving skills by autonomous fuzzy behavior control on an FPGA-based car-like mobile robots, IEEE Transactions on Industrial Electronics 50 (2003) 867-880.</a:t>
            </a:r>
          </a:p>
          <a:p>
            <a:pPr lvl="0"/>
            <a:r>
              <a:rPr lang="en-US" dirty="0"/>
              <a:t>Image for illustration : -http://www.permastripe.com/parking-lot-design-orlando-florida/</a:t>
            </a:r>
          </a:p>
          <a:p>
            <a:pPr lvl="0"/>
            <a:r>
              <a:rPr lang="en-US" dirty="0"/>
              <a:t>Images: F. </a:t>
            </a:r>
            <a:r>
              <a:rPr lang="en-US" dirty="0" err="1"/>
              <a:t>Lamiraux</a:t>
            </a:r>
            <a:r>
              <a:rPr lang="en-US" dirty="0"/>
              <a:t> and J.P. </a:t>
            </a:r>
            <a:r>
              <a:rPr lang="en-US" dirty="0" err="1"/>
              <a:t>Laumond</a:t>
            </a:r>
            <a:r>
              <a:rPr lang="en-US" dirty="0"/>
              <a:t> “Smooth Motion Planning for car-like vehicles, IEEE Transactions on Robotics and </a:t>
            </a:r>
            <a:r>
              <a:rPr lang="en-US" dirty="0" err="1"/>
              <a:t>Automation,Vol</a:t>
            </a:r>
            <a:r>
              <a:rPr lang="en-US" dirty="0"/>
              <a:t> 17, No.4, August 2001</a:t>
            </a:r>
          </a:p>
          <a:p>
            <a:pPr lvl="0"/>
            <a:r>
              <a:rPr lang="en-US" dirty="0" err="1"/>
              <a:t>Zhang.S</a:t>
            </a:r>
            <a:r>
              <a:rPr lang="en-US" dirty="0"/>
              <a:t> et al, “Automatic Vehicle Parallel Parking Design using </a:t>
            </a:r>
            <a:r>
              <a:rPr lang="en-US" dirty="0" err="1"/>
              <a:t>FIfith</a:t>
            </a:r>
            <a:r>
              <a:rPr lang="en-US" dirty="0"/>
              <a:t> Degree Polynomial Path Planning” Vehicular technology Conference, IEEE 2011, San Francisco, CA,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0D7C-7BA3-44E6-B245-9C9E4CED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ADF-62C4-464C-A9CB-405A7C4B24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/>
              <a:t>The objective is to generate a feasible path using available environment data to proceed in the parking maneuvers. </a:t>
            </a:r>
          </a:p>
          <a:p>
            <a:r>
              <a:rPr lang="en-US" sz="3100" dirty="0"/>
              <a:t>The path is a series of vehicle configurations containing the positional and orientation parameters of the vehicle during the motion sequence. </a:t>
            </a:r>
          </a:p>
          <a:p>
            <a:r>
              <a:rPr lang="en-US" sz="3100" dirty="0"/>
              <a:t>There are many proposals; depending on different mathematical models.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B1591-133F-4CAE-8024-D7621146C1B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22" y="2209800"/>
            <a:ext cx="4474929" cy="3411979"/>
          </a:xfrm>
        </p:spPr>
      </p:pic>
    </p:spTree>
    <p:extLst>
      <p:ext uri="{BB962C8B-B14F-4D97-AF65-F5344CB8AC3E}">
        <p14:creationId xmlns:p14="http://schemas.microsoft.com/office/powerpoint/2010/main" val="316498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E4C5-B393-4C01-B1E2-C04FB5BA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D2B0-D0DA-45C2-A179-6307AC3909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Common Proposals for path computation include path curves generated with: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Circular Arcs and Straight Lines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Clothoid Curves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Arc Tangent Curves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Cubic Polynomial Curves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Bezier Curves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combination of above mentioned geometries.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Higher Order Polynomials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393F-1949-454D-B7FC-2FD70D76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672A-4F6E-4B9D-9BC7-61CECEA571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priority objective is to test and implement a motion-planning algorithm and the path generation that will facilitate parking in urban spaces.</a:t>
            </a:r>
          </a:p>
          <a:p>
            <a:r>
              <a:rPr lang="en-US" dirty="0"/>
              <a:t> The path geometry being used for computation is a </a:t>
            </a:r>
            <a:r>
              <a:rPr lang="en-US" u="sng" dirty="0"/>
              <a:t>fifth-order polynomial.</a:t>
            </a:r>
          </a:p>
          <a:p>
            <a:r>
              <a:rPr lang="en-US" dirty="0"/>
              <a:t>In this method, the path is recalculated for each successive step depending on the initial conditions, leading to the determination of the next move.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5E10-A52E-4398-A19E-45125210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DFD2-44A2-4D9C-B049-6AFB6393F4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Though other geometries of the parking path may be calculated based on simpler mathematical equations, a fifth degree polynomial curve with continuous curvatures is going to satisfy the path’s smoothness and flexibility better</a:t>
            </a:r>
          </a:p>
          <a:p>
            <a:r>
              <a:rPr lang="en-US" dirty="0"/>
              <a:t>Since second and third order derivatives are needed for calculations, a fifth-order polynomial is chosen.</a:t>
            </a:r>
          </a:p>
        </p:txBody>
      </p:sp>
    </p:spTree>
    <p:extLst>
      <p:ext uri="{BB962C8B-B14F-4D97-AF65-F5344CB8AC3E}">
        <p14:creationId xmlns:p14="http://schemas.microsoft.com/office/powerpoint/2010/main" val="37682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29C5-9F47-475C-80B8-079EDC23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AE84-127A-47B4-B2FC-F166195C33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 the parking path curve in a coordinate system.</a:t>
            </a:r>
          </a:p>
          <a:p>
            <a:r>
              <a:rPr lang="en-US" dirty="0"/>
              <a:t>Each dot (</a:t>
            </a:r>
            <a:r>
              <a:rPr lang="en-US" i="1" dirty="0"/>
              <a:t>x,y</a:t>
            </a:r>
            <a:r>
              <a:rPr lang="en-US" dirty="0"/>
              <a:t>) on the curve represents the midpoint of the robot.</a:t>
            </a:r>
          </a:p>
          <a:p>
            <a:r>
              <a:rPr lang="en-US" dirty="0"/>
              <a:t>The robot velocity and orientation are assumed to be parallel to the parking lot and approaches to zero when it is near the goal point, the curve’s slope (</a:t>
            </a:r>
            <a:r>
              <a:rPr lang="en-US" i="1" dirty="0"/>
              <a:t>y’</a:t>
            </a:r>
            <a:r>
              <a:rPr lang="en-US" dirty="0"/>
              <a:t>), and curvature (</a:t>
            </a:r>
            <a:r>
              <a:rPr lang="en-US" i="1" dirty="0"/>
              <a:t>y’’</a:t>
            </a:r>
            <a:r>
              <a:rPr lang="en-US" dirty="0"/>
              <a:t>) at the goal point (which is assumed to be the origin (</a:t>
            </a:r>
            <a:r>
              <a:rPr lang="en-US" i="1" dirty="0"/>
              <a:t>0,0</a:t>
            </a:r>
            <a:r>
              <a:rPr lang="en-US" dirty="0"/>
              <a:t>) are </a:t>
            </a:r>
            <a:r>
              <a:rPr lang="en-US" u="sng" dirty="0"/>
              <a:t>both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E1D9-0311-4C5B-98BA-1911D42B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36E8E-4083-45ED-B583-1DCF6FF1F7A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 fifth-order polynomial and their derivatives are setup for the path curve.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/>
                      <m:t>y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</m:e>
                    </m:d>
                    <m:r>
                      <a:rPr lang="en-US" sz="2400"/>
                      <m:t>=</m:t>
                    </m:r>
                    <m:r>
                      <m:rPr>
                        <m:sty m:val="p"/>
                      </m:rPr>
                      <a:rPr lang="en-US" sz="2400"/>
                      <m:t>a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</m:e>
                      <m:sup>
                        <m:r>
                          <a:rPr lang="en-US" sz="2400"/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  <m:r>
                              <a:rPr lang="en-US" sz="2400" i="1"/>
                              <m:t>−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x</m:t>
                                </m:r>
                              </m:e>
                              <m:sub>
                                <m:r>
                                  <a:rPr lang="en-US" sz="2400"/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/>
                          <m:t>2</m:t>
                        </m:r>
                      </m:sup>
                    </m:sSup>
                    <m:r>
                      <a:rPr lang="en-US" sz="2400"/>
                      <m:t>+</m:t>
                    </m:r>
                    <m:r>
                      <m:rPr>
                        <m:sty m:val="p"/>
                      </m:rPr>
                      <a:rPr lang="en-US" sz="2400"/>
                      <m:t>b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</m:e>
                      <m:sup>
                        <m:r>
                          <a:rPr lang="en-US" sz="2400"/>
                          <m:t>3</m:t>
                        </m:r>
                      </m:sup>
                    </m:sSup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  <m:r>
                          <a:rPr lang="en-US" sz="2400" i="1"/>
                          <m:t>−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b>
                            <m:r>
                              <a:rPr lang="en-US" sz="2400"/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/>
                      <m:t>+</m:t>
                    </m:r>
                    <m:r>
                      <m:rPr>
                        <m:sty m:val="p"/>
                      </m:rPr>
                      <a:rPr lang="en-US" sz="2400"/>
                      <m:t>c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</m:e>
                      <m:sup>
                        <m:r>
                          <a:rPr lang="en-US" sz="2400"/>
                          <m:t>3</m:t>
                        </m:r>
                      </m:sup>
                    </m:sSup>
                    <m:r>
                      <a:rPr lang="en-US" sz="2400"/>
                      <m:t>+</m:t>
                    </m:r>
                    <m:r>
                      <m:rPr>
                        <m:sty m:val="p"/>
                      </m:rPr>
                      <a:rPr lang="en-US" sz="2400"/>
                      <m:t>d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</m:e>
                      <m:sup>
                        <m:r>
                          <a:rPr lang="en-US" sz="2400"/>
                          <m:t>2</m:t>
                        </m:r>
                      </m:sup>
                    </m:sSup>
                    <m:r>
                      <a:rPr lang="en-US" sz="2400"/>
                      <m:t>+</m:t>
                    </m:r>
                    <m:r>
                      <m:rPr>
                        <m:sty m:val="p"/>
                      </m:rPr>
                      <a:rPr lang="en-US" sz="2400"/>
                      <m:t>ex</m:t>
                    </m:r>
                    <m:r>
                      <a:rPr lang="en-US" sz="2400"/>
                      <m:t>+</m:t>
                    </m:r>
                    <m:r>
                      <m:rPr>
                        <m:sty m:val="p"/>
                      </m:rPr>
                      <a:rPr lang="en-US" sz="2400"/>
                      <m:t>f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400" i="1"/>
                        </m:ctrlPr>
                      </m:eqArrPr>
                      <m:e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y</m:t>
                            </m:r>
                          </m:e>
                          <m:sup>
                            <m:r>
                              <a:rPr lang="en-US" sz="2400" i="1"/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</m:d>
                        <m:r>
                          <a:rPr lang="en-US" sz="2400"/>
                          <m:t> =3</m:t>
                        </m:r>
                        <m:r>
                          <m:rPr>
                            <m:sty m:val="p"/>
                          </m:rPr>
                          <a:rPr lang="en-US" sz="2400"/>
                          <m:t>a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p>
                            <m:r>
                              <a:rPr lang="en-US" sz="2400"/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x</m:t>
                                </m:r>
                                <m:r>
                                  <a:rPr lang="en-US" sz="24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/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/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/>
                              <m:t>2</m:t>
                            </m:r>
                          </m:sup>
                        </m:sSup>
                        <m:r>
                          <a:rPr lang="en-US" sz="2400"/>
                          <m:t>+2</m:t>
                        </m:r>
                        <m:r>
                          <m:rPr>
                            <m:sty m:val="p"/>
                          </m:rPr>
                          <a:rPr lang="en-US" sz="2400"/>
                          <m:t>a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p>
                            <m:r>
                              <a:rPr lang="en-US" sz="2400"/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  <m:r>
                              <a:rPr lang="en-US" sz="2400" i="1"/>
                              <m:t>−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x</m:t>
                                </m:r>
                              </m:e>
                              <m:sub>
                                <m:r>
                                  <a:rPr lang="en-US" sz="2400"/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/>
                          <m:t>                                   </m:t>
                        </m:r>
                      </m:e>
                      <m:e>
                        <m:r>
                          <a:rPr lang="en-US" sz="2400"/>
                          <m:t>     +3</m:t>
                        </m:r>
                        <m:r>
                          <m:rPr>
                            <m:sty m:val="p"/>
                          </m:rPr>
                          <a:rPr lang="en-US" sz="2400"/>
                          <m:t>b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p>
                            <m:r>
                              <a:rPr lang="en-US" sz="2400"/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  <m:r>
                              <a:rPr lang="en-US" sz="2400" i="1"/>
                              <m:t>−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x</m:t>
                                </m:r>
                              </m:e>
                              <m:sub>
                                <m:r>
                                  <a:rPr lang="en-US" sz="2400"/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/>
                          <m:t>+</m:t>
                        </m:r>
                        <m:r>
                          <m:rPr>
                            <m:sty m:val="p"/>
                          </m:rPr>
                          <a:rPr lang="en-US" sz="2400"/>
                          <m:t>b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p>
                            <m:r>
                              <a:rPr lang="en-US" sz="2400"/>
                              <m:t>3</m:t>
                            </m:r>
                          </m:sup>
                        </m:sSup>
                        <m:r>
                          <a:rPr lang="en-US" sz="2400"/>
                          <m:t>+3</m:t>
                        </m:r>
                        <m:r>
                          <m:rPr>
                            <m:sty m:val="p"/>
                          </m:rPr>
                          <a:rPr lang="en-US" sz="2400"/>
                          <m:t>c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p>
                            <m:r>
                              <a:rPr lang="en-US" sz="2400"/>
                              <m:t>2</m:t>
                            </m:r>
                          </m:sup>
                        </m:sSup>
                        <m:r>
                          <a:rPr lang="en-US" sz="2400"/>
                          <m:t>+2</m:t>
                        </m:r>
                        <m:r>
                          <m:rPr>
                            <m:sty m:val="p"/>
                          </m:rPr>
                          <a:rPr lang="en-US" sz="2400"/>
                          <m:t>dx</m:t>
                        </m:r>
                        <m:r>
                          <a:rPr lang="en-US" sz="2400"/>
                          <m:t>+</m:t>
                        </m:r>
                        <m:r>
                          <m:rPr>
                            <m:sty m:val="p"/>
                          </m:rPr>
                          <a:rPr lang="en-US" sz="2400"/>
                          <m:t>e</m:t>
                        </m:r>
                        <m:r>
                          <a:rPr lang="en-US" sz="2400" i="1"/>
                          <m:t>  </m:t>
                        </m:r>
                      </m:e>
                    </m:eqAr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400" i="1"/>
                        </m:ctrlPr>
                      </m:eqArrPr>
                      <m:e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y</m:t>
                            </m:r>
                          </m:e>
                          <m:sup>
                            <m:r>
                              <a:rPr lang="en-US" sz="2400" i="1"/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</m:d>
                        <m:r>
                          <a:rPr lang="en-US" sz="2400"/>
                          <m:t>=6</m:t>
                        </m:r>
                        <m:r>
                          <m:rPr>
                            <m:sty m:val="p"/>
                          </m:rPr>
                          <a:rPr lang="en-US" sz="2400"/>
                          <m:t>ax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x</m:t>
                                </m:r>
                                <m:r>
                                  <a:rPr lang="en-US" sz="24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/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/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/>
                              <m:t>2</m:t>
                            </m:r>
                          </m:sup>
                        </m:sSup>
                        <m:r>
                          <a:rPr lang="en-US" sz="2400"/>
                          <m:t>+12</m:t>
                        </m:r>
                        <m:r>
                          <m:rPr>
                            <m:sty m:val="p"/>
                          </m:rPr>
                          <a:rPr lang="en-US" sz="2400"/>
                          <m:t>a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p>
                            <m:r>
                              <a:rPr lang="en-US" sz="2400"/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  <m:r>
                              <a:rPr lang="en-US" sz="2400" i="1"/>
                              <m:t>−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x</m:t>
                                </m:r>
                              </m:e>
                              <m:sub>
                                <m:r>
                                  <a:rPr lang="en-US" sz="2400"/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/>
                          <m:t>+6</m:t>
                        </m:r>
                        <m:r>
                          <m:rPr>
                            <m:sty m:val="p"/>
                          </m:rPr>
                          <a:rPr lang="en-US" sz="2400"/>
                          <m:t>bx</m:t>
                        </m:r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  <m:r>
                              <a:rPr lang="en-US" sz="2400" i="1"/>
                              <m:t>−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x</m:t>
                                </m:r>
                              </m:e>
                              <m:sub>
                                <m:r>
                                  <a:rPr lang="en-US" sz="2400"/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400"/>
                          <m:t>+2</m:t>
                        </m:r>
                        <m:r>
                          <a:rPr lang="en-US" sz="2400" i="1"/>
                          <m:t>𝑎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a:rPr lang="en-US" sz="2400" i="1"/>
                              <m:t>𝑥</m:t>
                            </m:r>
                          </m:e>
                          <m:sup>
                            <m:r>
                              <a:rPr lang="en-US" sz="2400"/>
                              <m:t>3</m:t>
                            </m:r>
                          </m:sup>
                        </m:sSup>
                        <m:r>
                          <a:rPr lang="en-US" sz="2400"/>
                          <m:t>+6</m:t>
                        </m:r>
                        <m:r>
                          <a:rPr lang="en-US" sz="2400" i="1"/>
                          <m:t>𝑏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a:rPr lang="en-US" sz="2400" i="1"/>
                              <m:t>𝑥</m:t>
                            </m:r>
                          </m:e>
                          <m:sup>
                            <m:r>
                              <a:rPr lang="en-US" sz="2400"/>
                              <m:t>2</m:t>
                            </m:r>
                          </m:sup>
                        </m:sSup>
                        <m:r>
                          <a:rPr lang="en-US" sz="2400"/>
                          <m:t>+6</m:t>
                        </m:r>
                        <m:r>
                          <a:rPr lang="en-US" sz="2400" i="1"/>
                          <m:t>𝑐𝑥</m:t>
                        </m:r>
                        <m:r>
                          <a:rPr lang="en-US" sz="2400"/>
                          <m:t>+2</m:t>
                        </m:r>
                        <m:r>
                          <a:rPr lang="en-US" sz="2400" i="1"/>
                          <m:t>𝑑</m:t>
                        </m:r>
                        <m:r>
                          <a:rPr lang="en-US" sz="2400" i="1"/>
                          <m:t>        </m:t>
                        </m:r>
                      </m:e>
                    </m:eqAr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36E8E-4083-45ED-B583-1DCF6FF1F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33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683-88F9-4572-9E67-693DBEBB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Generation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08D7-6ECB-4DD3-8C2B-83B492ED70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Applying given initial and final conditions mentioned before,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470A263-A7EB-45EF-917F-FE2DD801E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468365"/>
                  </p:ext>
                </p:extLst>
              </p:nvPr>
            </p:nvGraphicFramePr>
            <p:xfrm>
              <a:off x="1143000" y="2895600"/>
              <a:ext cx="6858000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4011814465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75099994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996346584"/>
                        </a:ext>
                      </a:extLst>
                    </a:gridCol>
                  </a:tblGrid>
                  <a:tr h="65909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Condition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Final Condition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1686917"/>
                      </a:ext>
                    </a:extLst>
                  </a:tr>
                  <a:tr h="745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Path Curve </a:t>
                          </a:r>
                          <a:r>
                            <a:rPr lang="en-US" i="1" dirty="0"/>
                            <a:t>y(x)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d>
                                  <m:dPr>
                                    <m:ctrlP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kumimoji="0" lang="en-US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kumimoji="0"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d>
                                  <m:dPr>
                                    <m:ctrlP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kumimoji="0"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kumimoji="0"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769105243"/>
                      </a:ext>
                    </a:extLst>
                  </a:tr>
                  <a:tr h="745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Slope of Path Curve</a:t>
                          </a:r>
                        </a:p>
                        <a:p>
                          <a:pPr algn="ctr"/>
                          <a:r>
                            <a:rPr lang="en-US" i="1" dirty="0"/>
                            <a:t>y’(x)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kumimoji="0" lang="en-US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kumimoji="0"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kumimoji="0"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kumimoji="0"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775233793"/>
                      </a:ext>
                    </a:extLst>
                  </a:tr>
                  <a:tr h="745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Curvature of Path Curve </a:t>
                          </a:r>
                          <a:r>
                            <a:rPr lang="en-US" i="1" dirty="0"/>
                            <a:t>y’’(x)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kumimoji="0" lang="en-US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kumimoji="0"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0"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kumimoji="0"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kumimoji="0"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4321562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470A263-A7EB-45EF-917F-FE2DD801E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468365"/>
                  </p:ext>
                </p:extLst>
              </p:nvPr>
            </p:nvGraphicFramePr>
            <p:xfrm>
              <a:off x="1143000" y="2895600"/>
              <a:ext cx="6858000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4011814465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75099994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996346584"/>
                        </a:ext>
                      </a:extLst>
                    </a:gridCol>
                  </a:tblGrid>
                  <a:tr h="65909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Condition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Final Condition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1686917"/>
                      </a:ext>
                    </a:extLst>
                  </a:tr>
                  <a:tr h="745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Path Curve </a:t>
                          </a:r>
                          <a:r>
                            <a:rPr lang="en-US" i="1" dirty="0"/>
                            <a:t>y(x)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00000" t="-90164" r="-10079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200533" t="-90164" r="-1067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105243"/>
                      </a:ext>
                    </a:extLst>
                  </a:tr>
                  <a:tr h="745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Slope of Path Curve</a:t>
                          </a:r>
                        </a:p>
                        <a:p>
                          <a:pPr algn="ctr"/>
                          <a:r>
                            <a:rPr lang="en-US" i="1" dirty="0"/>
                            <a:t>y’(x)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88618" r="-100798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200533" t="-188618" r="-1067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233793"/>
                      </a:ext>
                    </a:extLst>
                  </a:tr>
                  <a:tr h="745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Curvature of Path Curve </a:t>
                          </a:r>
                          <a:r>
                            <a:rPr lang="en-US" i="1" dirty="0"/>
                            <a:t>y’’(x)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00000" t="-290984" r="-100798" b="-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200533" t="-290984" r="-1067" b="-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1562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618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1584</TotalTime>
  <Words>1025</Words>
  <Application>Microsoft Office PowerPoint</Application>
  <PresentationFormat>On-screen Show (4:3)</PresentationFormat>
  <Paragraphs>126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MOTION PLANNING AND CONTROL IN URBAN PARKING SPACES</vt:lpstr>
      <vt:lpstr>Introduction</vt:lpstr>
      <vt:lpstr>Contd. </vt:lpstr>
      <vt:lpstr>Related Work </vt:lpstr>
      <vt:lpstr>Problem Formulation</vt:lpstr>
      <vt:lpstr>Problem Formulation</vt:lpstr>
      <vt:lpstr>Path Planning</vt:lpstr>
      <vt:lpstr>Curve Generation</vt:lpstr>
      <vt:lpstr>Curve Generation Contd. </vt:lpstr>
      <vt:lpstr>Curve Generation Contd.</vt:lpstr>
      <vt:lpstr>Curve Generation Contd.</vt:lpstr>
      <vt:lpstr>Minimum Horizontal Distance</vt:lpstr>
      <vt:lpstr>Automatic Parking Algorithm</vt:lpstr>
      <vt:lpstr>Automatic Parking Algorithm Contd.</vt:lpstr>
      <vt:lpstr>Path Generation with sensor noise</vt:lpstr>
      <vt:lpstr>Path Generation with sensor noise</vt:lpstr>
      <vt:lpstr>Implementation</vt:lpstr>
      <vt:lpstr>Implementation Contd. </vt:lpstr>
      <vt:lpstr>Implementation Contd. </vt:lpstr>
      <vt:lpstr>Implementation Contd.</vt:lpstr>
      <vt:lpstr>Observations and Conclusions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TYPE 0, Type 1 Systems</dc:title>
  <dc:creator>Manohar Anumolu</dc:creator>
  <cp:lastModifiedBy>Manohar Anumolu</cp:lastModifiedBy>
  <cp:revision>76</cp:revision>
  <dcterms:created xsi:type="dcterms:W3CDTF">2006-08-16T00:00:00Z</dcterms:created>
  <dcterms:modified xsi:type="dcterms:W3CDTF">2018-05-10T19:46:21Z</dcterms:modified>
</cp:coreProperties>
</file>