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65" r:id="rId2"/>
    <p:sldId id="256" r:id="rId3"/>
    <p:sldId id="257" r:id="rId4"/>
    <p:sldId id="258" r:id="rId5"/>
    <p:sldId id="272" r:id="rId6"/>
    <p:sldId id="273" r:id="rId7"/>
    <p:sldId id="259" r:id="rId8"/>
    <p:sldId id="266" r:id="rId9"/>
    <p:sldId id="274" r:id="rId10"/>
    <p:sldId id="261" r:id="rId11"/>
    <p:sldId id="276" r:id="rId12"/>
    <p:sldId id="277" r:id="rId13"/>
    <p:sldId id="278" r:id="rId14"/>
    <p:sldId id="279" r:id="rId15"/>
    <p:sldId id="280" r:id="rId16"/>
    <p:sldId id="282" r:id="rId17"/>
    <p:sldId id="283" r:id="rId18"/>
    <p:sldId id="260" r:id="rId19"/>
    <p:sldId id="275" r:id="rId20"/>
    <p:sldId id="281" r:id="rId21"/>
    <p:sldId id="284" r:id="rId22"/>
    <p:sldId id="285" r:id="rId23"/>
    <p:sldId id="263" r:id="rId24"/>
    <p:sldId id="270"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72A0E-48A0-40BD-8227-790042F688E2}" v="106" dt="2025-05-23T17:11:18.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15A6B-5FB9-4A71-804E-6E7F39CDB377}"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4C72A-FA4F-46D2-9BD5-361DDAAB41F0}" type="slidenum">
              <a:rPr lang="en-IN" smtClean="0"/>
              <a:t>‹#›</a:t>
            </a:fld>
            <a:endParaRPr lang="en-IN"/>
          </a:p>
        </p:txBody>
      </p:sp>
    </p:spTree>
    <p:extLst>
      <p:ext uri="{BB962C8B-B14F-4D97-AF65-F5344CB8AC3E}">
        <p14:creationId xmlns:p14="http://schemas.microsoft.com/office/powerpoint/2010/main" val="253025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56BE-2803-B78F-6E61-FDC734740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50DFB9-75E4-25DC-5768-160CB7D40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942C35-3FD1-DCEA-CEEA-1323EEE43CE9}"/>
              </a:ext>
            </a:extLst>
          </p:cNvPr>
          <p:cNvSpPr>
            <a:spLocks noGrp="1"/>
          </p:cNvSpPr>
          <p:nvPr>
            <p:ph type="dt" sz="half" idx="10"/>
          </p:nvPr>
        </p:nvSpPr>
        <p:spPr/>
        <p:txBody>
          <a:bodyPr/>
          <a:lstStyle/>
          <a:p>
            <a:fld id="{159CC4F4-EE8A-49B5-A3C2-336175586244}" type="datetime1">
              <a:rPr lang="en-IN" smtClean="0"/>
              <a:t>29-05-2025</a:t>
            </a:fld>
            <a:endParaRPr lang="en-IN"/>
          </a:p>
        </p:txBody>
      </p:sp>
      <p:sp>
        <p:nvSpPr>
          <p:cNvPr id="5" name="Footer Placeholder 4">
            <a:extLst>
              <a:ext uri="{FF2B5EF4-FFF2-40B4-BE49-F238E27FC236}">
                <a16:creationId xmlns:a16="http://schemas.microsoft.com/office/drawing/2014/main" id="{C8DB81E5-464C-DF87-CBB7-A784B0EDC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E2D30-F403-EEAB-5181-83915A572221}"/>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80700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518-0548-52F7-636D-C63F120938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11F996-9C68-008C-D4C0-874A49DE3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01902-12D0-DC68-AADC-41C329276878}"/>
              </a:ext>
            </a:extLst>
          </p:cNvPr>
          <p:cNvSpPr>
            <a:spLocks noGrp="1"/>
          </p:cNvSpPr>
          <p:nvPr>
            <p:ph type="dt" sz="half" idx="10"/>
          </p:nvPr>
        </p:nvSpPr>
        <p:spPr/>
        <p:txBody>
          <a:bodyPr/>
          <a:lstStyle/>
          <a:p>
            <a:fld id="{C4891F33-947E-44BC-AB8C-BB8DC794EE6B}" type="datetime1">
              <a:rPr lang="en-IN" smtClean="0"/>
              <a:t>29-05-2025</a:t>
            </a:fld>
            <a:endParaRPr lang="en-IN"/>
          </a:p>
        </p:txBody>
      </p:sp>
      <p:sp>
        <p:nvSpPr>
          <p:cNvPr id="5" name="Footer Placeholder 4">
            <a:extLst>
              <a:ext uri="{FF2B5EF4-FFF2-40B4-BE49-F238E27FC236}">
                <a16:creationId xmlns:a16="http://schemas.microsoft.com/office/drawing/2014/main" id="{C45997C3-CB52-9387-0928-978BF3FB7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FE4E4-6AB3-869C-03DC-75F7576C0164}"/>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55759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C2968-BEF9-BBC6-6AE8-4C7FFF6C86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E92FB4-22DA-0716-B233-2A464E39E5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A4444-A635-7081-337F-5DA92ECFE611}"/>
              </a:ext>
            </a:extLst>
          </p:cNvPr>
          <p:cNvSpPr>
            <a:spLocks noGrp="1"/>
          </p:cNvSpPr>
          <p:nvPr>
            <p:ph type="dt" sz="half" idx="10"/>
          </p:nvPr>
        </p:nvSpPr>
        <p:spPr/>
        <p:txBody>
          <a:bodyPr/>
          <a:lstStyle/>
          <a:p>
            <a:fld id="{61D19895-06E9-4B08-8F83-A0A19B0A8356}" type="datetime1">
              <a:rPr lang="en-IN" smtClean="0"/>
              <a:t>29-05-2025</a:t>
            </a:fld>
            <a:endParaRPr lang="en-IN"/>
          </a:p>
        </p:txBody>
      </p:sp>
      <p:sp>
        <p:nvSpPr>
          <p:cNvPr id="5" name="Footer Placeholder 4">
            <a:extLst>
              <a:ext uri="{FF2B5EF4-FFF2-40B4-BE49-F238E27FC236}">
                <a16:creationId xmlns:a16="http://schemas.microsoft.com/office/drawing/2014/main" id="{C7818129-52B6-D1AD-5BB4-EB6F5944DA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BB0C6-2E59-125F-A95D-D0083F557033}"/>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429026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3CEA-9B75-709E-67E8-7EA74BA771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3DD442-2D89-9DC4-95BB-BCF992611D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8304E-6DDD-E06F-9858-CFDA9F669375}"/>
              </a:ext>
            </a:extLst>
          </p:cNvPr>
          <p:cNvSpPr>
            <a:spLocks noGrp="1"/>
          </p:cNvSpPr>
          <p:nvPr>
            <p:ph type="dt" sz="half" idx="10"/>
          </p:nvPr>
        </p:nvSpPr>
        <p:spPr/>
        <p:txBody>
          <a:bodyPr/>
          <a:lstStyle/>
          <a:p>
            <a:fld id="{BB3C62D9-940E-4404-A803-2D1EB3C3ECA1}" type="datetime1">
              <a:rPr lang="en-IN" smtClean="0"/>
              <a:t>29-05-2025</a:t>
            </a:fld>
            <a:endParaRPr lang="en-IN"/>
          </a:p>
        </p:txBody>
      </p:sp>
      <p:sp>
        <p:nvSpPr>
          <p:cNvPr id="5" name="Footer Placeholder 4">
            <a:extLst>
              <a:ext uri="{FF2B5EF4-FFF2-40B4-BE49-F238E27FC236}">
                <a16:creationId xmlns:a16="http://schemas.microsoft.com/office/drawing/2014/main" id="{FD86CF95-0848-B682-96C3-A51BDFED2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C0DE8-08F9-5024-FD59-25482DC07EA4}"/>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44869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21D4-7642-0077-0115-1E6E938210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9A284-40CB-29A9-156A-B0449AA7B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215E7-FEA2-1B6B-7F75-82C6BF3B884E}"/>
              </a:ext>
            </a:extLst>
          </p:cNvPr>
          <p:cNvSpPr>
            <a:spLocks noGrp="1"/>
          </p:cNvSpPr>
          <p:nvPr>
            <p:ph type="dt" sz="half" idx="10"/>
          </p:nvPr>
        </p:nvSpPr>
        <p:spPr/>
        <p:txBody>
          <a:bodyPr/>
          <a:lstStyle/>
          <a:p>
            <a:fld id="{88FA2532-454A-478E-BEF2-4E45098238A7}" type="datetime1">
              <a:rPr lang="en-IN" smtClean="0"/>
              <a:t>29-05-2025</a:t>
            </a:fld>
            <a:endParaRPr lang="en-IN"/>
          </a:p>
        </p:txBody>
      </p:sp>
      <p:sp>
        <p:nvSpPr>
          <p:cNvPr id="5" name="Footer Placeholder 4">
            <a:extLst>
              <a:ext uri="{FF2B5EF4-FFF2-40B4-BE49-F238E27FC236}">
                <a16:creationId xmlns:a16="http://schemas.microsoft.com/office/drawing/2014/main" id="{4F0BA23D-B9BE-9E41-99CB-9AE04E94F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0B05F-BC03-9B51-C37F-D187E98127DE}"/>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172256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F2BD-0EC1-B72D-B1F1-2331E75853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6A324-6656-763B-7327-461162FE9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471702-0BA8-503D-ACD2-295389A87B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27B1B8-114F-AA67-6CF3-F44F1A98B991}"/>
              </a:ext>
            </a:extLst>
          </p:cNvPr>
          <p:cNvSpPr>
            <a:spLocks noGrp="1"/>
          </p:cNvSpPr>
          <p:nvPr>
            <p:ph type="dt" sz="half" idx="10"/>
          </p:nvPr>
        </p:nvSpPr>
        <p:spPr/>
        <p:txBody>
          <a:bodyPr/>
          <a:lstStyle/>
          <a:p>
            <a:fld id="{B29C0AB2-9F03-4BED-8CF1-396F4B4700D8}" type="datetime1">
              <a:rPr lang="en-IN" smtClean="0"/>
              <a:t>29-05-2025</a:t>
            </a:fld>
            <a:endParaRPr lang="en-IN"/>
          </a:p>
        </p:txBody>
      </p:sp>
      <p:sp>
        <p:nvSpPr>
          <p:cNvPr id="6" name="Footer Placeholder 5">
            <a:extLst>
              <a:ext uri="{FF2B5EF4-FFF2-40B4-BE49-F238E27FC236}">
                <a16:creationId xmlns:a16="http://schemas.microsoft.com/office/drawing/2014/main" id="{43DB76E9-B86C-E531-1007-6A886BE6F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5DB88B-1FAA-6151-3B0E-BD048FC09802}"/>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92892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D503-0F68-2A25-5E4D-CFDD7FE894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549F4-AABC-2A32-F4B6-4C7407D6A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77075-C53D-BA13-7EFB-30BB84C2DD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555BED-4B1F-151E-C6E5-B7F351405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8DB8F8-2167-3089-8366-38B7DE1E6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A8AC9-9F16-A800-C37A-15CE89537C3F}"/>
              </a:ext>
            </a:extLst>
          </p:cNvPr>
          <p:cNvSpPr>
            <a:spLocks noGrp="1"/>
          </p:cNvSpPr>
          <p:nvPr>
            <p:ph type="dt" sz="half" idx="10"/>
          </p:nvPr>
        </p:nvSpPr>
        <p:spPr/>
        <p:txBody>
          <a:bodyPr/>
          <a:lstStyle/>
          <a:p>
            <a:fld id="{5F6ABA35-014E-42CB-984A-000F17C2011F}" type="datetime1">
              <a:rPr lang="en-IN" smtClean="0"/>
              <a:t>29-05-2025</a:t>
            </a:fld>
            <a:endParaRPr lang="en-IN"/>
          </a:p>
        </p:txBody>
      </p:sp>
      <p:sp>
        <p:nvSpPr>
          <p:cNvPr id="8" name="Footer Placeholder 7">
            <a:extLst>
              <a:ext uri="{FF2B5EF4-FFF2-40B4-BE49-F238E27FC236}">
                <a16:creationId xmlns:a16="http://schemas.microsoft.com/office/drawing/2014/main" id="{4E58BC28-8788-6093-F4BC-E6A0D8F411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5C5351-398A-B792-88C6-77B05DE39BF7}"/>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326958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D4ED-1427-D889-A80B-57BD25F0C8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DDD6F3-6B18-6BF4-854A-68E0830C9904}"/>
              </a:ext>
            </a:extLst>
          </p:cNvPr>
          <p:cNvSpPr>
            <a:spLocks noGrp="1"/>
          </p:cNvSpPr>
          <p:nvPr>
            <p:ph type="dt" sz="half" idx="10"/>
          </p:nvPr>
        </p:nvSpPr>
        <p:spPr/>
        <p:txBody>
          <a:bodyPr/>
          <a:lstStyle/>
          <a:p>
            <a:fld id="{B058292B-BF4E-4F61-8C31-2B0D3A4DEC16}" type="datetime1">
              <a:rPr lang="en-IN" smtClean="0"/>
              <a:t>29-05-2025</a:t>
            </a:fld>
            <a:endParaRPr lang="en-IN"/>
          </a:p>
        </p:txBody>
      </p:sp>
      <p:sp>
        <p:nvSpPr>
          <p:cNvPr id="4" name="Footer Placeholder 3">
            <a:extLst>
              <a:ext uri="{FF2B5EF4-FFF2-40B4-BE49-F238E27FC236}">
                <a16:creationId xmlns:a16="http://schemas.microsoft.com/office/drawing/2014/main" id="{A57B81A8-8A0E-D944-0B5F-E4A585E3A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9FC1B5-848E-93A4-D432-20CDC540B483}"/>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337368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100F7-E65C-8035-D3CF-5BF4C7236BBC}"/>
              </a:ext>
            </a:extLst>
          </p:cNvPr>
          <p:cNvSpPr>
            <a:spLocks noGrp="1"/>
          </p:cNvSpPr>
          <p:nvPr>
            <p:ph type="dt" sz="half" idx="10"/>
          </p:nvPr>
        </p:nvSpPr>
        <p:spPr/>
        <p:txBody>
          <a:bodyPr/>
          <a:lstStyle/>
          <a:p>
            <a:fld id="{4ECA0837-75F9-45E1-A0F4-9DDE4F1AF0E4}" type="datetime1">
              <a:rPr lang="en-IN" smtClean="0"/>
              <a:t>29-05-2025</a:t>
            </a:fld>
            <a:endParaRPr lang="en-IN"/>
          </a:p>
        </p:txBody>
      </p:sp>
      <p:sp>
        <p:nvSpPr>
          <p:cNvPr id="3" name="Footer Placeholder 2">
            <a:extLst>
              <a:ext uri="{FF2B5EF4-FFF2-40B4-BE49-F238E27FC236}">
                <a16:creationId xmlns:a16="http://schemas.microsoft.com/office/drawing/2014/main" id="{EAFA7734-1DC2-DB48-C5C5-28FA7CD07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7318B1-5B3D-C571-9B9C-82CB19B8D51E}"/>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421750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8CAC-B71B-1653-724F-E5F8A1867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DEAFBC-172E-F6CB-409D-FB1B21365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ED8DC9-AC4F-9ADF-B203-1547E3A2E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49A80-91BD-A52F-65D0-6A3D4685A6AB}"/>
              </a:ext>
            </a:extLst>
          </p:cNvPr>
          <p:cNvSpPr>
            <a:spLocks noGrp="1"/>
          </p:cNvSpPr>
          <p:nvPr>
            <p:ph type="dt" sz="half" idx="10"/>
          </p:nvPr>
        </p:nvSpPr>
        <p:spPr/>
        <p:txBody>
          <a:bodyPr/>
          <a:lstStyle/>
          <a:p>
            <a:fld id="{E4E092A8-8E35-41C1-81B7-F07384611F38}" type="datetime1">
              <a:rPr lang="en-IN" smtClean="0"/>
              <a:t>29-05-2025</a:t>
            </a:fld>
            <a:endParaRPr lang="en-IN"/>
          </a:p>
        </p:txBody>
      </p:sp>
      <p:sp>
        <p:nvSpPr>
          <p:cNvPr id="6" name="Footer Placeholder 5">
            <a:extLst>
              <a:ext uri="{FF2B5EF4-FFF2-40B4-BE49-F238E27FC236}">
                <a16:creationId xmlns:a16="http://schemas.microsoft.com/office/drawing/2014/main" id="{91F3A3F8-7274-6839-B8D4-A2CC615BC9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D1C797-D8FD-EC11-B1FB-84A6C12AFE59}"/>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82626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996B-A03F-F1A7-15E7-9218321D0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DC9868-5D3F-E9CE-5D32-9167CAFC4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7F7C4A-C671-63C0-E018-B5F5055D2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7EFF3-E792-37D2-96CE-0FE08DF5315D}"/>
              </a:ext>
            </a:extLst>
          </p:cNvPr>
          <p:cNvSpPr>
            <a:spLocks noGrp="1"/>
          </p:cNvSpPr>
          <p:nvPr>
            <p:ph type="dt" sz="half" idx="10"/>
          </p:nvPr>
        </p:nvSpPr>
        <p:spPr/>
        <p:txBody>
          <a:bodyPr/>
          <a:lstStyle/>
          <a:p>
            <a:fld id="{EE86F38C-2141-433E-970D-61939B9F2FC5}" type="datetime1">
              <a:rPr lang="en-IN" smtClean="0"/>
              <a:t>29-05-2025</a:t>
            </a:fld>
            <a:endParaRPr lang="en-IN"/>
          </a:p>
        </p:txBody>
      </p:sp>
      <p:sp>
        <p:nvSpPr>
          <p:cNvPr id="6" name="Footer Placeholder 5">
            <a:extLst>
              <a:ext uri="{FF2B5EF4-FFF2-40B4-BE49-F238E27FC236}">
                <a16:creationId xmlns:a16="http://schemas.microsoft.com/office/drawing/2014/main" id="{C036EBFA-7812-EE9B-9374-C588C0BA35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C1749-43B1-DB9B-ECCC-15CDBD22C19A}"/>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30133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D83D60-5B31-05B8-C555-5DC6AC33A0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444039-0F35-37D8-ABAC-894437491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FE14C9-2767-B9ED-2F33-D3B0AFB71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1BEDD-39A4-4E99-A389-1138E0214E87}" type="datetime1">
              <a:rPr lang="en-IN" smtClean="0"/>
              <a:t>29-05-2025</a:t>
            </a:fld>
            <a:endParaRPr lang="en-IN"/>
          </a:p>
        </p:txBody>
      </p:sp>
      <p:sp>
        <p:nvSpPr>
          <p:cNvPr id="5" name="Footer Placeholder 4">
            <a:extLst>
              <a:ext uri="{FF2B5EF4-FFF2-40B4-BE49-F238E27FC236}">
                <a16:creationId xmlns:a16="http://schemas.microsoft.com/office/drawing/2014/main" id="{8483F318-F031-4F58-72B2-B2ED4B2FE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0A7D0F-3724-3A3D-D46A-D26961F6B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760CA-DACB-4B17-B4BC-611ED8F019C6}" type="slidenum">
              <a:rPr lang="en-IN" smtClean="0"/>
              <a:t>‹#›</a:t>
            </a:fld>
            <a:endParaRPr lang="en-IN"/>
          </a:p>
        </p:txBody>
      </p:sp>
    </p:spTree>
    <p:extLst>
      <p:ext uri="{BB962C8B-B14F-4D97-AF65-F5344CB8AC3E}">
        <p14:creationId xmlns:p14="http://schemas.microsoft.com/office/powerpoint/2010/main" val="225396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nunarayana99" TargetMode="External"/><Relationship Id="rId2" Type="http://schemas.openxmlformats.org/officeDocument/2006/relationships/hyperlink" Target="http://www.linkedin.com/in/manasa-boddupally-05715320a"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21B-9541-3B11-1907-39A43ADC2B1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1E476350-D1E2-95AB-E531-778141E9D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010399"/>
          </a:xfrm>
        </p:spPr>
      </p:pic>
      <p:sp>
        <p:nvSpPr>
          <p:cNvPr id="3" name="TextBox 2">
            <a:extLst>
              <a:ext uri="{FF2B5EF4-FFF2-40B4-BE49-F238E27FC236}">
                <a16:creationId xmlns:a16="http://schemas.microsoft.com/office/drawing/2014/main" id="{432E83C6-41C0-E1ED-A9C5-EEDC0D6A25F3}"/>
              </a:ext>
            </a:extLst>
          </p:cNvPr>
          <p:cNvSpPr txBox="1"/>
          <p:nvPr/>
        </p:nvSpPr>
        <p:spPr>
          <a:xfrm>
            <a:off x="2202426" y="4159045"/>
            <a:ext cx="7993625" cy="1015663"/>
          </a:xfrm>
          <a:prstGeom prst="rect">
            <a:avLst/>
          </a:prstGeom>
          <a:noFill/>
        </p:spPr>
        <p:txBody>
          <a:bodyPr wrap="square" rtlCol="0">
            <a:spAutoFit/>
          </a:bodyPr>
          <a:lstStyle/>
          <a:p>
            <a:pPr algn="ctr"/>
            <a:r>
              <a:rPr lang="en-IN" sz="3000" b="1" dirty="0">
                <a:highlight>
                  <a:srgbClr val="C0C0C0"/>
                </a:highlight>
              </a:rPr>
              <a:t>EXPLORATORY DATA ANALYSIS  OF  TELANGANA MAHALAKSHMI FREE BUS RIDE SCHEME</a:t>
            </a:r>
          </a:p>
        </p:txBody>
      </p:sp>
      <p:sp>
        <p:nvSpPr>
          <p:cNvPr id="4" name="Slide Number Placeholder 3">
            <a:extLst>
              <a:ext uri="{FF2B5EF4-FFF2-40B4-BE49-F238E27FC236}">
                <a16:creationId xmlns:a16="http://schemas.microsoft.com/office/drawing/2014/main" id="{53143060-EC6F-FACA-D6CB-B3258EF86F0A}"/>
              </a:ext>
            </a:extLst>
          </p:cNvPr>
          <p:cNvSpPr>
            <a:spLocks noGrp="1"/>
          </p:cNvSpPr>
          <p:nvPr>
            <p:ph type="sldNum" sz="quarter" idx="12"/>
          </p:nvPr>
        </p:nvSpPr>
        <p:spPr/>
        <p:txBody>
          <a:bodyPr/>
          <a:lstStyle/>
          <a:p>
            <a:fld id="{4FA760CA-DACB-4B17-B4BC-611ED8F019C6}" type="slidenum">
              <a:rPr lang="en-IN" smtClean="0"/>
              <a:t>1</a:t>
            </a:fld>
            <a:endParaRPr lang="en-IN"/>
          </a:p>
        </p:txBody>
      </p:sp>
    </p:spTree>
    <p:extLst>
      <p:ext uri="{BB962C8B-B14F-4D97-AF65-F5344CB8AC3E}">
        <p14:creationId xmlns:p14="http://schemas.microsoft.com/office/powerpoint/2010/main" val="73534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5AAEB-CA61-9FDB-1FA9-46FCC5B8F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78E4B-ED66-A834-7054-7B4734A00A86}"/>
              </a:ext>
            </a:extLst>
          </p:cNvPr>
          <p:cNvSpPr>
            <a:spLocks noGrp="1"/>
          </p:cNvSpPr>
          <p:nvPr>
            <p:ph type="title"/>
          </p:nvPr>
        </p:nvSpPr>
        <p:spPr>
          <a:xfrm>
            <a:off x="769374" y="70158"/>
            <a:ext cx="10515600" cy="1503004"/>
          </a:xfrm>
        </p:spPr>
        <p:txBody>
          <a:bodyPr>
            <a:normAutofit fontScale="90000"/>
          </a:bodyPr>
          <a:lstStyle/>
          <a:p>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700" b="1" dirty="0">
                <a:solidFill>
                  <a:srgbClr val="FF0000"/>
                </a:solidFill>
                <a:latin typeface="+mn-lt"/>
              </a:rPr>
              <a:t>A</a:t>
            </a:r>
            <a:r>
              <a:rPr lang="en-IN" sz="2700" b="1" i="0" dirty="0">
                <a:solidFill>
                  <a:srgbClr val="FF0000"/>
                </a:solidFill>
                <a:effectLst/>
                <a:latin typeface="Roboto" panose="02000000000000000000" pitchFamily="2" charset="0"/>
              </a:rPr>
              <a:t>ge Distribution of Respondents</a:t>
            </a:r>
            <a:r>
              <a:rPr lang="en-IN" sz="2700" b="1" dirty="0">
                <a:solidFill>
                  <a:srgbClr val="FF0000"/>
                </a:solidFill>
              </a:rPr>
              <a:t>-</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b="1" dirty="0">
              <a:solidFill>
                <a:srgbClr val="FF0000"/>
              </a:solidFill>
              <a:latin typeface="+mn-lt"/>
            </a:endParaRPr>
          </a:p>
        </p:txBody>
      </p:sp>
      <p:sp>
        <p:nvSpPr>
          <p:cNvPr id="3" name="Content Placeholder 2">
            <a:extLst>
              <a:ext uri="{FF2B5EF4-FFF2-40B4-BE49-F238E27FC236}">
                <a16:creationId xmlns:a16="http://schemas.microsoft.com/office/drawing/2014/main" id="{9370869C-9B70-B3C3-436D-1A8E9EC596EA}"/>
              </a:ext>
            </a:extLst>
          </p:cNvPr>
          <p:cNvSpPr>
            <a:spLocks noGrp="1"/>
          </p:cNvSpPr>
          <p:nvPr>
            <p:ph idx="1"/>
          </p:nvPr>
        </p:nvSpPr>
        <p:spPr>
          <a:xfrm>
            <a:off x="820993" y="821660"/>
            <a:ext cx="10515600" cy="5134744"/>
          </a:xfrm>
        </p:spPr>
        <p:txBody>
          <a:bodyPr>
            <a:normAutofit/>
          </a:bodyPr>
          <a:lstStyle/>
          <a:p>
            <a:pPr algn="l">
              <a:buFont typeface="Arial" panose="020B0604020202020204" pitchFamily="34" charset="0"/>
              <a:buChar char="•"/>
            </a:pPr>
            <a:r>
              <a:rPr lang="en-US" sz="2200" i="0" dirty="0">
                <a:solidFill>
                  <a:srgbClr val="1F1F1F"/>
                </a:solidFill>
                <a:effectLst/>
              </a:rPr>
              <a:t>Most </a:t>
            </a:r>
            <a:r>
              <a:rPr lang="en-US" sz="2200" dirty="0">
                <a:solidFill>
                  <a:srgbClr val="1F1F1F"/>
                </a:solidFill>
              </a:rPr>
              <a:t>re</a:t>
            </a:r>
            <a:r>
              <a:rPr lang="en-US" sz="2200" i="0" dirty="0">
                <a:solidFill>
                  <a:srgbClr val="1F1F1F"/>
                </a:solidFill>
                <a:effectLst/>
              </a:rPr>
              <a:t>spondents are young adults (18-24).</a:t>
            </a:r>
          </a:p>
          <a:p>
            <a:pPr algn="l">
              <a:buFont typeface="Arial" panose="020B0604020202020204" pitchFamily="34" charset="0"/>
              <a:buChar char="•"/>
            </a:pPr>
            <a:r>
              <a:rPr lang="en-US" sz="2200" i="0" dirty="0">
                <a:solidFill>
                  <a:srgbClr val="1F1F1F"/>
                </a:solidFill>
                <a:effectLst/>
              </a:rPr>
              <a:t>Significant groups: 24-30 and 31-40.</a:t>
            </a:r>
          </a:p>
          <a:p>
            <a:pPr algn="l">
              <a:buFont typeface="Arial" panose="020B0604020202020204" pitchFamily="34" charset="0"/>
              <a:buChar char="•"/>
            </a:pPr>
            <a:r>
              <a:rPr lang="en-US" sz="2200" i="0" dirty="0">
                <a:solidFill>
                  <a:srgbClr val="1F1F1F"/>
                </a:solidFill>
                <a:effectLst/>
              </a:rPr>
              <a:t>Fewer respondents are from 40+ and under 18.</a:t>
            </a:r>
          </a:p>
          <a:p>
            <a:endParaRPr lang="en-IN" sz="2400" dirty="0"/>
          </a:p>
        </p:txBody>
      </p:sp>
      <p:pic>
        <p:nvPicPr>
          <p:cNvPr id="5" name="Picture 4">
            <a:extLst>
              <a:ext uri="{FF2B5EF4-FFF2-40B4-BE49-F238E27FC236}">
                <a16:creationId xmlns:a16="http://schemas.microsoft.com/office/drawing/2014/main" id="{9E7EAE0E-E744-F1DD-147A-67D8D628CB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41522" y="2324665"/>
            <a:ext cx="5769077" cy="4408096"/>
          </a:xfrm>
          <a:prstGeom prst="rect">
            <a:avLst/>
          </a:prstGeom>
          <a:ln>
            <a:solidFill>
              <a:schemeClr val="bg1"/>
            </a:solidFill>
          </a:ln>
        </p:spPr>
      </p:pic>
      <p:sp>
        <p:nvSpPr>
          <p:cNvPr id="4" name="Slide Number Placeholder 3">
            <a:extLst>
              <a:ext uri="{FF2B5EF4-FFF2-40B4-BE49-F238E27FC236}">
                <a16:creationId xmlns:a16="http://schemas.microsoft.com/office/drawing/2014/main" id="{03F84A36-6E92-6CC4-C9C9-3928DAC837F4}"/>
              </a:ext>
            </a:extLst>
          </p:cNvPr>
          <p:cNvSpPr>
            <a:spLocks noGrp="1"/>
          </p:cNvSpPr>
          <p:nvPr>
            <p:ph type="sldNum" sz="quarter" idx="12"/>
          </p:nvPr>
        </p:nvSpPr>
        <p:spPr/>
        <p:txBody>
          <a:bodyPr/>
          <a:lstStyle/>
          <a:p>
            <a:fld id="{4FA760CA-DACB-4B17-B4BC-611ED8F019C6}" type="slidenum">
              <a:rPr lang="en-IN" smtClean="0"/>
              <a:t>10</a:t>
            </a:fld>
            <a:endParaRPr lang="en-IN"/>
          </a:p>
        </p:txBody>
      </p:sp>
    </p:spTree>
    <p:extLst>
      <p:ext uri="{BB962C8B-B14F-4D97-AF65-F5344CB8AC3E}">
        <p14:creationId xmlns:p14="http://schemas.microsoft.com/office/powerpoint/2010/main" val="59264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78F5D-6523-B5C6-9C02-5182D85252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2B5F1-87B2-1CCD-AF14-B80655D27D21}"/>
              </a:ext>
            </a:extLst>
          </p:cNvPr>
          <p:cNvSpPr>
            <a:spLocks noGrp="1"/>
          </p:cNvSpPr>
          <p:nvPr>
            <p:ph type="title"/>
          </p:nvPr>
        </p:nvSpPr>
        <p:spPr>
          <a:xfrm>
            <a:off x="769374" y="216310"/>
            <a:ext cx="10515600" cy="1356852"/>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600" b="1" i="0" dirty="0">
                <a:solidFill>
                  <a:srgbClr val="FF0000"/>
                </a:solidFill>
                <a:effectLst/>
                <a:latin typeface="+mn-lt"/>
              </a:rPr>
              <a:t>Travel Purpose Distribution</a:t>
            </a:r>
            <a:br>
              <a:rPr lang="en-IN" sz="2600" b="1" i="0" dirty="0">
                <a:solidFill>
                  <a:srgbClr val="FF0000"/>
                </a:solidFill>
                <a:effectLst/>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1329A99B-05D2-8D28-F810-7B3D2B52DEEF}"/>
              </a:ext>
            </a:extLst>
          </p:cNvPr>
          <p:cNvSpPr>
            <a:spLocks noGrp="1"/>
          </p:cNvSpPr>
          <p:nvPr>
            <p:ph idx="1"/>
          </p:nvPr>
        </p:nvSpPr>
        <p:spPr>
          <a:xfrm>
            <a:off x="769374" y="737419"/>
            <a:ext cx="10567219" cy="5218985"/>
          </a:xfrm>
        </p:spPr>
        <p:txBody>
          <a:bodyPr>
            <a:normAutofit/>
          </a:bodyPr>
          <a:lstStyle/>
          <a:p>
            <a:pPr algn="l">
              <a:buFont typeface="Arial" panose="020B0604020202020204" pitchFamily="34" charset="0"/>
              <a:buChar char="•"/>
            </a:pPr>
            <a:r>
              <a:rPr lang="en-US" sz="2200" i="0" dirty="0">
                <a:solidFill>
                  <a:srgbClr val="1F1F1F"/>
                </a:solidFill>
                <a:effectLst/>
              </a:rPr>
              <a:t>Education is the primary purpose of bus travel.</a:t>
            </a:r>
          </a:p>
          <a:p>
            <a:pPr algn="l">
              <a:buFont typeface="Arial" panose="020B0604020202020204" pitchFamily="34" charset="0"/>
              <a:buChar char="•"/>
            </a:pPr>
            <a:r>
              <a:rPr lang="en-US" sz="2200" i="0" dirty="0">
                <a:solidFill>
                  <a:srgbClr val="1F1F1F"/>
                </a:solidFill>
                <a:effectLst/>
              </a:rPr>
              <a:t>Social/Family Visits is the second most common reason.</a:t>
            </a:r>
          </a:p>
          <a:p>
            <a:pPr algn="l">
              <a:buFont typeface="Arial" panose="020B0604020202020204" pitchFamily="34" charset="0"/>
              <a:buChar char="•"/>
            </a:pPr>
            <a:r>
              <a:rPr lang="en-US" sz="2200" i="0" dirty="0">
                <a:solidFill>
                  <a:srgbClr val="1F1F1F"/>
                </a:solidFill>
                <a:effectLst/>
              </a:rPr>
              <a:t>Work, Shopping, and Medical are also reasons for travel.</a:t>
            </a:r>
          </a:p>
          <a:p>
            <a:pPr algn="l">
              <a:buFont typeface="Arial" panose="020B0604020202020204" pitchFamily="34" charset="0"/>
              <a:buChar char="•"/>
            </a:pPr>
            <a:r>
              <a:rPr lang="en-US" sz="2200" dirty="0">
                <a:solidFill>
                  <a:srgbClr val="1F1F1F"/>
                </a:solidFill>
              </a:rPr>
              <a:t>Health/medical</a:t>
            </a:r>
            <a:r>
              <a:rPr lang="en-US" sz="2200" i="0" dirty="0">
                <a:solidFill>
                  <a:srgbClr val="1F1F1F"/>
                </a:solidFill>
                <a:effectLst/>
              </a:rPr>
              <a:t> purposes are less frequent</a:t>
            </a:r>
          </a:p>
          <a:p>
            <a:endParaRPr lang="en-IN" sz="2400" dirty="0"/>
          </a:p>
        </p:txBody>
      </p:sp>
      <p:pic>
        <p:nvPicPr>
          <p:cNvPr id="5" name="Picture 4">
            <a:extLst>
              <a:ext uri="{FF2B5EF4-FFF2-40B4-BE49-F238E27FC236}">
                <a16:creationId xmlns:a16="http://schemas.microsoft.com/office/drawing/2014/main" id="{ADFBE5AF-B3D3-20C8-E685-F3C3C9FB98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31643" y="2379405"/>
            <a:ext cx="5588836" cy="4342069"/>
          </a:xfrm>
          <a:prstGeom prst="rect">
            <a:avLst/>
          </a:prstGeom>
          <a:ln>
            <a:solidFill>
              <a:schemeClr val="bg1"/>
            </a:solidFill>
          </a:ln>
        </p:spPr>
      </p:pic>
      <p:sp>
        <p:nvSpPr>
          <p:cNvPr id="4" name="Slide Number Placeholder 3">
            <a:extLst>
              <a:ext uri="{FF2B5EF4-FFF2-40B4-BE49-F238E27FC236}">
                <a16:creationId xmlns:a16="http://schemas.microsoft.com/office/drawing/2014/main" id="{56D32A55-7908-B3FC-AB35-1DC84D143341}"/>
              </a:ext>
            </a:extLst>
          </p:cNvPr>
          <p:cNvSpPr>
            <a:spLocks noGrp="1"/>
          </p:cNvSpPr>
          <p:nvPr>
            <p:ph type="sldNum" sz="quarter" idx="12"/>
          </p:nvPr>
        </p:nvSpPr>
        <p:spPr/>
        <p:txBody>
          <a:bodyPr/>
          <a:lstStyle/>
          <a:p>
            <a:fld id="{4FA760CA-DACB-4B17-B4BC-611ED8F019C6}" type="slidenum">
              <a:rPr lang="en-IN" smtClean="0"/>
              <a:t>11</a:t>
            </a:fld>
            <a:endParaRPr lang="en-IN"/>
          </a:p>
        </p:txBody>
      </p:sp>
    </p:spTree>
    <p:extLst>
      <p:ext uri="{BB962C8B-B14F-4D97-AF65-F5344CB8AC3E}">
        <p14:creationId xmlns:p14="http://schemas.microsoft.com/office/powerpoint/2010/main" val="428357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8CBF2-2F43-B662-89F3-EF8EA88FF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D3F38-D478-CA7A-237E-682D48090183}"/>
              </a:ext>
            </a:extLst>
          </p:cNvPr>
          <p:cNvSpPr>
            <a:spLocks noGrp="1"/>
          </p:cNvSpPr>
          <p:nvPr>
            <p:ph type="title"/>
          </p:nvPr>
        </p:nvSpPr>
        <p:spPr>
          <a:xfrm>
            <a:off x="769374" y="422786"/>
            <a:ext cx="10515600" cy="1150375"/>
          </a:xfrm>
        </p:spPr>
        <p:txBody>
          <a:bodyPr>
            <a:noAutofit/>
          </a:bodyPr>
          <a:lstStyle/>
          <a:p>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Travel Cost Distribution (</a:t>
            </a:r>
            <a:r>
              <a:rPr lang="en-US" sz="2400" b="1" dirty="0">
                <a:solidFill>
                  <a:srgbClr val="FF0000"/>
                </a:solidFill>
                <a:latin typeface="+mn-lt"/>
              </a:rPr>
              <a:t>Pre </a:t>
            </a:r>
            <a:r>
              <a:rPr lang="en-US" sz="2400" b="1" i="0" dirty="0">
                <a:solidFill>
                  <a:srgbClr val="FF0000"/>
                </a:solidFill>
                <a:effectLst/>
                <a:latin typeface="+mn-lt"/>
              </a:rPr>
              <a:t>Scheme)</a:t>
            </a: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DC70B068-64DA-7EA0-230D-432A1C13E8CC}"/>
              </a:ext>
            </a:extLst>
          </p:cNvPr>
          <p:cNvSpPr>
            <a:spLocks noGrp="1"/>
          </p:cNvSpPr>
          <p:nvPr>
            <p:ph idx="1"/>
          </p:nvPr>
        </p:nvSpPr>
        <p:spPr>
          <a:xfrm>
            <a:off x="769374" y="737419"/>
            <a:ext cx="10567219" cy="5218985"/>
          </a:xfrm>
        </p:spPr>
        <p:txBody>
          <a:bodyPr>
            <a:normAutofit/>
          </a:bodyPr>
          <a:lstStyle/>
          <a:p>
            <a:pPr algn="l">
              <a:buFont typeface="Arial" panose="020B0604020202020204" pitchFamily="34" charset="0"/>
              <a:buChar char="•"/>
            </a:pPr>
            <a:r>
              <a:rPr lang="en-US" sz="2200" i="0" dirty="0">
                <a:solidFill>
                  <a:srgbClr val="1F1F1F"/>
                </a:solidFill>
                <a:effectLst/>
              </a:rPr>
              <a:t>Largest group spent between 500-1500 per month.</a:t>
            </a:r>
          </a:p>
          <a:p>
            <a:pPr algn="l">
              <a:buFont typeface="Arial" panose="020B0604020202020204" pitchFamily="34" charset="0"/>
              <a:buChar char="•"/>
            </a:pPr>
            <a:r>
              <a:rPr lang="en-US" sz="2200" i="0" dirty="0">
                <a:solidFill>
                  <a:srgbClr val="1F1F1F"/>
                </a:solidFill>
                <a:effectLst/>
              </a:rPr>
              <a:t>Significant portion spent less than 500.</a:t>
            </a:r>
          </a:p>
          <a:p>
            <a:pPr algn="l">
              <a:buFont typeface="Arial" panose="020B0604020202020204" pitchFamily="34" charset="0"/>
              <a:buChar char="•"/>
            </a:pPr>
            <a:r>
              <a:rPr lang="en-US" sz="2200" i="0" dirty="0">
                <a:solidFill>
                  <a:srgbClr val="1F1F1F"/>
                </a:solidFill>
                <a:effectLst/>
              </a:rPr>
              <a:t>Fewer people spent between 1500-3000 or over 3000.</a:t>
            </a:r>
          </a:p>
          <a:p>
            <a:pPr algn="l">
              <a:buFont typeface="Arial" panose="020B0604020202020204" pitchFamily="34" charset="0"/>
              <a:buChar char="•"/>
            </a:pPr>
            <a:r>
              <a:rPr lang="en-US" sz="2200" i="0" dirty="0">
                <a:solidFill>
                  <a:srgbClr val="1F1F1F"/>
                </a:solidFill>
                <a:effectLst/>
              </a:rPr>
              <a:t>Spending is concentrated in the lower and middle ranges.</a:t>
            </a:r>
          </a:p>
          <a:p>
            <a:endParaRPr lang="en-IN" sz="2200" dirty="0"/>
          </a:p>
        </p:txBody>
      </p:sp>
      <p:pic>
        <p:nvPicPr>
          <p:cNvPr id="5" name="Picture 4">
            <a:extLst>
              <a:ext uri="{FF2B5EF4-FFF2-40B4-BE49-F238E27FC236}">
                <a16:creationId xmlns:a16="http://schemas.microsoft.com/office/drawing/2014/main" id="{57FCFF70-CD7F-3791-D2B0-10D01FFE18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3099" y="2696131"/>
            <a:ext cx="5588836" cy="4025344"/>
          </a:xfrm>
          <a:prstGeom prst="rect">
            <a:avLst/>
          </a:prstGeom>
          <a:ln>
            <a:solidFill>
              <a:schemeClr val="bg1"/>
            </a:solidFill>
          </a:ln>
        </p:spPr>
      </p:pic>
      <p:sp>
        <p:nvSpPr>
          <p:cNvPr id="4" name="Slide Number Placeholder 3">
            <a:extLst>
              <a:ext uri="{FF2B5EF4-FFF2-40B4-BE49-F238E27FC236}">
                <a16:creationId xmlns:a16="http://schemas.microsoft.com/office/drawing/2014/main" id="{7D03853C-C432-28CC-727B-75AC1D32EBA5}"/>
              </a:ext>
            </a:extLst>
          </p:cNvPr>
          <p:cNvSpPr>
            <a:spLocks noGrp="1"/>
          </p:cNvSpPr>
          <p:nvPr>
            <p:ph type="sldNum" sz="quarter" idx="12"/>
          </p:nvPr>
        </p:nvSpPr>
        <p:spPr/>
        <p:txBody>
          <a:bodyPr/>
          <a:lstStyle/>
          <a:p>
            <a:fld id="{4FA760CA-DACB-4B17-B4BC-611ED8F019C6}" type="slidenum">
              <a:rPr lang="en-IN" smtClean="0"/>
              <a:t>12</a:t>
            </a:fld>
            <a:endParaRPr lang="en-IN"/>
          </a:p>
        </p:txBody>
      </p:sp>
      <p:pic>
        <p:nvPicPr>
          <p:cNvPr id="11" name="Picture 10">
            <a:extLst>
              <a:ext uri="{FF2B5EF4-FFF2-40B4-BE49-F238E27FC236}">
                <a16:creationId xmlns:a16="http://schemas.microsoft.com/office/drawing/2014/main" id="{8E6D96D7-0742-51A1-C530-C44AF757C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066" y="2880851"/>
            <a:ext cx="5294671" cy="3694251"/>
          </a:xfrm>
          <a:prstGeom prst="rect">
            <a:avLst/>
          </a:prstGeom>
        </p:spPr>
      </p:pic>
    </p:spTree>
    <p:extLst>
      <p:ext uri="{BB962C8B-B14F-4D97-AF65-F5344CB8AC3E}">
        <p14:creationId xmlns:p14="http://schemas.microsoft.com/office/powerpoint/2010/main" val="333264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5E349-1F7A-885B-B26E-87F430FD1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7B34-0F45-63A8-2234-0F22863F20C3}"/>
              </a:ext>
            </a:extLst>
          </p:cNvPr>
          <p:cNvSpPr>
            <a:spLocks noGrp="1"/>
          </p:cNvSpPr>
          <p:nvPr>
            <p:ph type="title"/>
          </p:nvPr>
        </p:nvSpPr>
        <p:spPr>
          <a:xfrm>
            <a:off x="769374" y="901596"/>
            <a:ext cx="10515600" cy="671565"/>
          </a:xfrm>
        </p:spPr>
        <p:txBody>
          <a:bodyPr>
            <a:noAutofit/>
          </a:bodyPr>
          <a:lstStyle/>
          <a:p>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Money Saved on Bus Travel (Post Scheme)</a:t>
            </a:r>
            <a:br>
              <a:rPr lang="en-US" sz="2400" b="0" i="0" dirty="0">
                <a:solidFill>
                  <a:srgbClr val="FF0000"/>
                </a:solidFill>
                <a:effectLst/>
                <a:latin typeface="+mn-lt"/>
              </a:rPr>
            </a:b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FFDD147C-FFEC-0814-6D5D-FF3D13949397}"/>
              </a:ext>
            </a:extLst>
          </p:cNvPr>
          <p:cNvSpPr>
            <a:spLocks noGrp="1"/>
          </p:cNvSpPr>
          <p:nvPr>
            <p:ph idx="1"/>
          </p:nvPr>
        </p:nvSpPr>
        <p:spPr>
          <a:xfrm>
            <a:off x="769374" y="737418"/>
            <a:ext cx="10980174" cy="5860027"/>
          </a:xfrm>
        </p:spPr>
        <p:txBody>
          <a:bodyPr>
            <a:normAutofit/>
          </a:bodyPr>
          <a:lstStyle/>
          <a:p>
            <a:pPr algn="l">
              <a:buFont typeface="Arial" panose="020B0604020202020204" pitchFamily="34" charset="0"/>
              <a:buChar char="•"/>
            </a:pPr>
            <a:r>
              <a:rPr lang="en-US" sz="2200" i="0" dirty="0">
                <a:solidFill>
                  <a:srgbClr val="1F1F1F"/>
                </a:solidFill>
                <a:effectLst/>
              </a:rPr>
              <a:t>Largest group saved less than 500 per month.</a:t>
            </a:r>
          </a:p>
          <a:p>
            <a:pPr algn="l">
              <a:buFont typeface="Arial" panose="020B0604020202020204" pitchFamily="34" charset="0"/>
              <a:buChar char="•"/>
            </a:pPr>
            <a:r>
              <a:rPr lang="en-US" sz="2200" i="0" dirty="0">
                <a:solidFill>
                  <a:srgbClr val="1F1F1F"/>
                </a:solidFill>
                <a:effectLst/>
              </a:rPr>
              <a:t>Significant portion saved between 500-1500.</a:t>
            </a:r>
          </a:p>
          <a:p>
            <a:pPr algn="l">
              <a:buFont typeface="Arial" panose="020B0604020202020204" pitchFamily="34" charset="0"/>
              <a:buChar char="•"/>
            </a:pPr>
            <a:r>
              <a:rPr lang="en-US" sz="2200" i="0" dirty="0">
                <a:solidFill>
                  <a:srgbClr val="1F1F1F"/>
                </a:solidFill>
                <a:effectLst/>
              </a:rPr>
              <a:t>Fewer people saved between 1500-3000 or over 3000.</a:t>
            </a:r>
          </a:p>
          <a:p>
            <a:pPr algn="l">
              <a:buFont typeface="Arial" panose="020B0604020202020204" pitchFamily="34" charset="0"/>
              <a:buChar char="•"/>
            </a:pPr>
            <a:r>
              <a:rPr lang="en-US" sz="2200" i="0" dirty="0">
                <a:solidFill>
                  <a:srgbClr val="1F1F1F"/>
                </a:solidFill>
                <a:effectLst/>
              </a:rPr>
              <a:t>Savings are concentrated in the lower and middle ranges.</a:t>
            </a:r>
          </a:p>
          <a:p>
            <a:endParaRPr lang="en-IN" sz="2200" dirty="0"/>
          </a:p>
        </p:txBody>
      </p:sp>
      <p:pic>
        <p:nvPicPr>
          <p:cNvPr id="5" name="Picture 4">
            <a:extLst>
              <a:ext uri="{FF2B5EF4-FFF2-40B4-BE49-F238E27FC236}">
                <a16:creationId xmlns:a16="http://schemas.microsoft.com/office/drawing/2014/main" id="{7E58A924-68AF-D9C6-843B-0FAA80D27C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2452" y="2634116"/>
            <a:ext cx="5454567" cy="4025344"/>
          </a:xfrm>
          <a:prstGeom prst="rect">
            <a:avLst/>
          </a:prstGeom>
          <a:ln>
            <a:solidFill>
              <a:schemeClr val="bg1"/>
            </a:solidFill>
          </a:ln>
        </p:spPr>
      </p:pic>
      <p:sp>
        <p:nvSpPr>
          <p:cNvPr id="4" name="Slide Number Placeholder 3">
            <a:extLst>
              <a:ext uri="{FF2B5EF4-FFF2-40B4-BE49-F238E27FC236}">
                <a16:creationId xmlns:a16="http://schemas.microsoft.com/office/drawing/2014/main" id="{688639A3-1FF2-94AD-6FE6-E0920AB7A7F2}"/>
              </a:ext>
            </a:extLst>
          </p:cNvPr>
          <p:cNvSpPr>
            <a:spLocks noGrp="1"/>
          </p:cNvSpPr>
          <p:nvPr>
            <p:ph type="sldNum" sz="quarter" idx="12"/>
          </p:nvPr>
        </p:nvSpPr>
        <p:spPr/>
        <p:txBody>
          <a:bodyPr/>
          <a:lstStyle/>
          <a:p>
            <a:fld id="{4FA760CA-DACB-4B17-B4BC-611ED8F019C6}" type="slidenum">
              <a:rPr lang="en-IN" smtClean="0"/>
              <a:t>13</a:t>
            </a:fld>
            <a:endParaRPr lang="en-IN"/>
          </a:p>
        </p:txBody>
      </p:sp>
      <p:pic>
        <p:nvPicPr>
          <p:cNvPr id="7" name="Picture 6">
            <a:extLst>
              <a:ext uri="{FF2B5EF4-FFF2-40B4-BE49-F238E27FC236}">
                <a16:creationId xmlns:a16="http://schemas.microsoft.com/office/drawing/2014/main" id="{627F49F4-1347-E09F-C540-1F71A15AB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073" y="2634116"/>
            <a:ext cx="5690420" cy="3795252"/>
          </a:xfrm>
          <a:prstGeom prst="rect">
            <a:avLst/>
          </a:prstGeom>
        </p:spPr>
      </p:pic>
    </p:spTree>
    <p:extLst>
      <p:ext uri="{BB962C8B-B14F-4D97-AF65-F5344CB8AC3E}">
        <p14:creationId xmlns:p14="http://schemas.microsoft.com/office/powerpoint/2010/main" val="230043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5DD9B-5396-0EB1-E7F3-74191D0DF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F6A2B-B236-53D1-85AB-E5E3DB835111}"/>
              </a:ext>
            </a:extLst>
          </p:cNvPr>
          <p:cNvSpPr>
            <a:spLocks noGrp="1"/>
          </p:cNvSpPr>
          <p:nvPr>
            <p:ph type="title"/>
          </p:nvPr>
        </p:nvSpPr>
        <p:spPr>
          <a:xfrm>
            <a:off x="769374" y="1258529"/>
            <a:ext cx="10515600" cy="570271"/>
          </a:xfrm>
        </p:spPr>
        <p:txBody>
          <a:bodyPr>
            <a:noAutofit/>
          </a:bodyPr>
          <a:lstStyle/>
          <a:p>
            <a:pPr algn="l">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Time Spent Waiting for Bus (Pre Scheme)</a:t>
            </a:r>
            <a:br>
              <a:rPr lang="en-US" sz="2400" b="0" i="0" dirty="0">
                <a:solidFill>
                  <a:srgbClr val="FF0000"/>
                </a:solidFill>
                <a:effectLst/>
                <a:latin typeface="Roboto" panose="02000000000000000000" pitchFamily="2" charset="0"/>
              </a:rPr>
            </a:br>
            <a:br>
              <a:rPr lang="en-US" sz="2400" dirty="0">
                <a:solidFill>
                  <a:srgbClr val="FF0000"/>
                </a:solidFill>
              </a:rPr>
            </a:br>
            <a:br>
              <a:rPr lang="en-US" sz="2400" b="0" i="0" dirty="0">
                <a:solidFill>
                  <a:srgbClr val="FF0000"/>
                </a:solidFill>
                <a:effectLst/>
                <a:latin typeface="+mn-lt"/>
              </a:rPr>
            </a:b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DD863675-3C17-F924-6766-55D0B4F54300}"/>
              </a:ext>
            </a:extLst>
          </p:cNvPr>
          <p:cNvSpPr>
            <a:spLocks noGrp="1"/>
          </p:cNvSpPr>
          <p:nvPr>
            <p:ph idx="1"/>
          </p:nvPr>
        </p:nvSpPr>
        <p:spPr>
          <a:xfrm>
            <a:off x="907026" y="973394"/>
            <a:ext cx="9200535" cy="1936953"/>
          </a:xfrm>
        </p:spPr>
        <p:txBody>
          <a:bodyPr>
            <a:normAutofit/>
          </a:bodyPr>
          <a:lstStyle/>
          <a:p>
            <a:pPr algn="l">
              <a:buFont typeface="Arial" panose="020B0604020202020204" pitchFamily="34" charset="0"/>
              <a:buChar char="•"/>
            </a:pPr>
            <a:r>
              <a:rPr lang="en-US" sz="2200" i="0" dirty="0">
                <a:solidFill>
                  <a:srgbClr val="1F1F1F"/>
                </a:solidFill>
                <a:effectLst/>
              </a:rPr>
              <a:t>"10-20 minutes" was the most common wait time.</a:t>
            </a:r>
          </a:p>
          <a:p>
            <a:pPr algn="l">
              <a:buFont typeface="Arial" panose="020B0604020202020204" pitchFamily="34" charset="0"/>
              <a:buChar char="•"/>
            </a:pPr>
            <a:r>
              <a:rPr lang="en-US" sz="2200" i="0" dirty="0">
                <a:solidFill>
                  <a:srgbClr val="1F1F1F"/>
                </a:solidFill>
                <a:effectLst/>
              </a:rPr>
              <a:t>"Less than 10 minutes" was also a significant category.</a:t>
            </a:r>
          </a:p>
          <a:p>
            <a:pPr algn="l">
              <a:buFont typeface="Arial" panose="020B0604020202020204" pitchFamily="34" charset="0"/>
              <a:buChar char="•"/>
            </a:pPr>
            <a:r>
              <a:rPr lang="en-US" sz="2200" i="0" dirty="0">
                <a:solidFill>
                  <a:srgbClr val="1F1F1F"/>
                </a:solidFill>
                <a:effectLst/>
              </a:rPr>
              <a:t>"20-30 minutes" and "More than 30 minutes" were less frequent.</a:t>
            </a:r>
          </a:p>
          <a:p>
            <a:pPr algn="l">
              <a:buFont typeface="Arial" panose="020B0604020202020204" pitchFamily="34" charset="0"/>
              <a:buChar char="•"/>
            </a:pPr>
            <a:r>
              <a:rPr lang="en-US" sz="2200" i="0" dirty="0">
                <a:solidFill>
                  <a:srgbClr val="1F1F1F"/>
                </a:solidFill>
                <a:effectLst/>
              </a:rPr>
              <a:t>Wait times were largely concentrated below 20 minutes.</a:t>
            </a:r>
          </a:p>
          <a:p>
            <a:endParaRPr lang="en-IN" sz="2200" dirty="0"/>
          </a:p>
        </p:txBody>
      </p:sp>
      <p:sp>
        <p:nvSpPr>
          <p:cNvPr id="4" name="Slide Number Placeholder 3">
            <a:extLst>
              <a:ext uri="{FF2B5EF4-FFF2-40B4-BE49-F238E27FC236}">
                <a16:creationId xmlns:a16="http://schemas.microsoft.com/office/drawing/2014/main" id="{E8512F4C-E255-825A-7ACA-414A345DC26B}"/>
              </a:ext>
            </a:extLst>
          </p:cNvPr>
          <p:cNvSpPr>
            <a:spLocks noGrp="1"/>
          </p:cNvSpPr>
          <p:nvPr>
            <p:ph type="sldNum" sz="quarter" idx="12"/>
          </p:nvPr>
        </p:nvSpPr>
        <p:spPr/>
        <p:txBody>
          <a:bodyPr/>
          <a:lstStyle/>
          <a:p>
            <a:fld id="{4FA760CA-DACB-4B17-B4BC-611ED8F019C6}" type="slidenum">
              <a:rPr lang="en-IN" smtClean="0"/>
              <a:t>14</a:t>
            </a:fld>
            <a:endParaRPr lang="en-IN"/>
          </a:p>
        </p:txBody>
      </p:sp>
      <p:pic>
        <p:nvPicPr>
          <p:cNvPr id="8" name="Picture 7">
            <a:extLst>
              <a:ext uri="{FF2B5EF4-FFF2-40B4-BE49-F238E27FC236}">
                <a16:creationId xmlns:a16="http://schemas.microsoft.com/office/drawing/2014/main" id="{22699D39-96BD-B8DF-0D01-4511FD02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627" y="2615382"/>
            <a:ext cx="6420746" cy="4242618"/>
          </a:xfrm>
          <a:prstGeom prst="rect">
            <a:avLst/>
          </a:prstGeom>
        </p:spPr>
      </p:pic>
    </p:spTree>
    <p:extLst>
      <p:ext uri="{BB962C8B-B14F-4D97-AF65-F5344CB8AC3E}">
        <p14:creationId xmlns:p14="http://schemas.microsoft.com/office/powerpoint/2010/main" val="250707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E30AA-1E45-6BBC-3C2C-7E59DEC08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B3116-0651-8560-EB24-265733398E8F}"/>
              </a:ext>
            </a:extLst>
          </p:cNvPr>
          <p:cNvSpPr>
            <a:spLocks noGrp="1"/>
          </p:cNvSpPr>
          <p:nvPr>
            <p:ph type="title"/>
          </p:nvPr>
        </p:nvSpPr>
        <p:spPr>
          <a:xfrm>
            <a:off x="769374" y="136526"/>
            <a:ext cx="10515600" cy="984352"/>
          </a:xfrm>
        </p:spPr>
        <p:txBody>
          <a:bodyPr>
            <a:noAutofit/>
          </a:bodyPr>
          <a:lstStyle/>
          <a:p>
            <a:pPr algn="l">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Time Spent Waiting for Bus (</a:t>
            </a:r>
            <a:r>
              <a:rPr lang="en-US" sz="2400" b="1" dirty="0">
                <a:solidFill>
                  <a:srgbClr val="FF0000"/>
                </a:solidFill>
                <a:latin typeface="Roboto" panose="02000000000000000000" pitchFamily="2" charset="0"/>
              </a:rPr>
              <a:t>Post</a:t>
            </a:r>
            <a:r>
              <a:rPr lang="en-US" sz="2400" b="1" i="0" dirty="0">
                <a:solidFill>
                  <a:srgbClr val="FF0000"/>
                </a:solidFill>
                <a:effectLst/>
                <a:latin typeface="Roboto" panose="02000000000000000000" pitchFamily="2" charset="0"/>
              </a:rPr>
              <a:t> Scheme)</a:t>
            </a:r>
            <a:br>
              <a:rPr lang="en-US" sz="2400" b="0" i="0" dirty="0">
                <a:solidFill>
                  <a:srgbClr val="FF0000"/>
                </a:solidFill>
                <a:effectLst/>
                <a:latin typeface="Roboto" panose="02000000000000000000" pitchFamily="2" charset="0"/>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1F701C68-9AEE-BFE2-852B-C3A60D5A8992}"/>
              </a:ext>
            </a:extLst>
          </p:cNvPr>
          <p:cNvPicPr>
            <a:picLocks noGrp="1" noChangeAspect="1"/>
          </p:cNvPicPr>
          <p:nvPr>
            <p:ph idx="1"/>
          </p:nvPr>
        </p:nvPicPr>
        <p:blipFill>
          <a:blip r:embed="rId2"/>
          <a:stretch>
            <a:fillRect/>
          </a:stretch>
        </p:blipFill>
        <p:spPr>
          <a:xfrm>
            <a:off x="5901286" y="2351118"/>
            <a:ext cx="5158775" cy="4370355"/>
          </a:xfrm>
        </p:spPr>
      </p:pic>
      <p:sp>
        <p:nvSpPr>
          <p:cNvPr id="4" name="Slide Number Placeholder 3">
            <a:extLst>
              <a:ext uri="{FF2B5EF4-FFF2-40B4-BE49-F238E27FC236}">
                <a16:creationId xmlns:a16="http://schemas.microsoft.com/office/drawing/2014/main" id="{BFCC6AFD-E16C-2B85-8DD7-212CAD3EE15B}"/>
              </a:ext>
            </a:extLst>
          </p:cNvPr>
          <p:cNvSpPr>
            <a:spLocks noGrp="1"/>
          </p:cNvSpPr>
          <p:nvPr>
            <p:ph type="sldNum" sz="quarter" idx="12"/>
          </p:nvPr>
        </p:nvSpPr>
        <p:spPr/>
        <p:txBody>
          <a:bodyPr/>
          <a:lstStyle/>
          <a:p>
            <a:fld id="{4FA760CA-DACB-4B17-B4BC-611ED8F019C6}" type="slidenum">
              <a:rPr lang="en-IN" smtClean="0"/>
              <a:t>15</a:t>
            </a:fld>
            <a:endParaRPr lang="en-IN"/>
          </a:p>
        </p:txBody>
      </p:sp>
      <p:sp>
        <p:nvSpPr>
          <p:cNvPr id="9" name="TextBox 8">
            <a:extLst>
              <a:ext uri="{FF2B5EF4-FFF2-40B4-BE49-F238E27FC236}">
                <a16:creationId xmlns:a16="http://schemas.microsoft.com/office/drawing/2014/main" id="{20A1367C-9245-B4D1-D614-46CA2B38E833}"/>
              </a:ext>
            </a:extLst>
          </p:cNvPr>
          <p:cNvSpPr txBox="1"/>
          <p:nvPr/>
        </p:nvSpPr>
        <p:spPr>
          <a:xfrm>
            <a:off x="907026" y="904568"/>
            <a:ext cx="9928122" cy="1446550"/>
          </a:xfrm>
          <a:prstGeom prst="rect">
            <a:avLst/>
          </a:prstGeom>
          <a:noFill/>
        </p:spPr>
        <p:txBody>
          <a:bodyPr wrap="square" rtlCol="0">
            <a:spAutoFit/>
          </a:bodyPr>
          <a:lstStyle/>
          <a:p>
            <a:pPr algn="l">
              <a:buFont typeface="Arial" panose="020B0604020202020204" pitchFamily="34" charset="0"/>
              <a:buChar char="•"/>
            </a:pPr>
            <a:r>
              <a:rPr lang="en-US" sz="2200" i="0" dirty="0">
                <a:solidFill>
                  <a:srgbClr val="1F1F1F"/>
                </a:solidFill>
                <a:effectLst/>
              </a:rPr>
              <a:t>  "More than 30 minutes" became a significant category.</a:t>
            </a:r>
          </a:p>
          <a:p>
            <a:pPr algn="l">
              <a:buFont typeface="Arial" panose="020B0604020202020204" pitchFamily="34" charset="0"/>
              <a:buChar char="•"/>
            </a:pPr>
            <a:r>
              <a:rPr lang="en-US" sz="2200" i="0" dirty="0">
                <a:solidFill>
                  <a:srgbClr val="1F1F1F"/>
                </a:solidFill>
                <a:effectLst/>
              </a:rPr>
              <a:t>  "20-30 minutes" also increased in frequency.</a:t>
            </a:r>
          </a:p>
          <a:p>
            <a:pPr algn="l">
              <a:buFont typeface="Arial" panose="020B0604020202020204" pitchFamily="34" charset="0"/>
              <a:buChar char="•"/>
            </a:pPr>
            <a:r>
              <a:rPr lang="en-US" sz="2200" i="0" dirty="0">
                <a:solidFill>
                  <a:srgbClr val="1F1F1F"/>
                </a:solidFill>
                <a:effectLst/>
              </a:rPr>
              <a:t>  "Less than 10 minutes" and "10-20 minutes" decreased in frequency.</a:t>
            </a:r>
          </a:p>
          <a:p>
            <a:pPr algn="l">
              <a:buFont typeface="Arial" panose="020B0604020202020204" pitchFamily="34" charset="0"/>
              <a:buChar char="•"/>
            </a:pPr>
            <a:r>
              <a:rPr lang="en-US" sz="2200" i="0" dirty="0">
                <a:solidFill>
                  <a:srgbClr val="1F1F1F"/>
                </a:solidFill>
                <a:effectLst/>
              </a:rPr>
              <a:t>   There is a shift towards longer wait times after the scheme.</a:t>
            </a:r>
          </a:p>
        </p:txBody>
      </p:sp>
      <p:sp>
        <p:nvSpPr>
          <p:cNvPr id="15" name="TextBox 14">
            <a:extLst>
              <a:ext uri="{FF2B5EF4-FFF2-40B4-BE49-F238E27FC236}">
                <a16:creationId xmlns:a16="http://schemas.microsoft.com/office/drawing/2014/main" id="{D8358CF0-41A7-F69A-5DEE-D1A24FC41247}"/>
              </a:ext>
            </a:extLst>
          </p:cNvPr>
          <p:cNvSpPr txBox="1"/>
          <p:nvPr/>
        </p:nvSpPr>
        <p:spPr>
          <a:xfrm>
            <a:off x="907026" y="2507226"/>
            <a:ext cx="4481051" cy="2123658"/>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1F1F1F"/>
                </a:solidFill>
                <a:effectLst/>
              </a:rPr>
              <a:t>The scheme has seemingly shifted bus availability, with fewer experiencing short waits (&lt;10-20 mins) and more facing longer waits (20-30+ mins), suggesting a potential trade-off in accessibility.</a:t>
            </a:r>
            <a:endParaRPr lang="en-IN" sz="2200" dirty="0"/>
          </a:p>
        </p:txBody>
      </p:sp>
    </p:spTree>
    <p:extLst>
      <p:ext uri="{BB962C8B-B14F-4D97-AF65-F5344CB8AC3E}">
        <p14:creationId xmlns:p14="http://schemas.microsoft.com/office/powerpoint/2010/main" val="332060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37483-2028-98CD-4D39-2AA6597932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743A9-9C06-7FDE-E746-97D7C67DAD7A}"/>
              </a:ext>
            </a:extLst>
          </p:cNvPr>
          <p:cNvSpPr>
            <a:spLocks noGrp="1"/>
          </p:cNvSpPr>
          <p:nvPr>
            <p:ph type="title"/>
          </p:nvPr>
        </p:nvSpPr>
        <p:spPr>
          <a:xfrm>
            <a:off x="769374" y="373626"/>
            <a:ext cx="10515600" cy="747252"/>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i="0" dirty="0">
                <a:solidFill>
                  <a:srgbClr val="FF0000"/>
                </a:solidFill>
                <a:effectLst/>
                <a:latin typeface="Roboto" panose="02000000000000000000" pitchFamily="2" charset="0"/>
              </a:rPr>
              <a:t>Pass Application Frequency</a:t>
            </a: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9BF5CC9B-23F6-55CD-048B-F093243D2B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1401" y="2592545"/>
            <a:ext cx="4529511" cy="4163961"/>
          </a:xfrm>
        </p:spPr>
      </p:pic>
      <p:sp>
        <p:nvSpPr>
          <p:cNvPr id="4" name="Slide Number Placeholder 3">
            <a:extLst>
              <a:ext uri="{FF2B5EF4-FFF2-40B4-BE49-F238E27FC236}">
                <a16:creationId xmlns:a16="http://schemas.microsoft.com/office/drawing/2014/main" id="{ABC657F7-EA13-7714-1F9E-081C139E6EDD}"/>
              </a:ext>
            </a:extLst>
          </p:cNvPr>
          <p:cNvSpPr>
            <a:spLocks noGrp="1"/>
          </p:cNvSpPr>
          <p:nvPr>
            <p:ph type="sldNum" sz="quarter" idx="12"/>
          </p:nvPr>
        </p:nvSpPr>
        <p:spPr/>
        <p:txBody>
          <a:bodyPr/>
          <a:lstStyle/>
          <a:p>
            <a:fld id="{4FA760CA-DACB-4B17-B4BC-611ED8F019C6}" type="slidenum">
              <a:rPr lang="en-IN" smtClean="0"/>
              <a:t>16</a:t>
            </a:fld>
            <a:endParaRPr lang="en-IN"/>
          </a:p>
        </p:txBody>
      </p:sp>
      <p:sp>
        <p:nvSpPr>
          <p:cNvPr id="9" name="TextBox 8">
            <a:extLst>
              <a:ext uri="{FF2B5EF4-FFF2-40B4-BE49-F238E27FC236}">
                <a16:creationId xmlns:a16="http://schemas.microsoft.com/office/drawing/2014/main" id="{4B98EA6A-EC9A-3906-CAB2-98E5A4C3C624}"/>
              </a:ext>
            </a:extLst>
          </p:cNvPr>
          <p:cNvSpPr txBox="1"/>
          <p:nvPr/>
        </p:nvSpPr>
        <p:spPr>
          <a:xfrm>
            <a:off x="769374" y="741635"/>
            <a:ext cx="10203426" cy="2251065"/>
          </a:xfrm>
          <a:prstGeom prst="rect">
            <a:avLst/>
          </a:prstGeom>
          <a:noFill/>
        </p:spPr>
        <p:txBody>
          <a:bodyPr wrap="square" rtlCol="0">
            <a:spAutoFit/>
          </a:bodyPr>
          <a:lstStyle/>
          <a:p>
            <a:pPr algn="l">
              <a:lnSpc>
                <a:spcPct val="150000"/>
              </a:lnSpc>
              <a:buFont typeface="Arial" panose="020B0604020202020204" pitchFamily="34" charset="0"/>
              <a:buChar char="•"/>
            </a:pPr>
            <a:r>
              <a:rPr lang="en-US" sz="2400" i="0" dirty="0">
                <a:solidFill>
                  <a:srgbClr val="1F1F1F"/>
                </a:solidFill>
                <a:effectLst/>
              </a:rPr>
              <a:t> Less than half of the respondents (40.36%) have applied for a pass.</a:t>
            </a:r>
          </a:p>
          <a:p>
            <a:pPr algn="l">
              <a:lnSpc>
                <a:spcPct val="150000"/>
              </a:lnSpc>
              <a:buFont typeface="Arial" panose="020B0604020202020204" pitchFamily="34" charset="0"/>
              <a:buChar char="•"/>
            </a:pPr>
            <a:r>
              <a:rPr lang="en-US" sz="2400" i="0" dirty="0">
                <a:solidFill>
                  <a:srgbClr val="1F1F1F"/>
                </a:solidFill>
                <a:effectLst/>
              </a:rPr>
              <a:t> A majority of respondents (59.64%) have not applied for a pass.</a:t>
            </a:r>
          </a:p>
          <a:p>
            <a:pPr algn="l">
              <a:lnSpc>
                <a:spcPct val="150000"/>
              </a:lnSpc>
              <a:buFont typeface="Arial" panose="020B0604020202020204" pitchFamily="34" charset="0"/>
              <a:buChar char="•"/>
            </a:pPr>
            <a:r>
              <a:rPr lang="en-US" sz="2400" i="0" dirty="0">
                <a:solidFill>
                  <a:srgbClr val="1F1F1F"/>
                </a:solidFill>
                <a:effectLst/>
              </a:rPr>
              <a:t> The pass application rate among survey respondents is relatively low.</a:t>
            </a:r>
          </a:p>
          <a:p>
            <a:pPr algn="l">
              <a:lnSpc>
                <a:spcPct val="150000"/>
              </a:lnSpc>
              <a:buFont typeface="Arial" panose="020B0604020202020204" pitchFamily="34" charset="0"/>
              <a:buChar char="•"/>
            </a:pPr>
            <a:endParaRPr lang="en-US" sz="2400" i="0" dirty="0">
              <a:solidFill>
                <a:srgbClr val="1F1F1F"/>
              </a:solidFill>
              <a:effectLst/>
            </a:endParaRPr>
          </a:p>
        </p:txBody>
      </p:sp>
    </p:spTree>
    <p:extLst>
      <p:ext uri="{BB962C8B-B14F-4D97-AF65-F5344CB8AC3E}">
        <p14:creationId xmlns:p14="http://schemas.microsoft.com/office/powerpoint/2010/main" val="270568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B70C2-D5D1-C6D7-39E4-B50A5AF76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935A9-B08F-3449-FA98-FDD098C80B65}"/>
              </a:ext>
            </a:extLst>
          </p:cNvPr>
          <p:cNvSpPr>
            <a:spLocks noGrp="1"/>
          </p:cNvSpPr>
          <p:nvPr>
            <p:ph type="title"/>
          </p:nvPr>
        </p:nvSpPr>
        <p:spPr>
          <a:xfrm>
            <a:off x="769374" y="741634"/>
            <a:ext cx="10515600" cy="379243"/>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Bus Pass Fare Change (After Scheme)</a:t>
            </a:r>
            <a:br>
              <a:rPr lang="en-US" sz="2400" b="1" i="0" dirty="0">
                <a:solidFill>
                  <a:srgbClr val="FF0000"/>
                </a:solidFill>
                <a:effectLst/>
                <a:latin typeface="Roboto" panose="02000000000000000000" pitchFamily="2" charset="0"/>
              </a:rPr>
            </a:b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1C3FCD27-36E3-2085-84A8-5281400C9D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1401" y="2408903"/>
            <a:ext cx="4529511" cy="4347603"/>
          </a:xfrm>
        </p:spPr>
      </p:pic>
      <p:sp>
        <p:nvSpPr>
          <p:cNvPr id="4" name="Slide Number Placeholder 3">
            <a:extLst>
              <a:ext uri="{FF2B5EF4-FFF2-40B4-BE49-F238E27FC236}">
                <a16:creationId xmlns:a16="http://schemas.microsoft.com/office/drawing/2014/main" id="{E4114CC4-FAFE-A087-50E5-592D5D77D7D4}"/>
              </a:ext>
            </a:extLst>
          </p:cNvPr>
          <p:cNvSpPr>
            <a:spLocks noGrp="1"/>
          </p:cNvSpPr>
          <p:nvPr>
            <p:ph type="sldNum" sz="quarter" idx="12"/>
          </p:nvPr>
        </p:nvSpPr>
        <p:spPr/>
        <p:txBody>
          <a:bodyPr/>
          <a:lstStyle/>
          <a:p>
            <a:fld id="{4FA760CA-DACB-4B17-B4BC-611ED8F019C6}" type="slidenum">
              <a:rPr lang="en-IN" smtClean="0"/>
              <a:t>17</a:t>
            </a:fld>
            <a:endParaRPr lang="en-IN"/>
          </a:p>
        </p:txBody>
      </p:sp>
      <p:sp>
        <p:nvSpPr>
          <p:cNvPr id="9" name="TextBox 8">
            <a:extLst>
              <a:ext uri="{FF2B5EF4-FFF2-40B4-BE49-F238E27FC236}">
                <a16:creationId xmlns:a16="http://schemas.microsoft.com/office/drawing/2014/main" id="{7C0AB05C-DB10-DCA6-0174-C6D160BD4E5F}"/>
              </a:ext>
            </a:extLst>
          </p:cNvPr>
          <p:cNvSpPr txBox="1"/>
          <p:nvPr/>
        </p:nvSpPr>
        <p:spPr>
          <a:xfrm>
            <a:off x="769374" y="741635"/>
            <a:ext cx="10203426" cy="2071208"/>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The most frequent change in pass fares was between 100-200.</a:t>
            </a:r>
          </a:p>
          <a:p>
            <a:pPr algn="l">
              <a:lnSpc>
                <a:spcPct val="150000"/>
              </a:lnSpc>
              <a:buFont typeface="Arial" panose="020B0604020202020204" pitchFamily="34" charset="0"/>
              <a:buChar char="•"/>
            </a:pPr>
            <a:r>
              <a:rPr lang="en-US" sz="2200" i="0" dirty="0">
                <a:solidFill>
                  <a:srgbClr val="1F1F1F"/>
                </a:solidFill>
                <a:effectLst/>
              </a:rPr>
              <a:t> Changes below 100 were the next most frequent.</a:t>
            </a:r>
          </a:p>
          <a:p>
            <a:pPr algn="l">
              <a:lnSpc>
                <a:spcPct val="150000"/>
              </a:lnSpc>
              <a:buFont typeface="Arial" panose="020B0604020202020204" pitchFamily="34" charset="0"/>
              <a:buChar char="•"/>
            </a:pPr>
            <a:r>
              <a:rPr lang="en-US" sz="2200" i="0" dirty="0">
                <a:solidFill>
                  <a:srgbClr val="1F1F1F"/>
                </a:solidFill>
                <a:effectLst/>
              </a:rPr>
              <a:t> These findings indicate a noticeable shift in pass pricing after the scheme.</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3340092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AC190-93FF-AB30-6BA3-0E6916586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A3DD9-1DC7-1990-83A6-228D601DCA5F}"/>
              </a:ext>
            </a:extLst>
          </p:cNvPr>
          <p:cNvSpPr>
            <a:spLocks noGrp="1"/>
          </p:cNvSpPr>
          <p:nvPr>
            <p:ph type="title"/>
          </p:nvPr>
        </p:nvSpPr>
        <p:spPr>
          <a:xfrm>
            <a:off x="838200" y="-176981"/>
            <a:ext cx="10515600" cy="1366684"/>
          </a:xfrm>
        </p:spPr>
        <p:txBody>
          <a:bodyPr>
            <a:noAutofit/>
          </a:bodyPr>
          <a:lstStyle/>
          <a:p>
            <a:r>
              <a:rPr lang="en-US" sz="2600" b="1" dirty="0">
                <a:solidFill>
                  <a:srgbClr val="FF0000"/>
                </a:solidFill>
                <a:latin typeface="+mn-lt"/>
              </a:rPr>
              <a:t>BIVARIATE ANALYSIS  : Pre-Scheme Travel Patterns Across Genders</a:t>
            </a: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6A5332FD-3AF2-67BA-E499-3C46DFF72B1D}"/>
              </a:ext>
            </a:extLst>
          </p:cNvPr>
          <p:cNvSpPr>
            <a:spLocks noGrp="1"/>
          </p:cNvSpPr>
          <p:nvPr>
            <p:ph idx="1"/>
          </p:nvPr>
        </p:nvSpPr>
        <p:spPr>
          <a:xfrm>
            <a:off x="759383" y="811827"/>
            <a:ext cx="10515600" cy="5134744"/>
          </a:xfrm>
        </p:spPr>
        <p:txBody>
          <a:bodyPr>
            <a:normAutofit/>
          </a:bodyPr>
          <a:lstStyle/>
          <a:p>
            <a:pPr algn="l">
              <a:buFont typeface="Arial" panose="020B0604020202020204" pitchFamily="34" charset="0"/>
              <a:buChar char="•"/>
            </a:pPr>
            <a:r>
              <a:rPr lang="en-US" sz="2400" b="1" i="0" dirty="0">
                <a:solidFill>
                  <a:srgbClr val="1F1F1F"/>
                </a:solidFill>
                <a:effectLst/>
              </a:rPr>
              <a:t>Men:</a:t>
            </a:r>
            <a:r>
              <a:rPr lang="en-US" sz="2400" b="0" i="0" dirty="0">
                <a:solidFill>
                  <a:srgbClr val="1F1F1F"/>
                </a:solidFill>
                <a:effectLst/>
              </a:rPr>
              <a:t> Highest frequency was daily travel.</a:t>
            </a:r>
          </a:p>
          <a:p>
            <a:pPr algn="l">
              <a:buFont typeface="Arial" panose="020B0604020202020204" pitchFamily="34" charset="0"/>
              <a:buChar char="•"/>
            </a:pPr>
            <a:r>
              <a:rPr lang="en-US" sz="2400" b="1" i="0" dirty="0">
                <a:solidFill>
                  <a:srgbClr val="1F1F1F"/>
                </a:solidFill>
                <a:effectLst/>
              </a:rPr>
              <a:t>Women:</a:t>
            </a:r>
            <a:r>
              <a:rPr lang="en-US" sz="2400" b="0" i="0" dirty="0">
                <a:solidFill>
                  <a:srgbClr val="1F1F1F"/>
                </a:solidFill>
                <a:effectLst/>
              </a:rPr>
              <a:t> More balanced across daily, weekly, and monthly travel.</a:t>
            </a:r>
          </a:p>
          <a:p>
            <a:pPr algn="l">
              <a:buFont typeface="Arial" panose="020B0604020202020204" pitchFamily="34" charset="0"/>
              <a:buChar char="•"/>
            </a:pPr>
            <a:r>
              <a:rPr lang="en-US" sz="2400" b="1" i="0" dirty="0">
                <a:solidFill>
                  <a:srgbClr val="1F1F1F"/>
                </a:solidFill>
                <a:effectLst/>
              </a:rPr>
              <a:t>Both:</a:t>
            </a:r>
            <a:r>
              <a:rPr lang="en-US" sz="2400" b="0" i="0" dirty="0">
                <a:solidFill>
                  <a:srgbClr val="1F1F1F"/>
                </a:solidFill>
                <a:effectLst/>
              </a:rPr>
              <a:t> Weekly and monthly travel were significant</a:t>
            </a:r>
          </a:p>
          <a:p>
            <a:endParaRPr lang="en-IN" sz="2400" dirty="0"/>
          </a:p>
        </p:txBody>
      </p:sp>
      <p:pic>
        <p:nvPicPr>
          <p:cNvPr id="6" name="Picture 5">
            <a:extLst>
              <a:ext uri="{FF2B5EF4-FFF2-40B4-BE49-F238E27FC236}">
                <a16:creationId xmlns:a16="http://schemas.microsoft.com/office/drawing/2014/main" id="{73A9C4F3-3738-2639-E461-E731463BE5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28524" y="2369574"/>
            <a:ext cx="5851681" cy="4488426"/>
          </a:xfrm>
          <a:prstGeom prst="rect">
            <a:avLst/>
          </a:prstGeom>
          <a:ln>
            <a:solidFill>
              <a:schemeClr val="bg1"/>
            </a:solidFill>
          </a:ln>
        </p:spPr>
      </p:pic>
      <p:sp>
        <p:nvSpPr>
          <p:cNvPr id="4" name="Slide Number Placeholder 3">
            <a:extLst>
              <a:ext uri="{FF2B5EF4-FFF2-40B4-BE49-F238E27FC236}">
                <a16:creationId xmlns:a16="http://schemas.microsoft.com/office/drawing/2014/main" id="{14FE041C-B769-C68C-17B0-D819996724FC}"/>
              </a:ext>
            </a:extLst>
          </p:cNvPr>
          <p:cNvSpPr>
            <a:spLocks noGrp="1"/>
          </p:cNvSpPr>
          <p:nvPr>
            <p:ph type="sldNum" sz="quarter" idx="12"/>
          </p:nvPr>
        </p:nvSpPr>
        <p:spPr/>
        <p:txBody>
          <a:bodyPr/>
          <a:lstStyle/>
          <a:p>
            <a:fld id="{4FA760CA-DACB-4B17-B4BC-611ED8F019C6}" type="slidenum">
              <a:rPr lang="en-IN" smtClean="0"/>
              <a:t>18</a:t>
            </a:fld>
            <a:endParaRPr lang="en-IN"/>
          </a:p>
        </p:txBody>
      </p:sp>
    </p:spTree>
    <p:extLst>
      <p:ext uri="{BB962C8B-B14F-4D97-AF65-F5344CB8AC3E}">
        <p14:creationId xmlns:p14="http://schemas.microsoft.com/office/powerpoint/2010/main" val="739682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5D602-9581-35D5-C945-C02F00B91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4003F-3B98-3EAB-1435-C8CBC61A775D}"/>
              </a:ext>
            </a:extLst>
          </p:cNvPr>
          <p:cNvSpPr>
            <a:spLocks noGrp="1"/>
          </p:cNvSpPr>
          <p:nvPr>
            <p:ph type="title"/>
          </p:nvPr>
        </p:nvSpPr>
        <p:spPr>
          <a:xfrm>
            <a:off x="838200" y="-176981"/>
            <a:ext cx="10515600" cy="1366684"/>
          </a:xfrm>
        </p:spPr>
        <p:txBody>
          <a:bodyPr>
            <a:noAutofit/>
          </a:bodyPr>
          <a:lstStyle/>
          <a:p>
            <a:r>
              <a:rPr lang="en-US" sz="2600" b="1" dirty="0">
                <a:solidFill>
                  <a:srgbClr val="FF0000"/>
                </a:solidFill>
                <a:latin typeface="+mn-lt"/>
              </a:rPr>
              <a:t>Post-Scheme Travel Patterns Across Genders</a:t>
            </a: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0B67C819-3FCC-070D-4B47-CC1053F8CB4F}"/>
              </a:ext>
            </a:extLst>
          </p:cNvPr>
          <p:cNvSpPr>
            <a:spLocks noGrp="1"/>
          </p:cNvSpPr>
          <p:nvPr>
            <p:ph idx="1"/>
          </p:nvPr>
        </p:nvSpPr>
        <p:spPr>
          <a:xfrm>
            <a:off x="759383" y="811827"/>
            <a:ext cx="10515600" cy="5134744"/>
          </a:xfrm>
        </p:spPr>
        <p:txBody>
          <a:bodyPr>
            <a:normAutofit/>
          </a:bodyPr>
          <a:lstStyle/>
          <a:p>
            <a:pPr algn="l">
              <a:buFont typeface="Arial" panose="020B0604020202020204" pitchFamily="34" charset="0"/>
              <a:buChar char="•"/>
            </a:pPr>
            <a:r>
              <a:rPr lang="en-US" sz="2200" b="1" i="0" dirty="0">
                <a:solidFill>
                  <a:srgbClr val="1F1F1F"/>
                </a:solidFill>
                <a:effectLst/>
              </a:rPr>
              <a:t>Men:</a:t>
            </a:r>
            <a:r>
              <a:rPr lang="en-US" sz="2200" b="0" i="0" dirty="0">
                <a:solidFill>
                  <a:srgbClr val="1F1F1F"/>
                </a:solidFill>
                <a:effectLst/>
              </a:rPr>
              <a:t> Daily travel decreased, weekly increased.</a:t>
            </a:r>
          </a:p>
          <a:p>
            <a:pPr algn="l">
              <a:buFont typeface="Arial" panose="020B0604020202020204" pitchFamily="34" charset="0"/>
              <a:buChar char="•"/>
            </a:pPr>
            <a:r>
              <a:rPr lang="en-US" sz="2200" b="1" i="0" dirty="0">
                <a:solidFill>
                  <a:srgbClr val="1F1F1F"/>
                </a:solidFill>
                <a:effectLst/>
              </a:rPr>
              <a:t>Women:</a:t>
            </a:r>
            <a:r>
              <a:rPr lang="en-US" sz="2200" b="0" i="0" dirty="0">
                <a:solidFill>
                  <a:srgbClr val="1F1F1F"/>
                </a:solidFill>
                <a:effectLst/>
              </a:rPr>
              <a:t> Daily travel stable, weekly increased.</a:t>
            </a:r>
          </a:p>
          <a:p>
            <a:pPr algn="l">
              <a:buFont typeface="Arial" panose="020B0604020202020204" pitchFamily="34" charset="0"/>
              <a:buChar char="•"/>
            </a:pPr>
            <a:r>
              <a:rPr lang="en-US" sz="2200" b="1" i="0" dirty="0">
                <a:solidFill>
                  <a:srgbClr val="1F1F1F"/>
                </a:solidFill>
                <a:effectLst/>
              </a:rPr>
              <a:t>Both:</a:t>
            </a:r>
            <a:r>
              <a:rPr lang="en-US" sz="2200" b="0" i="0" dirty="0">
                <a:solidFill>
                  <a:srgbClr val="1F1F1F"/>
                </a:solidFill>
                <a:effectLst/>
              </a:rPr>
              <a:t> Monthly travel decreased.</a:t>
            </a:r>
          </a:p>
          <a:p>
            <a:pPr algn="l">
              <a:buFont typeface="Arial" panose="020B0604020202020204" pitchFamily="34" charset="0"/>
              <a:buChar char="•"/>
            </a:pPr>
            <a:r>
              <a:rPr lang="en-US" sz="2200" b="1" i="0" dirty="0">
                <a:solidFill>
                  <a:srgbClr val="1F1F1F"/>
                </a:solidFill>
                <a:effectLst/>
              </a:rPr>
              <a:t>Overall:</a:t>
            </a:r>
            <a:r>
              <a:rPr lang="en-US" sz="2200" b="0" i="0" dirty="0">
                <a:solidFill>
                  <a:srgbClr val="1F1F1F"/>
                </a:solidFill>
                <a:effectLst/>
              </a:rPr>
              <a:t> Shift from daily/monthly towards weekly travel, particularly for men.</a:t>
            </a:r>
          </a:p>
          <a:p>
            <a:endParaRPr lang="en-IN" sz="2400" dirty="0"/>
          </a:p>
        </p:txBody>
      </p:sp>
      <p:pic>
        <p:nvPicPr>
          <p:cNvPr id="6" name="Picture 5">
            <a:extLst>
              <a:ext uri="{FF2B5EF4-FFF2-40B4-BE49-F238E27FC236}">
                <a16:creationId xmlns:a16="http://schemas.microsoft.com/office/drawing/2014/main" id="{2E98E94E-DA1C-B4AF-A3E7-227EE78B4E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63435" y="2576052"/>
            <a:ext cx="5581858" cy="4281948"/>
          </a:xfrm>
          <a:prstGeom prst="rect">
            <a:avLst/>
          </a:prstGeom>
          <a:ln>
            <a:solidFill>
              <a:schemeClr val="bg1"/>
            </a:solidFill>
          </a:ln>
        </p:spPr>
      </p:pic>
      <p:sp>
        <p:nvSpPr>
          <p:cNvPr id="4" name="Slide Number Placeholder 3">
            <a:extLst>
              <a:ext uri="{FF2B5EF4-FFF2-40B4-BE49-F238E27FC236}">
                <a16:creationId xmlns:a16="http://schemas.microsoft.com/office/drawing/2014/main" id="{16E64889-9B67-4E7A-56E1-218E1F99C9AC}"/>
              </a:ext>
            </a:extLst>
          </p:cNvPr>
          <p:cNvSpPr>
            <a:spLocks noGrp="1"/>
          </p:cNvSpPr>
          <p:nvPr>
            <p:ph type="sldNum" sz="quarter" idx="12"/>
          </p:nvPr>
        </p:nvSpPr>
        <p:spPr/>
        <p:txBody>
          <a:bodyPr/>
          <a:lstStyle/>
          <a:p>
            <a:fld id="{4FA760CA-DACB-4B17-B4BC-611ED8F019C6}" type="slidenum">
              <a:rPr lang="en-IN" smtClean="0"/>
              <a:t>19</a:t>
            </a:fld>
            <a:endParaRPr lang="en-IN"/>
          </a:p>
        </p:txBody>
      </p:sp>
    </p:spTree>
    <p:extLst>
      <p:ext uri="{BB962C8B-B14F-4D97-AF65-F5344CB8AC3E}">
        <p14:creationId xmlns:p14="http://schemas.microsoft.com/office/powerpoint/2010/main" val="262282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ABE9-2E88-C21D-0372-177179913607}"/>
              </a:ext>
            </a:extLst>
          </p:cNvPr>
          <p:cNvSpPr>
            <a:spLocks noGrp="1"/>
          </p:cNvSpPr>
          <p:nvPr>
            <p:ph type="ctrTitle"/>
          </p:nvPr>
        </p:nvSpPr>
        <p:spPr>
          <a:xfrm>
            <a:off x="973393" y="719241"/>
            <a:ext cx="2477729" cy="765431"/>
          </a:xfrm>
        </p:spPr>
        <p:txBody>
          <a:bodyPr>
            <a:noAutofit/>
          </a:bodyPr>
          <a:lstStyle/>
          <a:p>
            <a:r>
              <a:rPr lang="en-IN" sz="2800" b="1" dirty="0">
                <a:solidFill>
                  <a:srgbClr val="FF0000"/>
                </a:solidFill>
                <a:latin typeface="+mn-lt"/>
              </a:rPr>
              <a:t>ABOUT ME –</a:t>
            </a:r>
            <a:br>
              <a:rPr lang="en-IN" sz="2800" b="1" dirty="0">
                <a:solidFill>
                  <a:srgbClr val="FF0000"/>
                </a:solidFill>
                <a:latin typeface="+mn-lt"/>
              </a:rPr>
            </a:br>
            <a:endParaRPr lang="en-IN" sz="2800" b="1" dirty="0">
              <a:solidFill>
                <a:srgbClr val="FF0000"/>
              </a:solidFill>
              <a:latin typeface="+mn-lt"/>
            </a:endParaRPr>
          </a:p>
        </p:txBody>
      </p:sp>
      <p:sp>
        <p:nvSpPr>
          <p:cNvPr id="3" name="Subtitle 2">
            <a:extLst>
              <a:ext uri="{FF2B5EF4-FFF2-40B4-BE49-F238E27FC236}">
                <a16:creationId xmlns:a16="http://schemas.microsoft.com/office/drawing/2014/main" id="{344B6BE2-9E80-A2B8-34B7-89ADD4A7C77F}"/>
              </a:ext>
            </a:extLst>
          </p:cNvPr>
          <p:cNvSpPr>
            <a:spLocks noGrp="1"/>
          </p:cNvSpPr>
          <p:nvPr>
            <p:ph type="subTitle" idx="1"/>
          </p:nvPr>
        </p:nvSpPr>
        <p:spPr>
          <a:xfrm>
            <a:off x="1160206" y="1291456"/>
            <a:ext cx="9144000" cy="3958969"/>
          </a:xfrm>
        </p:spPr>
        <p:txBody>
          <a:bodyPr>
            <a:normAutofit/>
          </a:bodyPr>
          <a:lstStyle/>
          <a:p>
            <a:pPr marL="342900" indent="-342900" algn="l">
              <a:buFont typeface="Arial" panose="020B0604020202020204" pitchFamily="34" charset="0"/>
              <a:buChar char="•"/>
            </a:pPr>
            <a:r>
              <a:rPr lang="en-IN" dirty="0"/>
              <a:t>B . MANASA</a:t>
            </a:r>
          </a:p>
          <a:p>
            <a:pPr marL="342900" indent="-342900" algn="l">
              <a:buFont typeface="Arial" panose="020B0604020202020204" pitchFamily="34" charset="0"/>
              <a:buChar char="•"/>
            </a:pPr>
            <a:r>
              <a:rPr lang="en-IN" dirty="0"/>
              <a:t>MCA – 2024</a:t>
            </a:r>
          </a:p>
          <a:p>
            <a:pPr marL="342900" indent="-342900" algn="l">
              <a:buFont typeface="Arial" panose="020B0604020202020204" pitchFamily="34" charset="0"/>
              <a:buChar char="•"/>
            </a:pPr>
            <a:r>
              <a:rPr lang="en-IN" dirty="0"/>
              <a:t>With my MCA background , I’m drawn to data science because it empowers me to turn raw data into smart solutions that can actually impact people’s lives.</a:t>
            </a:r>
          </a:p>
          <a:p>
            <a:pPr marL="342900" indent="-342900" algn="l">
              <a:buFont typeface="Arial" panose="020B0604020202020204" pitchFamily="34" charset="0"/>
              <a:buChar char="•"/>
            </a:pPr>
            <a:r>
              <a:rPr lang="en-IN" b="1" dirty="0"/>
              <a:t>LinkedIn</a:t>
            </a:r>
            <a:r>
              <a:rPr lang="en-IN" dirty="0"/>
              <a:t> – </a:t>
            </a:r>
            <a:r>
              <a:rPr lang="en-US" dirty="0"/>
              <a:t> </a:t>
            </a:r>
            <a:r>
              <a:rPr lang="en-US" dirty="0">
                <a:hlinkClick r:id="rId2"/>
              </a:rPr>
              <a:t>LinkedIn Profile</a:t>
            </a:r>
            <a:endParaRPr lang="en-IN" dirty="0"/>
          </a:p>
          <a:p>
            <a:pPr marL="342900" indent="-342900" algn="l">
              <a:buFont typeface="Arial" panose="020B0604020202020204" pitchFamily="34" charset="0"/>
              <a:buChar char="•"/>
            </a:pPr>
            <a:r>
              <a:rPr lang="en-IN" b="1" dirty="0"/>
              <a:t>GitHub</a:t>
            </a:r>
            <a:r>
              <a:rPr lang="en-IN" dirty="0"/>
              <a:t> -  </a:t>
            </a:r>
            <a:r>
              <a:rPr lang="en-IN" dirty="0">
                <a:hlinkClick r:id="rId3"/>
              </a:rPr>
              <a:t>Git Profile</a:t>
            </a:r>
            <a:endParaRPr lang="en-IN" dirty="0"/>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689001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C4D97-6D87-2C14-14CA-44D2D59CC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54170-03D0-9A2E-0507-A49D9333A74F}"/>
              </a:ext>
            </a:extLst>
          </p:cNvPr>
          <p:cNvSpPr>
            <a:spLocks noGrp="1"/>
          </p:cNvSpPr>
          <p:nvPr>
            <p:ph type="title"/>
          </p:nvPr>
        </p:nvSpPr>
        <p:spPr>
          <a:xfrm>
            <a:off x="769374" y="136526"/>
            <a:ext cx="10515600" cy="984352"/>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Impact on Bus Fare (After Scheme)</a:t>
            </a: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3DE605E9-8846-7AEA-C7D3-188DD3373B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01999" y="2861188"/>
            <a:ext cx="5158775" cy="3996812"/>
          </a:xfrm>
        </p:spPr>
      </p:pic>
      <p:sp>
        <p:nvSpPr>
          <p:cNvPr id="4" name="Slide Number Placeholder 3">
            <a:extLst>
              <a:ext uri="{FF2B5EF4-FFF2-40B4-BE49-F238E27FC236}">
                <a16:creationId xmlns:a16="http://schemas.microsoft.com/office/drawing/2014/main" id="{6582D366-B438-B041-5501-25012A434AC9}"/>
              </a:ext>
            </a:extLst>
          </p:cNvPr>
          <p:cNvSpPr>
            <a:spLocks noGrp="1"/>
          </p:cNvSpPr>
          <p:nvPr>
            <p:ph type="sldNum" sz="quarter" idx="12"/>
          </p:nvPr>
        </p:nvSpPr>
        <p:spPr/>
        <p:txBody>
          <a:bodyPr/>
          <a:lstStyle/>
          <a:p>
            <a:fld id="{4FA760CA-DACB-4B17-B4BC-611ED8F019C6}" type="slidenum">
              <a:rPr lang="en-IN" smtClean="0"/>
              <a:t>20</a:t>
            </a:fld>
            <a:endParaRPr lang="en-IN"/>
          </a:p>
        </p:txBody>
      </p:sp>
      <p:sp>
        <p:nvSpPr>
          <p:cNvPr id="9" name="TextBox 8">
            <a:extLst>
              <a:ext uri="{FF2B5EF4-FFF2-40B4-BE49-F238E27FC236}">
                <a16:creationId xmlns:a16="http://schemas.microsoft.com/office/drawing/2014/main" id="{8A4FC79F-7134-DBF0-0F0D-181D3C8022A2}"/>
              </a:ext>
            </a:extLst>
          </p:cNvPr>
          <p:cNvSpPr txBox="1"/>
          <p:nvPr/>
        </p:nvSpPr>
        <p:spPr>
          <a:xfrm>
            <a:off x="907026" y="741635"/>
            <a:ext cx="10065774" cy="1938992"/>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1F1F1F"/>
                </a:solidFill>
                <a:effectLst/>
              </a:rPr>
              <a:t>  Most people reported a price change after the scheme.</a:t>
            </a:r>
          </a:p>
          <a:p>
            <a:pPr algn="l">
              <a:buFont typeface="Arial" panose="020B0604020202020204" pitchFamily="34" charset="0"/>
              <a:buChar char="•"/>
            </a:pPr>
            <a:r>
              <a:rPr lang="en-US" sz="2400" i="0" dirty="0">
                <a:solidFill>
                  <a:srgbClr val="1F1F1F"/>
                </a:solidFill>
                <a:effectLst/>
              </a:rPr>
              <a:t>  A small group reported no change.</a:t>
            </a:r>
          </a:p>
          <a:p>
            <a:pPr algn="l">
              <a:buFont typeface="Arial" panose="020B0604020202020204" pitchFamily="34" charset="0"/>
              <a:buChar char="•"/>
            </a:pPr>
            <a:r>
              <a:rPr lang="en-US" sz="2400" i="0" dirty="0">
                <a:solidFill>
                  <a:srgbClr val="1F1F1F"/>
                </a:solidFill>
                <a:effectLst/>
              </a:rPr>
              <a:t>  The fare changes generally range between 0 and 120.</a:t>
            </a:r>
          </a:p>
          <a:p>
            <a:pPr algn="l">
              <a:buFont typeface="Arial" panose="020B0604020202020204" pitchFamily="34" charset="0"/>
              <a:buChar char="•"/>
            </a:pPr>
            <a:r>
              <a:rPr lang="en-US" sz="2400" i="0" dirty="0">
                <a:solidFill>
                  <a:srgbClr val="1F1F1F"/>
                </a:solidFill>
                <a:effectLst/>
              </a:rPr>
              <a:t>  There is an outlier at 150, indicating a larger fare change for some.</a:t>
            </a:r>
          </a:p>
          <a:p>
            <a:pPr algn="l">
              <a:buFont typeface="Arial" panose="020B0604020202020204" pitchFamily="34" charset="0"/>
              <a:buChar char="•"/>
            </a:pPr>
            <a:r>
              <a:rPr lang="en-US" sz="2400" i="0" dirty="0">
                <a:solidFill>
                  <a:srgbClr val="1F1F1F"/>
                </a:solidFill>
                <a:effectLst/>
              </a:rPr>
              <a:t>  The scheme resulted in noticeable changes in bus fares for many travelers.</a:t>
            </a:r>
          </a:p>
        </p:txBody>
      </p:sp>
    </p:spTree>
    <p:extLst>
      <p:ext uri="{BB962C8B-B14F-4D97-AF65-F5344CB8AC3E}">
        <p14:creationId xmlns:p14="http://schemas.microsoft.com/office/powerpoint/2010/main" val="152939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C2616-AD62-6847-B25F-1DA1EE138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89D2B0-4BB1-355F-D177-4DC7FD345B0D}"/>
              </a:ext>
            </a:extLst>
          </p:cNvPr>
          <p:cNvSpPr>
            <a:spLocks noGrp="1"/>
          </p:cNvSpPr>
          <p:nvPr>
            <p:ph type="title"/>
          </p:nvPr>
        </p:nvSpPr>
        <p:spPr>
          <a:xfrm>
            <a:off x="769374" y="741635"/>
            <a:ext cx="10515600" cy="674210"/>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Impact of Scheme on Satisfaction</a:t>
            </a:r>
            <a:br>
              <a:rPr lang="en-US" sz="2400" b="1" i="0" dirty="0">
                <a:solidFill>
                  <a:srgbClr val="FF0000"/>
                </a:solidFill>
                <a:effectLst/>
                <a:latin typeface="+mn-lt"/>
              </a:rPr>
            </a:br>
            <a:br>
              <a:rPr lang="en-US" sz="2400" b="1" i="0" dirty="0">
                <a:solidFill>
                  <a:srgbClr val="FF0000"/>
                </a:solidFill>
                <a:effectLst/>
                <a:latin typeface="+mn-lt"/>
              </a:rPr>
            </a:br>
            <a:br>
              <a:rPr lang="en-IN" sz="2400" b="1" i="0" dirty="0">
                <a:solidFill>
                  <a:srgbClr val="FF0000"/>
                </a:solidFill>
                <a:effectLst/>
                <a:latin typeface="+mn-lt"/>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27B318AC-13A0-3EF8-9A24-1ACC0D62B7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62865" y="3254477"/>
            <a:ext cx="6253316" cy="3603523"/>
          </a:xfrm>
        </p:spPr>
      </p:pic>
      <p:sp>
        <p:nvSpPr>
          <p:cNvPr id="4" name="Slide Number Placeholder 3">
            <a:extLst>
              <a:ext uri="{FF2B5EF4-FFF2-40B4-BE49-F238E27FC236}">
                <a16:creationId xmlns:a16="http://schemas.microsoft.com/office/drawing/2014/main" id="{BA22E973-EA4F-2397-FD26-505239B322E0}"/>
              </a:ext>
            </a:extLst>
          </p:cNvPr>
          <p:cNvSpPr>
            <a:spLocks noGrp="1"/>
          </p:cNvSpPr>
          <p:nvPr>
            <p:ph type="sldNum" sz="quarter" idx="12"/>
          </p:nvPr>
        </p:nvSpPr>
        <p:spPr/>
        <p:txBody>
          <a:bodyPr/>
          <a:lstStyle/>
          <a:p>
            <a:fld id="{4FA760CA-DACB-4B17-B4BC-611ED8F019C6}" type="slidenum">
              <a:rPr lang="en-IN" smtClean="0"/>
              <a:t>21</a:t>
            </a:fld>
            <a:endParaRPr lang="en-IN"/>
          </a:p>
        </p:txBody>
      </p:sp>
      <p:sp>
        <p:nvSpPr>
          <p:cNvPr id="9" name="TextBox 8">
            <a:extLst>
              <a:ext uri="{FF2B5EF4-FFF2-40B4-BE49-F238E27FC236}">
                <a16:creationId xmlns:a16="http://schemas.microsoft.com/office/drawing/2014/main" id="{BF277C81-2626-FDB1-E8EF-E1550176814D}"/>
              </a:ext>
            </a:extLst>
          </p:cNvPr>
          <p:cNvSpPr txBox="1"/>
          <p:nvPr/>
        </p:nvSpPr>
        <p:spPr>
          <a:xfrm>
            <a:off x="769374" y="530942"/>
            <a:ext cx="10203426" cy="3086871"/>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Satisfaction before the scheme was generally higher, centered between 6 and 8.</a:t>
            </a:r>
          </a:p>
          <a:p>
            <a:pPr algn="l">
              <a:lnSpc>
                <a:spcPct val="150000"/>
              </a:lnSpc>
              <a:buFont typeface="Arial" panose="020B0604020202020204" pitchFamily="34" charset="0"/>
              <a:buChar char="•"/>
            </a:pPr>
            <a:r>
              <a:rPr lang="en-US" sz="2200" i="0" dirty="0">
                <a:solidFill>
                  <a:srgbClr val="1F1F1F"/>
                </a:solidFill>
                <a:effectLst/>
              </a:rPr>
              <a:t>  After the scheme, satisfaction scores shifted lower, centering around 4 to 7.</a:t>
            </a:r>
          </a:p>
          <a:p>
            <a:pPr algn="l">
              <a:lnSpc>
                <a:spcPct val="150000"/>
              </a:lnSpc>
              <a:buFont typeface="Arial" panose="020B0604020202020204" pitchFamily="34" charset="0"/>
              <a:buChar char="•"/>
            </a:pPr>
            <a:r>
              <a:rPr lang="en-US" sz="2200" i="0" dirty="0">
                <a:solidFill>
                  <a:srgbClr val="1F1F1F"/>
                </a:solidFill>
                <a:effectLst/>
              </a:rPr>
              <a:t>  The range of satisfaction scores is wider after the scheme (from 0 to 10), compared to                       </a:t>
            </a:r>
            <a:endParaRPr lang="en-US" sz="2200" dirty="0">
              <a:solidFill>
                <a:srgbClr val="1F1F1F"/>
              </a:solidFill>
            </a:endParaRPr>
          </a:p>
          <a:p>
            <a:pPr algn="l">
              <a:lnSpc>
                <a:spcPct val="150000"/>
              </a:lnSpc>
            </a:pPr>
            <a:r>
              <a:rPr lang="en-US" sz="2200" i="0" dirty="0">
                <a:solidFill>
                  <a:srgbClr val="1F1F1F"/>
                </a:solidFill>
                <a:effectLst/>
              </a:rPr>
              <a:t>    before (mostly 6 to 8).</a:t>
            </a:r>
          </a:p>
          <a:p>
            <a:pPr algn="l">
              <a:lnSpc>
                <a:spcPct val="150000"/>
              </a:lnSpc>
              <a:buFont typeface="Arial" panose="020B0604020202020204" pitchFamily="34" charset="0"/>
              <a:buChar char="•"/>
            </a:pPr>
            <a:r>
              <a:rPr lang="en-US" sz="2200" i="0" dirty="0">
                <a:solidFill>
                  <a:srgbClr val="1F1F1F"/>
                </a:solidFill>
                <a:effectLst/>
              </a:rPr>
              <a:t>  The scheme appears to have led to a potential decrease in user satisfaction.</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2082164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AB8D0-85FE-25B4-272F-2682B1027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4F53-AB42-C75E-A1EA-33BFCB340AEE}"/>
              </a:ext>
            </a:extLst>
          </p:cNvPr>
          <p:cNvSpPr>
            <a:spLocks noGrp="1"/>
          </p:cNvSpPr>
          <p:nvPr>
            <p:ph type="title"/>
          </p:nvPr>
        </p:nvSpPr>
        <p:spPr>
          <a:xfrm>
            <a:off x="769374" y="1050719"/>
            <a:ext cx="10515600" cy="365126"/>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i="0" dirty="0">
                <a:solidFill>
                  <a:srgbClr val="FF0000"/>
                </a:solidFill>
                <a:effectLst/>
                <a:latin typeface="Roboto" panose="02000000000000000000" pitchFamily="2" charset="0"/>
              </a:rPr>
              <a:t>Scheme Opinion by Gender</a:t>
            </a: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i="0" dirty="0">
                <a:solidFill>
                  <a:srgbClr val="FF0000"/>
                </a:solidFill>
                <a:effectLst/>
                <a:latin typeface="+mn-lt"/>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8C86A75F-1161-ED70-E46B-51661FA8D9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62865" y="3048001"/>
            <a:ext cx="6253316" cy="3810000"/>
          </a:xfrm>
        </p:spPr>
      </p:pic>
      <p:sp>
        <p:nvSpPr>
          <p:cNvPr id="4" name="Slide Number Placeholder 3">
            <a:extLst>
              <a:ext uri="{FF2B5EF4-FFF2-40B4-BE49-F238E27FC236}">
                <a16:creationId xmlns:a16="http://schemas.microsoft.com/office/drawing/2014/main" id="{63BF6D71-56BA-39FE-33FD-74E79511CCC2}"/>
              </a:ext>
            </a:extLst>
          </p:cNvPr>
          <p:cNvSpPr>
            <a:spLocks noGrp="1"/>
          </p:cNvSpPr>
          <p:nvPr>
            <p:ph type="sldNum" sz="quarter" idx="12"/>
          </p:nvPr>
        </p:nvSpPr>
        <p:spPr/>
        <p:txBody>
          <a:bodyPr/>
          <a:lstStyle/>
          <a:p>
            <a:fld id="{4FA760CA-DACB-4B17-B4BC-611ED8F019C6}" type="slidenum">
              <a:rPr lang="en-IN" smtClean="0"/>
              <a:t>22</a:t>
            </a:fld>
            <a:endParaRPr lang="en-IN"/>
          </a:p>
        </p:txBody>
      </p:sp>
      <p:sp>
        <p:nvSpPr>
          <p:cNvPr id="9" name="TextBox 8">
            <a:extLst>
              <a:ext uri="{FF2B5EF4-FFF2-40B4-BE49-F238E27FC236}">
                <a16:creationId xmlns:a16="http://schemas.microsoft.com/office/drawing/2014/main" id="{4C5A4FC2-0E72-EB5F-426B-C27B4D8E8142}"/>
              </a:ext>
            </a:extLst>
          </p:cNvPr>
          <p:cNvSpPr txBox="1"/>
          <p:nvPr/>
        </p:nvSpPr>
        <p:spPr>
          <a:xfrm>
            <a:off x="769374" y="530942"/>
            <a:ext cx="10203426" cy="3086871"/>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A majority of men surveyed oppose the scheme.</a:t>
            </a:r>
          </a:p>
          <a:p>
            <a:pPr algn="l">
              <a:lnSpc>
                <a:spcPct val="150000"/>
              </a:lnSpc>
              <a:buFont typeface="Arial" panose="020B0604020202020204" pitchFamily="34" charset="0"/>
              <a:buChar char="•"/>
            </a:pPr>
            <a:r>
              <a:rPr lang="en-US" sz="2200" i="0" dirty="0">
                <a:solidFill>
                  <a:srgbClr val="1F1F1F"/>
                </a:solidFill>
                <a:effectLst/>
              </a:rPr>
              <a:t>  Women are more likely to have a neutral opinion compared to men.</a:t>
            </a:r>
          </a:p>
          <a:p>
            <a:pPr algn="l">
              <a:lnSpc>
                <a:spcPct val="150000"/>
              </a:lnSpc>
              <a:buFont typeface="Arial" panose="020B0604020202020204" pitchFamily="34" charset="0"/>
              <a:buChar char="•"/>
            </a:pPr>
            <a:r>
              <a:rPr lang="en-US" sz="2200" i="0" dirty="0">
                <a:solidFill>
                  <a:srgbClr val="1F1F1F"/>
                </a:solidFill>
                <a:effectLst/>
              </a:rPr>
              <a:t>  Among women, support for the scheme is higher than opposition, but neutral is the           </a:t>
            </a:r>
            <a:endParaRPr lang="en-US" sz="2200" dirty="0">
              <a:solidFill>
                <a:srgbClr val="1F1F1F"/>
              </a:solidFill>
            </a:endParaRPr>
          </a:p>
          <a:p>
            <a:pPr algn="l">
              <a:lnSpc>
                <a:spcPct val="150000"/>
              </a:lnSpc>
            </a:pPr>
            <a:r>
              <a:rPr lang="en-US" sz="2200" i="0" dirty="0">
                <a:solidFill>
                  <a:srgbClr val="1F1F1F"/>
                </a:solidFill>
                <a:effectLst/>
              </a:rPr>
              <a:t>    largest category.</a:t>
            </a:r>
          </a:p>
          <a:p>
            <a:pPr algn="l">
              <a:lnSpc>
                <a:spcPct val="150000"/>
              </a:lnSpc>
              <a:buFont typeface="Arial" panose="020B0604020202020204" pitchFamily="34" charset="0"/>
              <a:buChar char="•"/>
            </a:pPr>
            <a:r>
              <a:rPr lang="en-US" sz="2200" i="0" dirty="0">
                <a:solidFill>
                  <a:srgbClr val="1F1F1F"/>
                </a:solidFill>
                <a:effectLst/>
              </a:rPr>
              <a:t>  There is a clear difference in opinion on the scheme between genders.</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882676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6259-8ADA-FF5C-D539-122B490EA44B}"/>
              </a:ext>
            </a:extLst>
          </p:cNvPr>
          <p:cNvSpPr>
            <a:spLocks noGrp="1"/>
          </p:cNvSpPr>
          <p:nvPr>
            <p:ph type="title"/>
          </p:nvPr>
        </p:nvSpPr>
        <p:spPr>
          <a:xfrm>
            <a:off x="865239" y="540774"/>
            <a:ext cx="10515600" cy="4611330"/>
          </a:xfrm>
        </p:spPr>
        <p:txBody>
          <a:bodyPr>
            <a:normAutofit fontScale="90000"/>
          </a:bodyPr>
          <a:lstStyle/>
          <a:p>
            <a:r>
              <a:rPr lang="en-US" sz="2400" b="1" dirty="0">
                <a:solidFill>
                  <a:srgbClr val="FF0000"/>
                </a:solidFill>
                <a:latin typeface="+mn-lt"/>
              </a:rPr>
              <a:t>INSIGHTS–</a:t>
            </a: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r>
              <a:rPr lang="en-US" sz="2400" b="1" dirty="0">
                <a:solidFill>
                  <a:srgbClr val="FF0000"/>
                </a:solidFill>
                <a:latin typeface="+mn-lt"/>
              </a:rPr>
              <a:t> </a:t>
            </a: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970E3403-0507-0E96-5993-EFC1E0D3F915}"/>
              </a:ext>
            </a:extLst>
          </p:cNvPr>
          <p:cNvSpPr>
            <a:spLocks noGrp="1"/>
          </p:cNvSpPr>
          <p:nvPr>
            <p:ph idx="1"/>
          </p:nvPr>
        </p:nvSpPr>
        <p:spPr>
          <a:xfrm>
            <a:off x="838200" y="934064"/>
            <a:ext cx="10515600" cy="5923935"/>
          </a:xfrm>
        </p:spPr>
        <p:txBody>
          <a:bodyPr>
            <a:normAutofit/>
          </a:bodyPr>
          <a:lstStyle/>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Female weekly travel increased significantly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Male daily travel decreased significantly after the scheme.</a:t>
            </a:r>
          </a:p>
          <a:p>
            <a:pPr>
              <a:lnSpc>
                <a:spcPct val="110000"/>
              </a:lnSpc>
            </a:pPr>
            <a:r>
              <a:rPr lang="en-US" sz="2000" i="0" dirty="0">
                <a:solidFill>
                  <a:srgbClr val="1F1F1F"/>
                </a:solidFill>
                <a:effectLst/>
                <a:latin typeface="Roboto" panose="02000000000000000000" pitchFamily="2" charset="0"/>
              </a:rPr>
              <a:t>Weekly travel increased and Monthly travel decreased for both genders.</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Education and social visits are the primary reasons for travel.</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Most travelers spent between 500-1500 before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Most travelers saved less than 500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Wait times increased, with more people waiting over 20 minutes after the scheme.</a:t>
            </a:r>
          </a:p>
          <a:p>
            <a:pPr>
              <a:lnSpc>
                <a:spcPct val="110000"/>
              </a:lnSpc>
            </a:pPr>
            <a:r>
              <a:rPr lang="en-US" sz="2000" i="0" dirty="0">
                <a:solidFill>
                  <a:srgbClr val="1F1F1F"/>
                </a:solidFill>
                <a:effectLst/>
              </a:rPr>
              <a:t>The scheme shifted bus availability, increasing longer waits.</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Overall satisfaction appears to have decreased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Men tend to oppose the scheme more than women.</a:t>
            </a:r>
          </a:p>
          <a:p>
            <a:r>
              <a:rPr lang="en-US" sz="2000" i="0" dirty="0">
                <a:solidFill>
                  <a:srgbClr val="1F1F1F"/>
                </a:solidFill>
                <a:effectLst/>
              </a:rPr>
              <a:t>Women are more likely to be neutral or supportive of the scheme than men.</a:t>
            </a:r>
          </a:p>
          <a:p>
            <a:endParaRPr lang="en-IN" sz="2200" dirty="0"/>
          </a:p>
        </p:txBody>
      </p:sp>
      <p:sp>
        <p:nvSpPr>
          <p:cNvPr id="4" name="Slide Number Placeholder 3">
            <a:extLst>
              <a:ext uri="{FF2B5EF4-FFF2-40B4-BE49-F238E27FC236}">
                <a16:creationId xmlns:a16="http://schemas.microsoft.com/office/drawing/2014/main" id="{CFBD445D-BF99-94C1-BE6F-8420E9D7DB62}"/>
              </a:ext>
            </a:extLst>
          </p:cNvPr>
          <p:cNvSpPr>
            <a:spLocks noGrp="1"/>
          </p:cNvSpPr>
          <p:nvPr>
            <p:ph type="sldNum" sz="quarter" idx="12"/>
          </p:nvPr>
        </p:nvSpPr>
        <p:spPr/>
        <p:txBody>
          <a:bodyPr/>
          <a:lstStyle/>
          <a:p>
            <a:fld id="{4FA760CA-DACB-4B17-B4BC-611ED8F019C6}" type="slidenum">
              <a:rPr lang="en-IN" smtClean="0"/>
              <a:t>23</a:t>
            </a:fld>
            <a:endParaRPr lang="en-IN"/>
          </a:p>
        </p:txBody>
      </p:sp>
    </p:spTree>
    <p:extLst>
      <p:ext uri="{BB962C8B-B14F-4D97-AF65-F5344CB8AC3E}">
        <p14:creationId xmlns:p14="http://schemas.microsoft.com/office/powerpoint/2010/main" val="243416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9A29-ECCC-C91F-90B1-C8AB75067F22}"/>
              </a:ext>
            </a:extLst>
          </p:cNvPr>
          <p:cNvSpPr>
            <a:spLocks noGrp="1"/>
          </p:cNvSpPr>
          <p:nvPr>
            <p:ph type="title"/>
          </p:nvPr>
        </p:nvSpPr>
        <p:spPr>
          <a:xfrm>
            <a:off x="776748" y="206477"/>
            <a:ext cx="10515600" cy="1119086"/>
          </a:xfrm>
        </p:spPr>
        <p:txBody>
          <a:bodyPr>
            <a:normAutofit/>
          </a:bodyPr>
          <a:lstStyle/>
          <a:p>
            <a:r>
              <a:rPr lang="en-IN" sz="2800" b="1" dirty="0">
                <a:solidFill>
                  <a:srgbClr val="FF0000"/>
                </a:solidFill>
                <a:latin typeface="+mn-lt"/>
              </a:rPr>
              <a:t>CONCLUSION-</a:t>
            </a:r>
          </a:p>
        </p:txBody>
      </p:sp>
      <p:sp>
        <p:nvSpPr>
          <p:cNvPr id="3" name="Content Placeholder 2">
            <a:extLst>
              <a:ext uri="{FF2B5EF4-FFF2-40B4-BE49-F238E27FC236}">
                <a16:creationId xmlns:a16="http://schemas.microsoft.com/office/drawing/2014/main" id="{D9349198-05F0-9876-065E-49A859458C69}"/>
              </a:ext>
            </a:extLst>
          </p:cNvPr>
          <p:cNvSpPr>
            <a:spLocks noGrp="1"/>
          </p:cNvSpPr>
          <p:nvPr>
            <p:ph idx="1"/>
          </p:nvPr>
        </p:nvSpPr>
        <p:spPr>
          <a:xfrm>
            <a:off x="776748" y="1253331"/>
            <a:ext cx="10515600" cy="4351338"/>
          </a:xfrm>
        </p:spPr>
        <p:txBody>
          <a:bodyPr>
            <a:normAutofit/>
          </a:bodyPr>
          <a:lstStyle/>
          <a:p>
            <a:pPr algn="just">
              <a:lnSpc>
                <a:spcPct val="150000"/>
              </a:lnSpc>
              <a:spcBef>
                <a:spcPts val="1200"/>
              </a:spcBef>
              <a:spcAft>
                <a:spcPts val="1200"/>
              </a:spcAft>
              <a:buNone/>
            </a:pPr>
            <a:r>
              <a:rPr lang="en-US" sz="2400" i="0" dirty="0">
                <a:solidFill>
                  <a:srgbClr val="1F1F1F"/>
                </a:solidFill>
                <a:effectLst/>
              </a:rPr>
              <a:t>              The Telangana Mahalakshmi Free Bus Ride Scheme has a mixed impact. It increased weekly bus travel for both genders and provided financial savings, mostly in lower amounts. However, it decreased daily travel for men, reduced overall satisfaction, and led to longer wait times. There's also a gender difference in opinion, with men being more critical. The scheme's benefits are clear, but addressing operational issues and user satisfaction is crucial for future success.</a:t>
            </a:r>
            <a:r>
              <a:rPr lang="en-US" sz="2400" dirty="0">
                <a:solidFill>
                  <a:srgbClr val="000000"/>
                </a:solidFill>
              </a:rPr>
              <a:t>           </a:t>
            </a:r>
            <a:br>
              <a:rPr lang="en-US" sz="2400" i="0" dirty="0">
                <a:solidFill>
                  <a:srgbClr val="1F2328"/>
                </a:solidFill>
                <a:effectLst/>
              </a:rPr>
            </a:br>
            <a:endParaRPr lang="en-IN" sz="2400" dirty="0"/>
          </a:p>
        </p:txBody>
      </p:sp>
      <p:sp>
        <p:nvSpPr>
          <p:cNvPr id="4" name="Slide Number Placeholder 3">
            <a:extLst>
              <a:ext uri="{FF2B5EF4-FFF2-40B4-BE49-F238E27FC236}">
                <a16:creationId xmlns:a16="http://schemas.microsoft.com/office/drawing/2014/main" id="{91EBB51D-C06A-8FC2-43C6-3F22A52A6D30}"/>
              </a:ext>
            </a:extLst>
          </p:cNvPr>
          <p:cNvSpPr>
            <a:spLocks noGrp="1"/>
          </p:cNvSpPr>
          <p:nvPr>
            <p:ph type="sldNum" sz="quarter" idx="12"/>
          </p:nvPr>
        </p:nvSpPr>
        <p:spPr/>
        <p:txBody>
          <a:bodyPr/>
          <a:lstStyle/>
          <a:p>
            <a:fld id="{4FA760CA-DACB-4B17-B4BC-611ED8F019C6}" type="slidenum">
              <a:rPr lang="en-IN" smtClean="0"/>
              <a:t>24</a:t>
            </a:fld>
            <a:endParaRPr lang="en-IN"/>
          </a:p>
        </p:txBody>
      </p:sp>
    </p:spTree>
    <p:extLst>
      <p:ext uri="{BB962C8B-B14F-4D97-AF65-F5344CB8AC3E}">
        <p14:creationId xmlns:p14="http://schemas.microsoft.com/office/powerpoint/2010/main" val="1922039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22BB-E7E4-E3C4-C14B-4A5F4BA2E9D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7A0DF96-B87D-77C4-39D2-08B7AE263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664"/>
            <a:ext cx="12151192" cy="6858000"/>
          </a:xfrm>
        </p:spPr>
      </p:pic>
      <p:sp>
        <p:nvSpPr>
          <p:cNvPr id="3" name="Slide Number Placeholder 2">
            <a:extLst>
              <a:ext uri="{FF2B5EF4-FFF2-40B4-BE49-F238E27FC236}">
                <a16:creationId xmlns:a16="http://schemas.microsoft.com/office/drawing/2014/main" id="{39E9B0A8-039B-1534-F548-A3C984CFF014}"/>
              </a:ext>
            </a:extLst>
          </p:cNvPr>
          <p:cNvSpPr>
            <a:spLocks noGrp="1"/>
          </p:cNvSpPr>
          <p:nvPr>
            <p:ph type="sldNum" sz="quarter" idx="12"/>
          </p:nvPr>
        </p:nvSpPr>
        <p:spPr/>
        <p:txBody>
          <a:bodyPr/>
          <a:lstStyle/>
          <a:p>
            <a:fld id="{4FA760CA-DACB-4B17-B4BC-611ED8F019C6}" type="slidenum">
              <a:rPr lang="en-IN" smtClean="0"/>
              <a:t>25</a:t>
            </a:fld>
            <a:endParaRPr lang="en-IN"/>
          </a:p>
        </p:txBody>
      </p:sp>
    </p:spTree>
    <p:extLst>
      <p:ext uri="{BB962C8B-B14F-4D97-AF65-F5344CB8AC3E}">
        <p14:creationId xmlns:p14="http://schemas.microsoft.com/office/powerpoint/2010/main" val="298730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A205-58C5-F60E-1CE9-F524AC85BE9F}"/>
              </a:ext>
            </a:extLst>
          </p:cNvPr>
          <p:cNvSpPr>
            <a:spLocks noGrp="1"/>
          </p:cNvSpPr>
          <p:nvPr>
            <p:ph type="title"/>
          </p:nvPr>
        </p:nvSpPr>
        <p:spPr>
          <a:xfrm>
            <a:off x="838200" y="570271"/>
            <a:ext cx="10515600" cy="639098"/>
          </a:xfrm>
        </p:spPr>
        <p:txBody>
          <a:bodyPr>
            <a:normAutofit fontScale="90000"/>
          </a:bodyPr>
          <a:lstStyle/>
          <a:p>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r>
              <a:rPr lang="en-IN" sz="3000" b="1" dirty="0">
                <a:solidFill>
                  <a:srgbClr val="FF0000"/>
                </a:solidFill>
                <a:latin typeface="+mn-lt"/>
              </a:rPr>
              <a:t>PROBLEM STATEMENT – </a:t>
            </a: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r>
              <a:rPr lang="en-IN" sz="3000" b="1" dirty="0">
                <a:solidFill>
                  <a:srgbClr val="FF0000"/>
                </a:solidFill>
                <a:latin typeface="+mn-lt"/>
              </a:rPr>
              <a:t>OBJECTIVE</a:t>
            </a:r>
            <a:r>
              <a:rPr lang="en-IN" b="1" dirty="0">
                <a:solidFill>
                  <a:srgbClr val="FF0000"/>
                </a:solidFill>
                <a:latin typeface="+mn-lt"/>
              </a:rPr>
              <a:t> -</a:t>
            </a:r>
            <a:endParaRPr lang="en-IN" b="1" dirty="0">
              <a:latin typeface="+mn-lt"/>
            </a:endParaRPr>
          </a:p>
        </p:txBody>
      </p:sp>
      <p:sp>
        <p:nvSpPr>
          <p:cNvPr id="3" name="Content Placeholder 2">
            <a:extLst>
              <a:ext uri="{FF2B5EF4-FFF2-40B4-BE49-F238E27FC236}">
                <a16:creationId xmlns:a16="http://schemas.microsoft.com/office/drawing/2014/main" id="{C2705821-80A5-5E34-B419-CDF4A4166979}"/>
              </a:ext>
            </a:extLst>
          </p:cNvPr>
          <p:cNvSpPr>
            <a:spLocks noGrp="1"/>
          </p:cNvSpPr>
          <p:nvPr>
            <p:ph idx="1"/>
          </p:nvPr>
        </p:nvSpPr>
        <p:spPr>
          <a:xfrm>
            <a:off x="749710" y="1209368"/>
            <a:ext cx="10515600" cy="4886632"/>
          </a:xfrm>
        </p:spPr>
        <p:txBody>
          <a:bodyPr>
            <a:noAutofit/>
          </a:bodyPr>
          <a:lstStyle/>
          <a:p>
            <a:pPr marL="0" indent="0" algn="just">
              <a:lnSpc>
                <a:spcPct val="100000"/>
              </a:lnSpc>
              <a:buNone/>
            </a:pPr>
            <a:r>
              <a:rPr lang="en-US" sz="2400" b="0" i="0" dirty="0">
                <a:solidFill>
                  <a:srgbClr val="1F1F1F"/>
                </a:solidFill>
                <a:effectLst/>
              </a:rPr>
              <a:t>                </a:t>
            </a:r>
            <a:r>
              <a:rPr lang="en-US" sz="2400" dirty="0"/>
              <a:t>To analyze the public response, usage patterns, and overall impact of the Telangana Mahalakshmi Free Bus Ride Scheme. This includes evaluating changes in travel frequency, user satisfaction, cost savings, and accessibility, particularly among women commuters, following the scheme’s implementation</a:t>
            </a:r>
          </a:p>
          <a:p>
            <a:pPr marL="0" indent="0" algn="just">
              <a:lnSpc>
                <a:spcPct val="100000"/>
              </a:lnSpc>
              <a:buNone/>
            </a:pPr>
            <a:endParaRPr lang="en-US" sz="2400" b="0" i="0" dirty="0">
              <a:solidFill>
                <a:srgbClr val="1F1F1F"/>
              </a:solidFill>
              <a:effectLst/>
            </a:endParaRPr>
          </a:p>
          <a:p>
            <a:pPr marL="0" indent="0" algn="just">
              <a:lnSpc>
                <a:spcPct val="100000"/>
              </a:lnSpc>
              <a:buNone/>
            </a:pPr>
            <a:r>
              <a:rPr lang="en-US" sz="2400" b="0" i="0" dirty="0">
                <a:solidFill>
                  <a:srgbClr val="1F1F1F"/>
                </a:solidFill>
                <a:effectLst/>
              </a:rPr>
              <a:t>                 </a:t>
            </a:r>
            <a:r>
              <a:rPr lang="en-US" sz="2400" dirty="0"/>
              <a:t>The primary objective of this project is to evaluate the impact of the Telangana Mahalakshmi Free Bus Ride Scheme on public transportation usage. It aims to analyze changes in travel behavior, frequency, and satisfaction among commuters—before and after the scheme's implementation. The study also seeks to estimate financial savings, assess public support, and identify trends across demographics such as age, district, and travel distance. Through data-driven insights, the project supports a better understanding of the scheme’s effectiveness and areas for improvement</a:t>
            </a:r>
            <a:r>
              <a:rPr lang="en-US" sz="1600" dirty="0"/>
              <a:t>.</a:t>
            </a:r>
            <a:endParaRPr lang="en-US" sz="2400" dirty="0">
              <a:solidFill>
                <a:srgbClr val="1F1F1F"/>
              </a:solidFill>
            </a:endParaRPr>
          </a:p>
          <a:p>
            <a:pPr marL="0" indent="0" algn="just">
              <a:lnSpc>
                <a:spcPct val="100000"/>
              </a:lnSpc>
              <a:buNone/>
            </a:pPr>
            <a:endParaRPr lang="en-IN" sz="2400" b="1" i="0" dirty="0">
              <a:solidFill>
                <a:srgbClr val="FF0000"/>
              </a:solidFill>
              <a:effectLst/>
            </a:endParaRPr>
          </a:p>
          <a:p>
            <a:pPr marL="0" indent="0" algn="just">
              <a:lnSpc>
                <a:spcPct val="100000"/>
              </a:lnSpc>
              <a:buNone/>
            </a:pPr>
            <a:endParaRPr lang="en-US" sz="2400" b="0" i="0" dirty="0">
              <a:solidFill>
                <a:srgbClr val="1F1F1F"/>
              </a:solidFill>
              <a:effectLst/>
            </a:endParaRPr>
          </a:p>
        </p:txBody>
      </p:sp>
      <p:sp>
        <p:nvSpPr>
          <p:cNvPr id="4" name="Slide Number Placeholder 3">
            <a:extLst>
              <a:ext uri="{FF2B5EF4-FFF2-40B4-BE49-F238E27FC236}">
                <a16:creationId xmlns:a16="http://schemas.microsoft.com/office/drawing/2014/main" id="{B7163C80-0246-51DA-835F-BE20AB5840D8}"/>
              </a:ext>
            </a:extLst>
          </p:cNvPr>
          <p:cNvSpPr>
            <a:spLocks noGrp="1"/>
          </p:cNvSpPr>
          <p:nvPr>
            <p:ph type="sldNum" sz="quarter" idx="12"/>
          </p:nvPr>
        </p:nvSpPr>
        <p:spPr/>
        <p:txBody>
          <a:bodyPr/>
          <a:lstStyle/>
          <a:p>
            <a:fld id="{4FA760CA-DACB-4B17-B4BC-611ED8F019C6}" type="slidenum">
              <a:rPr lang="en-IN" smtClean="0"/>
              <a:t>3</a:t>
            </a:fld>
            <a:endParaRPr lang="en-IN"/>
          </a:p>
        </p:txBody>
      </p:sp>
    </p:spTree>
    <p:extLst>
      <p:ext uri="{BB962C8B-B14F-4D97-AF65-F5344CB8AC3E}">
        <p14:creationId xmlns:p14="http://schemas.microsoft.com/office/powerpoint/2010/main" val="165074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366F-EDFB-786C-231A-7307FB81F9C8}"/>
              </a:ext>
            </a:extLst>
          </p:cNvPr>
          <p:cNvSpPr>
            <a:spLocks noGrp="1"/>
          </p:cNvSpPr>
          <p:nvPr>
            <p:ph type="title"/>
          </p:nvPr>
        </p:nvSpPr>
        <p:spPr>
          <a:xfrm>
            <a:off x="614623" y="84239"/>
            <a:ext cx="10515600" cy="6492875"/>
          </a:xfrm>
        </p:spPr>
        <p:txBody>
          <a:bodyPr>
            <a:normAutofit/>
          </a:bodyPr>
          <a:lstStyle/>
          <a:p>
            <a:r>
              <a:rPr lang="en-IN" sz="2800" b="1" dirty="0">
                <a:solidFill>
                  <a:srgbClr val="FF0000"/>
                </a:solidFill>
                <a:latin typeface="+mn-lt"/>
              </a:rPr>
              <a:t>DATA SOURCE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SUMMARY OF DATA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3" name="Content Placeholder 2">
            <a:extLst>
              <a:ext uri="{FF2B5EF4-FFF2-40B4-BE49-F238E27FC236}">
                <a16:creationId xmlns:a16="http://schemas.microsoft.com/office/drawing/2014/main" id="{DF2C4543-B296-2939-9C1E-91BFFFB6AABC}"/>
              </a:ext>
            </a:extLst>
          </p:cNvPr>
          <p:cNvSpPr>
            <a:spLocks noGrp="1"/>
          </p:cNvSpPr>
          <p:nvPr>
            <p:ph idx="1"/>
          </p:nvPr>
        </p:nvSpPr>
        <p:spPr>
          <a:xfrm>
            <a:off x="838200" y="1155008"/>
            <a:ext cx="10515600" cy="4351338"/>
          </a:xfrm>
        </p:spPr>
        <p:txBody>
          <a:bodyPr>
            <a:noAutofit/>
          </a:bodyPr>
          <a:lstStyle/>
          <a:p>
            <a:r>
              <a:rPr lang="en-IN" sz="2400" dirty="0">
                <a:solidFill>
                  <a:srgbClr val="FF0000"/>
                </a:solidFill>
              </a:rPr>
              <a:t> </a:t>
            </a:r>
            <a:r>
              <a:rPr lang="en-US" sz="2400" dirty="0"/>
              <a:t>Primary data was collected through a custom-designed Google Form targeting Telangana residents. </a:t>
            </a:r>
            <a:endParaRPr lang="en-IN" sz="2400" dirty="0"/>
          </a:p>
          <a:p>
            <a:pPr marL="0" indent="0">
              <a:buNone/>
            </a:pPr>
            <a:endParaRPr lang="en-IN" sz="2400" dirty="0"/>
          </a:p>
          <a:p>
            <a:r>
              <a:rPr lang="en-IN" sz="2400" dirty="0"/>
              <a:t>The dataset consists of 166 records and 25 fields.</a:t>
            </a:r>
          </a:p>
          <a:p>
            <a:r>
              <a:rPr lang="en-IN" sz="2400" dirty="0"/>
              <a:t>There are 4 numerical columns and 21 categorical columns</a:t>
            </a:r>
          </a:p>
          <a:p>
            <a:r>
              <a:rPr lang="en-IN" sz="2400" dirty="0"/>
              <a:t>Datatypes of columns include int , object types . </a:t>
            </a:r>
          </a:p>
          <a:p>
            <a:r>
              <a:rPr lang="en-IN" sz="2400" dirty="0"/>
              <a:t>The 4 numerical columns describes the age , Fare change , satisfaction before , satisfaction after</a:t>
            </a:r>
          </a:p>
          <a:p>
            <a:r>
              <a:rPr lang="en-IN" sz="2400" dirty="0"/>
              <a:t>The 21 categorical columns describes the gender , resident , district , </a:t>
            </a:r>
            <a:r>
              <a:rPr lang="en-IN" sz="2400" dirty="0" err="1"/>
              <a:t>ever_travelled</a:t>
            </a:r>
            <a:r>
              <a:rPr lang="en-IN" sz="2400" dirty="0"/>
              <a:t> , </a:t>
            </a:r>
            <a:r>
              <a:rPr lang="en-IN" sz="2400" dirty="0" err="1"/>
              <a:t>freq_before</a:t>
            </a:r>
            <a:r>
              <a:rPr lang="en-IN" sz="2400" dirty="0"/>
              <a:t> , </a:t>
            </a:r>
            <a:r>
              <a:rPr lang="en-IN" sz="2400" dirty="0" err="1"/>
              <a:t>freq_after</a:t>
            </a:r>
            <a:r>
              <a:rPr lang="en-IN" sz="2400" dirty="0"/>
              <a:t> , purpose , </a:t>
            </a:r>
            <a:r>
              <a:rPr lang="en-IN" sz="2400" dirty="0" err="1"/>
              <a:t>freq_route</a:t>
            </a:r>
            <a:r>
              <a:rPr lang="en-IN" sz="2400" dirty="0"/>
              <a:t> , </a:t>
            </a:r>
            <a:r>
              <a:rPr lang="en-IN" sz="2400" dirty="0" err="1"/>
              <a:t>freq_cross</a:t>
            </a:r>
            <a:r>
              <a:rPr lang="en-IN" sz="2400" dirty="0"/>
              <a:t> , </a:t>
            </a:r>
            <a:r>
              <a:rPr lang="en-IN" sz="2400" dirty="0" err="1"/>
              <a:t>fare_before</a:t>
            </a:r>
            <a:r>
              <a:rPr lang="en-IN" sz="2400" dirty="0"/>
              <a:t> , </a:t>
            </a:r>
            <a:r>
              <a:rPr lang="en-IN" sz="2400" dirty="0" err="1"/>
              <a:t>fare_after</a:t>
            </a:r>
            <a:r>
              <a:rPr lang="en-IN" sz="2400" dirty="0"/>
              <a:t> , </a:t>
            </a:r>
            <a:r>
              <a:rPr lang="en-IN" sz="2400" dirty="0" err="1"/>
              <a:t>pass_applied</a:t>
            </a:r>
            <a:r>
              <a:rPr lang="en-IN" sz="2400" dirty="0"/>
              <a:t> , </a:t>
            </a:r>
            <a:r>
              <a:rPr lang="en-IN" sz="2400" dirty="0" err="1"/>
              <a:t>pass_before</a:t>
            </a:r>
            <a:r>
              <a:rPr lang="en-IN" sz="2400" dirty="0"/>
              <a:t> , </a:t>
            </a:r>
            <a:r>
              <a:rPr lang="en-IN" sz="2400" dirty="0" err="1"/>
              <a:t>pass_change</a:t>
            </a:r>
            <a:r>
              <a:rPr lang="en-IN" sz="2400" dirty="0"/>
              <a:t> , range , </a:t>
            </a:r>
            <a:r>
              <a:rPr lang="en-IN" sz="2400" dirty="0" err="1"/>
              <a:t>spent_before</a:t>
            </a:r>
            <a:r>
              <a:rPr lang="en-IN" sz="2400" dirty="0"/>
              <a:t> , </a:t>
            </a:r>
            <a:r>
              <a:rPr lang="en-IN" sz="2400" dirty="0" err="1"/>
              <a:t>freq_famfrnds</a:t>
            </a:r>
            <a:r>
              <a:rPr lang="en-IN" sz="2400" dirty="0"/>
              <a:t> , savings  , </a:t>
            </a:r>
            <a:r>
              <a:rPr lang="en-IN" sz="2400" dirty="0" err="1"/>
              <a:t>wait_before</a:t>
            </a:r>
            <a:r>
              <a:rPr lang="en-IN" sz="2400" dirty="0"/>
              <a:t> , </a:t>
            </a:r>
            <a:r>
              <a:rPr lang="en-IN" sz="2400" dirty="0" err="1"/>
              <a:t>wait_after</a:t>
            </a:r>
            <a:r>
              <a:rPr lang="en-IN" sz="2400" dirty="0"/>
              <a:t> , opinion.</a:t>
            </a:r>
          </a:p>
          <a:p>
            <a:pPr marL="0" indent="0">
              <a:buNone/>
            </a:pPr>
            <a:endParaRPr lang="en-IN" sz="2400" dirty="0"/>
          </a:p>
        </p:txBody>
      </p:sp>
      <p:sp>
        <p:nvSpPr>
          <p:cNvPr id="4" name="Slide Number Placeholder 3">
            <a:extLst>
              <a:ext uri="{FF2B5EF4-FFF2-40B4-BE49-F238E27FC236}">
                <a16:creationId xmlns:a16="http://schemas.microsoft.com/office/drawing/2014/main" id="{32FF8280-2652-7CD2-49CF-CE92489D51E6}"/>
              </a:ext>
            </a:extLst>
          </p:cNvPr>
          <p:cNvSpPr>
            <a:spLocks noGrp="1"/>
          </p:cNvSpPr>
          <p:nvPr>
            <p:ph type="sldNum" sz="quarter" idx="12"/>
          </p:nvPr>
        </p:nvSpPr>
        <p:spPr/>
        <p:txBody>
          <a:bodyPr/>
          <a:lstStyle/>
          <a:p>
            <a:fld id="{4FA760CA-DACB-4B17-B4BC-611ED8F019C6}" type="slidenum">
              <a:rPr lang="en-IN" smtClean="0"/>
              <a:t>4</a:t>
            </a:fld>
            <a:endParaRPr lang="en-IN"/>
          </a:p>
        </p:txBody>
      </p:sp>
      <p:sp>
        <p:nvSpPr>
          <p:cNvPr id="6" name="Rectangle 2">
            <a:extLst>
              <a:ext uri="{FF2B5EF4-FFF2-40B4-BE49-F238E27FC236}">
                <a16:creationId xmlns:a16="http://schemas.microsoft.com/office/drawing/2014/main" id="{B0DAF420-C651-2B52-7327-B341FB629ED3}"/>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47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AA355-F482-387F-0E4F-77586BB12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6937F-A4D4-5DB5-3910-75FAF6E2A723}"/>
              </a:ext>
            </a:extLst>
          </p:cNvPr>
          <p:cNvSpPr>
            <a:spLocks noGrp="1"/>
          </p:cNvSpPr>
          <p:nvPr>
            <p:ph type="title"/>
          </p:nvPr>
        </p:nvSpPr>
        <p:spPr>
          <a:xfrm>
            <a:off x="614623" y="84240"/>
            <a:ext cx="10515600" cy="4281284"/>
          </a:xfrm>
        </p:spPr>
        <p:txBody>
          <a:bodyPr>
            <a:normAutofit fontScale="90000"/>
          </a:bodyPr>
          <a:lstStyle/>
          <a:p>
            <a:r>
              <a:rPr lang="en-IN" sz="2800" b="1" dirty="0">
                <a:solidFill>
                  <a:srgbClr val="FF0000"/>
                </a:solidFill>
                <a:latin typeface="+mn-lt"/>
              </a:rPr>
              <a:t>FIELD DESCRIPTION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4" name="Slide Number Placeholder 3">
            <a:extLst>
              <a:ext uri="{FF2B5EF4-FFF2-40B4-BE49-F238E27FC236}">
                <a16:creationId xmlns:a16="http://schemas.microsoft.com/office/drawing/2014/main" id="{5EE82C97-4CF8-34DA-2555-E383DFC30AE6}"/>
              </a:ext>
            </a:extLst>
          </p:cNvPr>
          <p:cNvSpPr>
            <a:spLocks noGrp="1"/>
          </p:cNvSpPr>
          <p:nvPr>
            <p:ph type="sldNum" sz="quarter" idx="12"/>
          </p:nvPr>
        </p:nvSpPr>
        <p:spPr>
          <a:xfrm>
            <a:off x="8610600" y="6394551"/>
            <a:ext cx="2743200" cy="365125"/>
          </a:xfrm>
        </p:spPr>
        <p:txBody>
          <a:bodyPr/>
          <a:lstStyle/>
          <a:p>
            <a:fld id="{4FA760CA-DACB-4B17-B4BC-611ED8F019C6}" type="slidenum">
              <a:rPr lang="en-IN" smtClean="0"/>
              <a:t>5</a:t>
            </a:fld>
            <a:endParaRPr lang="en-IN"/>
          </a:p>
        </p:txBody>
      </p:sp>
      <p:sp>
        <p:nvSpPr>
          <p:cNvPr id="6" name="Rectangle 2">
            <a:extLst>
              <a:ext uri="{FF2B5EF4-FFF2-40B4-BE49-F238E27FC236}">
                <a16:creationId xmlns:a16="http://schemas.microsoft.com/office/drawing/2014/main" id="{CDD1D0E1-851E-65F7-4987-C9B6B15BA5FC}"/>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D8B96B8-DA67-4499-DC79-54B2CA92DB15}"/>
              </a:ext>
            </a:extLst>
          </p:cNvPr>
          <p:cNvSpPr txBox="1"/>
          <p:nvPr/>
        </p:nvSpPr>
        <p:spPr>
          <a:xfrm>
            <a:off x="614623" y="914024"/>
            <a:ext cx="11292242" cy="5509200"/>
          </a:xfrm>
          <a:prstGeom prst="rect">
            <a:avLst/>
          </a:prstGeom>
          <a:noFill/>
        </p:spPr>
        <p:txBody>
          <a:bodyPr wrap="square" rtlCol="0">
            <a:spAutoFit/>
          </a:bodyPr>
          <a:lstStyle/>
          <a:p>
            <a:pPr marL="285750" indent="-285750">
              <a:buFont typeface="Arial" panose="020B0604020202020204" pitchFamily="34" charset="0"/>
              <a:buChar char="•"/>
            </a:pPr>
            <a:r>
              <a:rPr lang="en-US" sz="2200" b="1" dirty="0"/>
              <a:t>Resident</a:t>
            </a:r>
            <a:r>
              <a:rPr lang="en-US" sz="2200" dirty="0"/>
              <a:t> -Identifies whether the respondent is a local resident, which helps filter relevant responses.</a:t>
            </a:r>
          </a:p>
          <a:p>
            <a:pPr marL="285750" indent="-285750">
              <a:buFont typeface="Arial" panose="020B0604020202020204" pitchFamily="34" charset="0"/>
              <a:buChar char="•"/>
            </a:pPr>
            <a:r>
              <a:rPr lang="en-US" sz="2200" dirty="0"/>
              <a:t> </a:t>
            </a:r>
            <a:r>
              <a:rPr lang="en-US" sz="2200" b="1" dirty="0"/>
              <a:t>Gender</a:t>
            </a:r>
            <a:r>
              <a:rPr lang="en-US" sz="2200" dirty="0"/>
              <a:t> - Used to analyze gender-specific trends, especially important as the scheme targets women.</a:t>
            </a:r>
          </a:p>
          <a:p>
            <a:pPr marL="285750" indent="-285750">
              <a:buFont typeface="Arial" panose="020B0604020202020204" pitchFamily="34" charset="0"/>
              <a:buChar char="•"/>
            </a:pPr>
            <a:r>
              <a:rPr lang="en-US" sz="2200" b="1" dirty="0"/>
              <a:t>Age </a:t>
            </a:r>
            <a:r>
              <a:rPr lang="en-US" sz="2200" dirty="0"/>
              <a:t>- Categorizes respondents into age groups to compare usage and satisfaction patterns.</a:t>
            </a:r>
          </a:p>
          <a:p>
            <a:pPr marL="285750" indent="-285750">
              <a:buFont typeface="Arial" panose="020B0604020202020204" pitchFamily="34" charset="0"/>
              <a:buChar char="•"/>
            </a:pPr>
            <a:r>
              <a:rPr lang="en-US" sz="2200" b="1" dirty="0"/>
              <a:t>District</a:t>
            </a:r>
            <a:r>
              <a:rPr lang="en-US" sz="2200" dirty="0"/>
              <a:t> - Captures geographic distribution to assess reach and impact across regions.</a:t>
            </a:r>
          </a:p>
          <a:p>
            <a:pPr marL="285750" indent="-285750">
              <a:buFont typeface="Arial" panose="020B0604020202020204" pitchFamily="34" charset="0"/>
              <a:buChar char="•"/>
            </a:pPr>
            <a:r>
              <a:rPr lang="en-US" sz="2200" b="1" dirty="0" err="1"/>
              <a:t>Ever_travelled</a:t>
            </a:r>
            <a:r>
              <a:rPr lang="en-US" sz="2200" b="1" dirty="0"/>
              <a:t> </a:t>
            </a:r>
            <a:r>
              <a:rPr lang="en-US" sz="2200" dirty="0"/>
              <a:t>- Checks prior experience with the service to understand the respondent's baseline familiarity.</a:t>
            </a:r>
          </a:p>
          <a:p>
            <a:pPr marL="285750" indent="-285750">
              <a:buFont typeface="Arial" panose="020B0604020202020204" pitchFamily="34" charset="0"/>
              <a:buChar char="•"/>
            </a:pPr>
            <a:r>
              <a:rPr lang="en-US" sz="2200" b="1" dirty="0" err="1"/>
              <a:t>Freq_before</a:t>
            </a:r>
            <a:r>
              <a:rPr lang="en-US" sz="2200" dirty="0"/>
              <a:t> - Analyzes how often people used state buses before the scheme started.</a:t>
            </a:r>
          </a:p>
          <a:p>
            <a:pPr marL="285750" indent="-285750">
              <a:buFont typeface="Arial" panose="020B0604020202020204" pitchFamily="34" charset="0"/>
              <a:buChar char="•"/>
            </a:pPr>
            <a:r>
              <a:rPr lang="en-US" b="1" dirty="0"/>
              <a:t> </a:t>
            </a:r>
            <a:r>
              <a:rPr lang="en-US" sz="2200" b="1" dirty="0" err="1"/>
              <a:t>Freq_after</a:t>
            </a:r>
            <a:r>
              <a:rPr lang="en-US" sz="2200" b="1" dirty="0"/>
              <a:t> </a:t>
            </a:r>
            <a:r>
              <a:rPr lang="en-US" sz="2200" dirty="0"/>
              <a:t>- Measures changes in bus usage since the scheme was introduced.</a:t>
            </a:r>
          </a:p>
          <a:p>
            <a:pPr marL="285750" indent="-285750">
              <a:buFont typeface="Arial" panose="020B0604020202020204" pitchFamily="34" charset="0"/>
              <a:buChar char="•"/>
            </a:pPr>
            <a:r>
              <a:rPr lang="en-US" sz="2200" b="1" dirty="0"/>
              <a:t>Purpose</a:t>
            </a:r>
            <a:r>
              <a:rPr lang="en-US" sz="2200" dirty="0"/>
              <a:t> - </a:t>
            </a:r>
            <a:r>
              <a:rPr lang="en-US" sz="2400" dirty="0"/>
              <a:t>Reveals the main reason for using buses, such as work, education or personal errands.</a:t>
            </a:r>
            <a:endParaRPr lang="en-US" sz="2200" dirty="0"/>
          </a:p>
          <a:p>
            <a:pPr marL="285750" indent="-285750">
              <a:buFont typeface="Arial" panose="020B0604020202020204" pitchFamily="34" charset="0"/>
              <a:buChar char="•"/>
            </a:pPr>
            <a:r>
              <a:rPr lang="en-US" sz="2200" b="1" dirty="0" err="1"/>
              <a:t>Freq_route</a:t>
            </a:r>
            <a:r>
              <a:rPr lang="en-US" sz="2200" dirty="0"/>
              <a:t> - Determines consistency vs variety in travel patterns</a:t>
            </a:r>
          </a:p>
          <a:p>
            <a:pPr marL="285750" indent="-285750">
              <a:buFont typeface="Arial" panose="020B0604020202020204" pitchFamily="34" charset="0"/>
              <a:buChar char="•"/>
            </a:pPr>
            <a:r>
              <a:rPr lang="en-US" sz="2200" b="1" dirty="0" err="1"/>
              <a:t>Freq_cross</a:t>
            </a:r>
            <a:r>
              <a:rPr lang="en-US" sz="2200" dirty="0"/>
              <a:t> - Evaluates how often respondents travel across districts or states.</a:t>
            </a:r>
          </a:p>
          <a:p>
            <a:pPr marL="285750" indent="-285750">
              <a:buFont typeface="Arial" panose="020B0604020202020204" pitchFamily="34" charset="0"/>
              <a:buChar char="•"/>
            </a:pPr>
            <a:r>
              <a:rPr lang="en-US" sz="2200" b="1" dirty="0" err="1"/>
              <a:t>Fare_before</a:t>
            </a:r>
            <a:r>
              <a:rPr lang="en-US" sz="2200" b="1" dirty="0"/>
              <a:t> </a:t>
            </a:r>
            <a:r>
              <a:rPr lang="en-US" sz="2200" dirty="0"/>
              <a:t>- Estimates the typical cost incurred before the scheme for travel.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2371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CD35A-1B03-A069-0EBF-95D38F9EC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2724B-A11A-2077-850D-B21A36B7F453}"/>
              </a:ext>
            </a:extLst>
          </p:cNvPr>
          <p:cNvSpPr>
            <a:spLocks noGrp="1"/>
          </p:cNvSpPr>
          <p:nvPr>
            <p:ph type="title"/>
          </p:nvPr>
        </p:nvSpPr>
        <p:spPr>
          <a:xfrm>
            <a:off x="614623" y="84240"/>
            <a:ext cx="10515600" cy="4281284"/>
          </a:xfrm>
        </p:spPr>
        <p:txBody>
          <a:bodyPr>
            <a:normAutofit fontScale="90000"/>
          </a:bodyPr>
          <a:lstStyle/>
          <a:p>
            <a:r>
              <a:rPr lang="en-IN" sz="2800" b="1" dirty="0">
                <a:solidFill>
                  <a:srgbClr val="FF0000"/>
                </a:solidFill>
                <a:latin typeface="+mn-lt"/>
              </a:rPr>
              <a:t>FIELD DESCRIPTION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4" name="Slide Number Placeholder 3">
            <a:extLst>
              <a:ext uri="{FF2B5EF4-FFF2-40B4-BE49-F238E27FC236}">
                <a16:creationId xmlns:a16="http://schemas.microsoft.com/office/drawing/2014/main" id="{83209CBD-34E1-798B-7FFD-7D8E0081B115}"/>
              </a:ext>
            </a:extLst>
          </p:cNvPr>
          <p:cNvSpPr>
            <a:spLocks noGrp="1"/>
          </p:cNvSpPr>
          <p:nvPr>
            <p:ph type="sldNum" sz="quarter" idx="12"/>
          </p:nvPr>
        </p:nvSpPr>
        <p:spPr>
          <a:xfrm>
            <a:off x="8610600" y="6394551"/>
            <a:ext cx="2743200" cy="365125"/>
          </a:xfrm>
        </p:spPr>
        <p:txBody>
          <a:bodyPr/>
          <a:lstStyle/>
          <a:p>
            <a:fld id="{4FA760CA-DACB-4B17-B4BC-611ED8F019C6}" type="slidenum">
              <a:rPr lang="en-IN" smtClean="0"/>
              <a:t>6</a:t>
            </a:fld>
            <a:endParaRPr lang="en-IN"/>
          </a:p>
        </p:txBody>
      </p:sp>
      <p:sp>
        <p:nvSpPr>
          <p:cNvPr id="6" name="Rectangle 2">
            <a:extLst>
              <a:ext uri="{FF2B5EF4-FFF2-40B4-BE49-F238E27FC236}">
                <a16:creationId xmlns:a16="http://schemas.microsoft.com/office/drawing/2014/main" id="{2921C359-ED90-47DB-1F3A-F295732CFF42}"/>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D116E02-427C-EE08-63D8-C58604777DAC}"/>
              </a:ext>
            </a:extLst>
          </p:cNvPr>
          <p:cNvSpPr txBox="1"/>
          <p:nvPr/>
        </p:nvSpPr>
        <p:spPr>
          <a:xfrm>
            <a:off x="693068" y="747252"/>
            <a:ext cx="11154804" cy="5509200"/>
          </a:xfrm>
          <a:prstGeom prst="rect">
            <a:avLst/>
          </a:prstGeom>
          <a:noFill/>
        </p:spPr>
        <p:txBody>
          <a:bodyPr wrap="square" rtlCol="0">
            <a:spAutoFit/>
          </a:bodyPr>
          <a:lstStyle/>
          <a:p>
            <a:pPr marL="285750" indent="-285750">
              <a:buFont typeface="Arial" panose="020B0604020202020204" pitchFamily="34" charset="0"/>
              <a:buChar char="•"/>
            </a:pPr>
            <a:r>
              <a:rPr lang="en-US" sz="2200" b="1" dirty="0" err="1"/>
              <a:t>Fare_after</a:t>
            </a:r>
            <a:r>
              <a:rPr lang="en-US" sz="2200" b="1" dirty="0"/>
              <a:t> </a:t>
            </a:r>
            <a:r>
              <a:rPr lang="en-US" sz="2200" dirty="0"/>
              <a:t>- Estimates the typical cost incurred after the scheme for travel.</a:t>
            </a:r>
          </a:p>
          <a:p>
            <a:pPr marL="285750" indent="-285750">
              <a:buFont typeface="Arial" panose="020B0604020202020204" pitchFamily="34" charset="0"/>
              <a:buChar char="•"/>
            </a:pPr>
            <a:r>
              <a:rPr lang="en-IN" sz="2200" b="1" dirty="0" err="1"/>
              <a:t>Fare_Change</a:t>
            </a:r>
            <a:r>
              <a:rPr lang="en-IN" sz="2200" b="1" dirty="0"/>
              <a:t>    </a:t>
            </a:r>
            <a:r>
              <a:rPr lang="en-IN" sz="2200" dirty="0"/>
              <a:t>- </a:t>
            </a:r>
            <a:r>
              <a:rPr lang="en-US" sz="2200" dirty="0"/>
              <a:t>Captures perception or knowledge of fare adjustments post-scheme.</a:t>
            </a:r>
          </a:p>
          <a:p>
            <a:pPr marL="285750" indent="-285750">
              <a:buFont typeface="Arial" panose="020B0604020202020204" pitchFamily="34" charset="0"/>
              <a:buChar char="•"/>
            </a:pPr>
            <a:r>
              <a:rPr lang="en-US" sz="2200" b="1" dirty="0" err="1"/>
              <a:t>Pass_Applied</a:t>
            </a:r>
            <a:r>
              <a:rPr lang="en-US" sz="2200" b="1" dirty="0"/>
              <a:t>   </a:t>
            </a:r>
            <a:r>
              <a:rPr lang="en-US" sz="2200" dirty="0"/>
              <a:t>- Gathers information on usage of passes, which may impact cost.</a:t>
            </a:r>
          </a:p>
          <a:p>
            <a:pPr marL="285750" indent="-285750">
              <a:buFont typeface="Arial" panose="020B0604020202020204" pitchFamily="34" charset="0"/>
              <a:buChar char="•"/>
            </a:pPr>
            <a:r>
              <a:rPr lang="en-US" sz="2200" b="1" dirty="0" err="1"/>
              <a:t>Pass_before</a:t>
            </a:r>
            <a:r>
              <a:rPr lang="en-US" sz="2200" b="1" dirty="0"/>
              <a:t>     - </a:t>
            </a:r>
            <a:r>
              <a:rPr lang="en-US" sz="2200" dirty="0"/>
              <a:t>Understands previous monthly bus pass costs for comparison.</a:t>
            </a:r>
          </a:p>
          <a:p>
            <a:pPr marL="285750" indent="-285750">
              <a:buFont typeface="Arial" panose="020B0604020202020204" pitchFamily="34" charset="0"/>
              <a:buChar char="•"/>
            </a:pPr>
            <a:r>
              <a:rPr lang="en-US" sz="2200" b="1" dirty="0" err="1"/>
              <a:t>Pass_change</a:t>
            </a:r>
            <a:r>
              <a:rPr lang="en-US" sz="2200" b="1" dirty="0"/>
              <a:t>    - </a:t>
            </a:r>
            <a:r>
              <a:rPr lang="en-US" sz="2200" dirty="0"/>
              <a:t> Analyzes cost savings for pass holders post-implementation</a:t>
            </a:r>
          </a:p>
          <a:p>
            <a:pPr marL="285750" indent="-285750">
              <a:buFont typeface="Arial" panose="020B0604020202020204" pitchFamily="34" charset="0"/>
              <a:buChar char="•"/>
            </a:pPr>
            <a:r>
              <a:rPr lang="en-US" sz="2200" b="1" dirty="0" err="1"/>
              <a:t>Freq_famfrnds</a:t>
            </a:r>
            <a:r>
              <a:rPr lang="en-US" sz="2200" b="1" dirty="0"/>
              <a:t> </a:t>
            </a:r>
            <a:r>
              <a:rPr lang="en-US" sz="2200" dirty="0"/>
              <a:t>- Expands analysis to household or community-level impact.</a:t>
            </a:r>
          </a:p>
          <a:p>
            <a:pPr marL="285750" indent="-285750">
              <a:buFont typeface="Arial" panose="020B0604020202020204" pitchFamily="34" charset="0"/>
              <a:buChar char="•"/>
            </a:pPr>
            <a:r>
              <a:rPr lang="en-US" sz="2200" b="1" dirty="0"/>
              <a:t>Range                </a:t>
            </a:r>
            <a:r>
              <a:rPr lang="en-US" sz="2200" dirty="0"/>
              <a:t> -  </a:t>
            </a:r>
            <a:r>
              <a:rPr lang="en-IN" sz="2200" dirty="0"/>
              <a:t>Classifies travel type for distance-based usage patterns</a:t>
            </a:r>
            <a:endParaRPr lang="en-US" sz="2200" dirty="0"/>
          </a:p>
          <a:p>
            <a:pPr marL="285750" indent="-285750">
              <a:buFont typeface="Arial" panose="020B0604020202020204" pitchFamily="34" charset="0"/>
              <a:buChar char="•"/>
            </a:pPr>
            <a:r>
              <a:rPr lang="en-US" sz="2200" b="1" dirty="0" err="1"/>
              <a:t>Spent_before</a:t>
            </a:r>
            <a:r>
              <a:rPr lang="en-US" sz="2200" b="1" dirty="0"/>
              <a:t>   -</a:t>
            </a:r>
            <a:r>
              <a:rPr lang="en-US" sz="2200" dirty="0"/>
              <a:t>  Captures the typical amount respondents spent on bus travel before the scheme</a:t>
            </a:r>
          </a:p>
          <a:p>
            <a:pPr marL="285750" indent="-285750">
              <a:buFont typeface="Arial" panose="020B0604020202020204" pitchFamily="34" charset="0"/>
              <a:buChar char="•"/>
            </a:pPr>
            <a:r>
              <a:rPr lang="en-US" sz="2200" b="1" dirty="0"/>
              <a:t>Savings</a:t>
            </a:r>
            <a:r>
              <a:rPr lang="en-US" sz="2200" dirty="0"/>
              <a:t> –  Calculates the financial benefit perceived by users.</a:t>
            </a:r>
          </a:p>
          <a:p>
            <a:pPr marL="285750" indent="-285750">
              <a:buFont typeface="Arial" panose="020B0604020202020204" pitchFamily="34" charset="0"/>
              <a:buChar char="•"/>
            </a:pPr>
            <a:r>
              <a:rPr lang="en-US" sz="2200" b="1" dirty="0" err="1"/>
              <a:t>Wait_before</a:t>
            </a:r>
            <a:r>
              <a:rPr lang="en-US" sz="2200" b="1" dirty="0"/>
              <a:t> </a:t>
            </a:r>
            <a:r>
              <a:rPr lang="en-US" sz="2200" dirty="0"/>
              <a:t>–  the average waiting time for a bus before the scheme was introduced.</a:t>
            </a:r>
          </a:p>
          <a:p>
            <a:pPr marL="285750" indent="-285750">
              <a:buFont typeface="Arial" panose="020B0604020202020204" pitchFamily="34" charset="0"/>
              <a:buChar char="•"/>
            </a:pPr>
            <a:r>
              <a:rPr lang="en-US" sz="2200" b="1" dirty="0" err="1"/>
              <a:t>Wait_after</a:t>
            </a:r>
            <a:r>
              <a:rPr lang="en-US" sz="2200" b="1" dirty="0"/>
              <a:t> </a:t>
            </a:r>
            <a:r>
              <a:rPr lang="en-US" sz="2200" dirty="0"/>
              <a:t>–  the average waiting time for a bus after the scheme was introduced.</a:t>
            </a:r>
          </a:p>
          <a:p>
            <a:pPr marL="285750" indent="-285750">
              <a:buFont typeface="Arial" panose="020B0604020202020204" pitchFamily="34" charset="0"/>
              <a:buChar char="•"/>
            </a:pPr>
            <a:r>
              <a:rPr lang="en-US" sz="2200" b="1" dirty="0" err="1"/>
              <a:t>Satisfaction_before</a:t>
            </a:r>
            <a:r>
              <a:rPr lang="en-US" sz="2200" b="1" dirty="0"/>
              <a:t> </a:t>
            </a:r>
            <a:r>
              <a:rPr lang="en-US" sz="2200" dirty="0"/>
              <a:t>- Indicates user satisfaction with TSRTC services before the scheme.</a:t>
            </a:r>
          </a:p>
          <a:p>
            <a:pPr marL="285750" indent="-285750">
              <a:buFont typeface="Arial" panose="020B0604020202020204" pitchFamily="34" charset="0"/>
              <a:buChar char="•"/>
            </a:pPr>
            <a:r>
              <a:rPr lang="en-US" sz="2200" b="1" dirty="0" err="1"/>
              <a:t>Satisfaction_after</a:t>
            </a:r>
            <a:r>
              <a:rPr lang="en-US" sz="2200" b="1" dirty="0"/>
              <a:t> </a:t>
            </a:r>
            <a:r>
              <a:rPr lang="en-US" sz="2200" dirty="0"/>
              <a:t>-  Shows user satisfaction levels after the scheme was implemented.</a:t>
            </a:r>
          </a:p>
          <a:p>
            <a:pPr marL="285750" indent="-285750">
              <a:buFont typeface="Arial" panose="020B0604020202020204" pitchFamily="34" charset="0"/>
              <a:buChar char="•"/>
            </a:pPr>
            <a:r>
              <a:rPr lang="en-US" sz="2200" b="1" dirty="0"/>
              <a:t>Opinion </a:t>
            </a:r>
            <a:r>
              <a:rPr lang="en-US" sz="2200" dirty="0"/>
              <a:t> - Captures public support, neutrality, or opposition to the initiative.</a:t>
            </a:r>
          </a:p>
          <a:p>
            <a:pPr marL="285750" indent="-285750">
              <a:buFont typeface="Arial" panose="020B0604020202020204" pitchFamily="34" charset="0"/>
              <a:buChar char="•"/>
            </a:pPr>
            <a:endParaRPr lang="en-IN" sz="2200" dirty="0"/>
          </a:p>
        </p:txBody>
      </p:sp>
    </p:spTree>
    <p:extLst>
      <p:ext uri="{BB962C8B-B14F-4D97-AF65-F5344CB8AC3E}">
        <p14:creationId xmlns:p14="http://schemas.microsoft.com/office/powerpoint/2010/main" val="320635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34C0-FBFE-D615-232B-46714459676F}"/>
              </a:ext>
            </a:extLst>
          </p:cNvPr>
          <p:cNvSpPr>
            <a:spLocks noGrp="1"/>
          </p:cNvSpPr>
          <p:nvPr>
            <p:ph type="title"/>
          </p:nvPr>
        </p:nvSpPr>
        <p:spPr>
          <a:xfrm>
            <a:off x="838200" y="188145"/>
            <a:ext cx="10515600" cy="3439959"/>
          </a:xfrm>
        </p:spPr>
        <p:txBody>
          <a:bodyPr>
            <a:normAutofit fontScale="90000"/>
          </a:bodyPr>
          <a:lstStyle/>
          <a:p>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DATA CLEANING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UNIVARIATE ANALYSIS –   GENDER DISTRIBUTION</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b="1" dirty="0">
              <a:solidFill>
                <a:srgbClr val="FF0000"/>
              </a:solidFill>
              <a:latin typeface="+mn-lt"/>
            </a:endParaRPr>
          </a:p>
        </p:txBody>
      </p:sp>
      <p:sp>
        <p:nvSpPr>
          <p:cNvPr id="3" name="Content Placeholder 2">
            <a:extLst>
              <a:ext uri="{FF2B5EF4-FFF2-40B4-BE49-F238E27FC236}">
                <a16:creationId xmlns:a16="http://schemas.microsoft.com/office/drawing/2014/main" id="{5324DF60-D75F-0EE7-9966-2A5CCCA211F6}"/>
              </a:ext>
            </a:extLst>
          </p:cNvPr>
          <p:cNvSpPr>
            <a:spLocks noGrp="1"/>
          </p:cNvSpPr>
          <p:nvPr>
            <p:ph idx="1"/>
          </p:nvPr>
        </p:nvSpPr>
        <p:spPr>
          <a:xfrm>
            <a:off x="838199" y="861628"/>
            <a:ext cx="10515600" cy="5134744"/>
          </a:xfrm>
        </p:spPr>
        <p:txBody>
          <a:bodyPr>
            <a:normAutofit/>
          </a:bodyPr>
          <a:lstStyle/>
          <a:p>
            <a:r>
              <a:rPr lang="en-IN" sz="2400" dirty="0"/>
              <a:t> No missing values , no duplicate values are found in the dataset</a:t>
            </a:r>
          </a:p>
          <a:p>
            <a:pPr marL="0" indent="0">
              <a:buNone/>
            </a:pPr>
            <a:r>
              <a:rPr lang="en-IN" sz="2400" dirty="0"/>
              <a:t>                                         </a:t>
            </a:r>
          </a:p>
          <a:p>
            <a:r>
              <a:rPr lang="en-IN" sz="2400" dirty="0"/>
              <a:t>Using pie chart as it is easy to compare the proportions </a:t>
            </a:r>
          </a:p>
          <a:p>
            <a:r>
              <a:rPr lang="en-US" sz="2400" dirty="0"/>
              <a:t>Among all respondents, 54.82% are male, 44.58% are female, and 0.60% identify as other.</a:t>
            </a:r>
            <a:endParaRPr lang="en-IN" sz="2400" dirty="0"/>
          </a:p>
          <a:p>
            <a:pPr marL="0" indent="0">
              <a:buNone/>
            </a:pPr>
            <a:r>
              <a:rPr lang="en-IN" sz="2400" dirty="0"/>
              <a:t>                                                                                                                    </a:t>
            </a:r>
          </a:p>
          <a:p>
            <a:pPr marL="0" indent="0">
              <a:buNone/>
            </a:pPr>
            <a:r>
              <a:rPr lang="en-IN" sz="2400" dirty="0"/>
              <a:t>                                                                                                                    </a:t>
            </a:r>
          </a:p>
          <a:p>
            <a:pPr marL="0" indent="0">
              <a:buNone/>
            </a:pPr>
            <a:r>
              <a:rPr lang="en-IN" sz="2400" dirty="0"/>
              <a:t>                                                                                                                     </a:t>
            </a:r>
          </a:p>
          <a:p>
            <a:pPr marL="0" indent="0">
              <a:buNone/>
            </a:pPr>
            <a:r>
              <a:rPr lang="en-IN" sz="2400" b="1" dirty="0"/>
              <a:t>                                                                                                                    </a:t>
            </a:r>
            <a:endParaRPr lang="en-IN" sz="2400" dirty="0"/>
          </a:p>
          <a:p>
            <a:pPr marL="0" indent="0">
              <a:buNone/>
            </a:pPr>
            <a:r>
              <a:rPr lang="en-IN" sz="2400" dirty="0"/>
              <a:t>                                                                                                                    </a:t>
            </a:r>
          </a:p>
          <a:p>
            <a:endParaRPr lang="en-IN" sz="2400" dirty="0"/>
          </a:p>
          <a:p>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F8DD61B4-761F-52E5-D8FA-54F7B56537C2}"/>
              </a:ext>
            </a:extLst>
          </p:cNvPr>
          <p:cNvSpPr>
            <a:spLocks noGrp="1"/>
          </p:cNvSpPr>
          <p:nvPr>
            <p:ph type="sldNum" sz="quarter" idx="12"/>
          </p:nvPr>
        </p:nvSpPr>
        <p:spPr/>
        <p:txBody>
          <a:bodyPr/>
          <a:lstStyle/>
          <a:p>
            <a:fld id="{4FA760CA-DACB-4B17-B4BC-611ED8F019C6}" type="slidenum">
              <a:rPr lang="en-IN" smtClean="0"/>
              <a:t>7</a:t>
            </a:fld>
            <a:endParaRPr lang="en-IN"/>
          </a:p>
        </p:txBody>
      </p:sp>
      <p:pic>
        <p:nvPicPr>
          <p:cNvPr id="7" name="Picture 6">
            <a:extLst>
              <a:ext uri="{FF2B5EF4-FFF2-40B4-BE49-F238E27FC236}">
                <a16:creationId xmlns:a16="http://schemas.microsoft.com/office/drawing/2014/main" id="{F8BBBA0D-E64D-81E2-31FE-78BA7F0AE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586" y="3098951"/>
            <a:ext cx="5287113" cy="3759049"/>
          </a:xfrm>
          <a:prstGeom prst="rect">
            <a:avLst/>
          </a:prstGeom>
        </p:spPr>
      </p:pic>
    </p:spTree>
    <p:extLst>
      <p:ext uri="{BB962C8B-B14F-4D97-AF65-F5344CB8AC3E}">
        <p14:creationId xmlns:p14="http://schemas.microsoft.com/office/powerpoint/2010/main" val="321708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954A4-18CC-8EE9-75E9-B276C4431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4244A-3E62-F793-D081-9C01553B83B4}"/>
              </a:ext>
            </a:extLst>
          </p:cNvPr>
          <p:cNvSpPr>
            <a:spLocks noGrp="1"/>
          </p:cNvSpPr>
          <p:nvPr>
            <p:ph type="title"/>
          </p:nvPr>
        </p:nvSpPr>
        <p:spPr>
          <a:xfrm>
            <a:off x="838200" y="497298"/>
            <a:ext cx="10515600" cy="560079"/>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400" b="1" dirty="0">
                <a:solidFill>
                  <a:srgbClr val="FF0000"/>
                </a:solidFill>
                <a:latin typeface="+mn-lt"/>
              </a:rPr>
              <a:t> </a:t>
            </a:r>
            <a:r>
              <a:rPr lang="en-US" sz="2400" b="1" i="0" dirty="0">
                <a:solidFill>
                  <a:srgbClr val="FF0000"/>
                </a:solidFill>
                <a:effectLst/>
                <a:latin typeface="Roboto" panose="02000000000000000000" pitchFamily="2" charset="0"/>
              </a:rPr>
              <a:t>- Female travel frequency pre and post scheme</a:t>
            </a: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6ED5288A-AE10-379B-B991-683A70D6E76A}"/>
              </a:ext>
            </a:extLst>
          </p:cNvPr>
          <p:cNvSpPr>
            <a:spLocks noGrp="1"/>
          </p:cNvSpPr>
          <p:nvPr>
            <p:ph idx="1"/>
          </p:nvPr>
        </p:nvSpPr>
        <p:spPr>
          <a:xfrm>
            <a:off x="759383" y="811827"/>
            <a:ext cx="10515600" cy="5134744"/>
          </a:xfrm>
        </p:spPr>
        <p:txBody>
          <a:bodyPr>
            <a:normAutofit/>
          </a:bodyPr>
          <a:lstStyle/>
          <a:p>
            <a:pPr marL="0" indent="0">
              <a:buNone/>
            </a:pPr>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26C38109-0594-68FA-C673-AA7730FD8820}"/>
              </a:ext>
            </a:extLst>
          </p:cNvPr>
          <p:cNvSpPr>
            <a:spLocks noGrp="1"/>
          </p:cNvSpPr>
          <p:nvPr>
            <p:ph type="sldNum" sz="quarter" idx="12"/>
          </p:nvPr>
        </p:nvSpPr>
        <p:spPr/>
        <p:txBody>
          <a:bodyPr/>
          <a:lstStyle/>
          <a:p>
            <a:fld id="{4FA760CA-DACB-4B17-B4BC-611ED8F019C6}" type="slidenum">
              <a:rPr lang="en-IN" smtClean="0"/>
              <a:t>8</a:t>
            </a:fld>
            <a:endParaRPr lang="en-IN"/>
          </a:p>
        </p:txBody>
      </p:sp>
      <p:pic>
        <p:nvPicPr>
          <p:cNvPr id="7" name="Picture 6">
            <a:extLst>
              <a:ext uri="{FF2B5EF4-FFF2-40B4-BE49-F238E27FC236}">
                <a16:creationId xmlns:a16="http://schemas.microsoft.com/office/drawing/2014/main" id="{B1D834FA-0C51-BE94-0883-4E226C093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44" y="3350983"/>
            <a:ext cx="5544324" cy="3479977"/>
          </a:xfrm>
          <a:prstGeom prst="rect">
            <a:avLst/>
          </a:prstGeom>
        </p:spPr>
      </p:pic>
      <p:pic>
        <p:nvPicPr>
          <p:cNvPr id="9" name="Picture 8">
            <a:extLst>
              <a:ext uri="{FF2B5EF4-FFF2-40B4-BE49-F238E27FC236}">
                <a16:creationId xmlns:a16="http://schemas.microsoft.com/office/drawing/2014/main" id="{0DEB3E97-0B49-385D-7038-F95EC4E0F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49" y="3322126"/>
            <a:ext cx="5458587" cy="3507017"/>
          </a:xfrm>
          <a:prstGeom prst="rect">
            <a:avLst/>
          </a:prstGeom>
        </p:spPr>
      </p:pic>
      <p:sp>
        <p:nvSpPr>
          <p:cNvPr id="15" name="TextBox 14">
            <a:extLst>
              <a:ext uri="{FF2B5EF4-FFF2-40B4-BE49-F238E27FC236}">
                <a16:creationId xmlns:a16="http://schemas.microsoft.com/office/drawing/2014/main" id="{564A6F7E-233C-77C5-9666-81434996FCB2}"/>
              </a:ext>
            </a:extLst>
          </p:cNvPr>
          <p:cNvSpPr txBox="1"/>
          <p:nvPr/>
        </p:nvSpPr>
        <p:spPr>
          <a:xfrm>
            <a:off x="1071716" y="704159"/>
            <a:ext cx="9910917" cy="2811026"/>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rgbClr val="1F1F1F"/>
                </a:solidFill>
                <a:effectLst/>
                <a:latin typeface="Roboto" panose="02000000000000000000" pitchFamily="2" charset="0"/>
              </a:rPr>
              <a:t> </a:t>
            </a:r>
            <a:r>
              <a:rPr lang="en-US" sz="2000" b="1" i="0" dirty="0">
                <a:solidFill>
                  <a:srgbClr val="1F1F1F"/>
                </a:solidFill>
                <a:effectLst/>
                <a:latin typeface="Roboto" panose="02000000000000000000" pitchFamily="2" charset="0"/>
              </a:rPr>
              <a:t>Daily travel frequency:</a:t>
            </a:r>
            <a:r>
              <a:rPr lang="en-US" sz="2000" b="0" i="0" dirty="0">
                <a:solidFill>
                  <a:srgbClr val="1F1F1F"/>
                </a:solidFill>
                <a:effectLst/>
                <a:latin typeface="Roboto" panose="02000000000000000000" pitchFamily="2" charset="0"/>
              </a:rPr>
              <a:t> Remained unchanged.</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Weekly travel frequency:</a:t>
            </a:r>
            <a:r>
              <a:rPr lang="en-US" sz="2000" b="0" i="0" dirty="0">
                <a:solidFill>
                  <a:srgbClr val="1F1F1F"/>
                </a:solidFill>
                <a:effectLst/>
                <a:latin typeface="Roboto" panose="02000000000000000000" pitchFamily="2" charset="0"/>
              </a:rPr>
              <a:t> Increased by 4.05%.</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Monthly travel frequency:</a:t>
            </a:r>
            <a:r>
              <a:rPr lang="en-US" sz="2000" b="0" i="0" dirty="0">
                <a:solidFill>
                  <a:srgbClr val="1F1F1F"/>
                </a:solidFill>
                <a:effectLst/>
                <a:latin typeface="Roboto" panose="02000000000000000000" pitchFamily="2" charset="0"/>
              </a:rPr>
              <a:t> Decreased by 2.7%.</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Occasional travel frequency :</a:t>
            </a:r>
            <a:r>
              <a:rPr lang="en-US" sz="2000" b="0" i="0" dirty="0">
                <a:solidFill>
                  <a:srgbClr val="1F1F1F"/>
                </a:solidFill>
                <a:effectLst/>
                <a:latin typeface="Roboto" panose="02000000000000000000" pitchFamily="2" charset="0"/>
              </a:rPr>
              <a:t> Increased by 1.35%.</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Overall impact:</a:t>
            </a:r>
            <a:r>
              <a:rPr lang="en-US" sz="2000" b="0" i="0" dirty="0">
                <a:solidFill>
                  <a:srgbClr val="1F1F1F"/>
                </a:solidFill>
                <a:effectLst/>
                <a:latin typeface="Roboto" panose="02000000000000000000" pitchFamily="2" charset="0"/>
              </a:rPr>
              <a:t> Scheme potentially led to more frequent bus use (weekly) and less monthly travel among women.</a:t>
            </a:r>
          </a:p>
        </p:txBody>
      </p:sp>
    </p:spTree>
    <p:extLst>
      <p:ext uri="{BB962C8B-B14F-4D97-AF65-F5344CB8AC3E}">
        <p14:creationId xmlns:p14="http://schemas.microsoft.com/office/powerpoint/2010/main" val="257462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D6B96-46F3-02BE-EE0C-D717D6AB8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FFC52-A778-AE3E-EF5D-FFFC60003D15}"/>
              </a:ext>
            </a:extLst>
          </p:cNvPr>
          <p:cNvSpPr>
            <a:spLocks noGrp="1"/>
          </p:cNvSpPr>
          <p:nvPr>
            <p:ph type="title"/>
          </p:nvPr>
        </p:nvSpPr>
        <p:spPr>
          <a:xfrm>
            <a:off x="838200" y="497298"/>
            <a:ext cx="10515600" cy="560079"/>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400" b="1" dirty="0">
                <a:solidFill>
                  <a:srgbClr val="FF0000"/>
                </a:solidFill>
                <a:latin typeface="+mn-lt"/>
              </a:rPr>
              <a:t> </a:t>
            </a:r>
            <a:r>
              <a:rPr lang="en-US" sz="2400" b="1" i="0" dirty="0">
                <a:solidFill>
                  <a:srgbClr val="FF0000"/>
                </a:solidFill>
                <a:effectLst/>
                <a:latin typeface="Roboto" panose="02000000000000000000" pitchFamily="2" charset="0"/>
              </a:rPr>
              <a:t>- </a:t>
            </a:r>
            <a:r>
              <a:rPr lang="en-US" sz="2400" b="1" dirty="0">
                <a:solidFill>
                  <a:srgbClr val="FF0000"/>
                </a:solidFill>
                <a:latin typeface="Roboto" panose="02000000000000000000" pitchFamily="2" charset="0"/>
              </a:rPr>
              <a:t>M</a:t>
            </a:r>
            <a:r>
              <a:rPr lang="en-US" sz="2400" b="1" i="0" dirty="0">
                <a:solidFill>
                  <a:srgbClr val="FF0000"/>
                </a:solidFill>
                <a:effectLst/>
                <a:latin typeface="Roboto" panose="02000000000000000000" pitchFamily="2" charset="0"/>
              </a:rPr>
              <a:t>ale travel frequency pre and post scheme</a:t>
            </a: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EB293F72-77B6-7FFD-6B7C-6B509CF80AED}"/>
              </a:ext>
            </a:extLst>
          </p:cNvPr>
          <p:cNvSpPr>
            <a:spLocks noGrp="1"/>
          </p:cNvSpPr>
          <p:nvPr>
            <p:ph idx="1"/>
          </p:nvPr>
        </p:nvSpPr>
        <p:spPr>
          <a:xfrm>
            <a:off x="759383" y="811827"/>
            <a:ext cx="10515600" cy="5134744"/>
          </a:xfrm>
        </p:spPr>
        <p:txBody>
          <a:bodyPr>
            <a:normAutofit/>
          </a:bodyPr>
          <a:lstStyle/>
          <a:p>
            <a:pPr marL="0" indent="0">
              <a:buNone/>
            </a:pPr>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86992D5C-8608-6BF0-79B7-14333654969E}"/>
              </a:ext>
            </a:extLst>
          </p:cNvPr>
          <p:cNvSpPr>
            <a:spLocks noGrp="1"/>
          </p:cNvSpPr>
          <p:nvPr>
            <p:ph type="sldNum" sz="quarter" idx="12"/>
          </p:nvPr>
        </p:nvSpPr>
        <p:spPr/>
        <p:txBody>
          <a:bodyPr/>
          <a:lstStyle/>
          <a:p>
            <a:fld id="{4FA760CA-DACB-4B17-B4BC-611ED8F019C6}" type="slidenum">
              <a:rPr lang="en-IN" smtClean="0"/>
              <a:t>9</a:t>
            </a:fld>
            <a:endParaRPr lang="en-IN"/>
          </a:p>
        </p:txBody>
      </p:sp>
      <p:pic>
        <p:nvPicPr>
          <p:cNvPr id="7" name="Picture 6">
            <a:extLst>
              <a:ext uri="{FF2B5EF4-FFF2-40B4-BE49-F238E27FC236}">
                <a16:creationId xmlns:a16="http://schemas.microsoft.com/office/drawing/2014/main" id="{B6EAD2DF-3073-5A24-166F-6D73D069E0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4684" y="3500284"/>
            <a:ext cx="5334000" cy="3330676"/>
          </a:xfrm>
          <a:prstGeom prst="rect">
            <a:avLst/>
          </a:prstGeom>
        </p:spPr>
      </p:pic>
      <p:sp>
        <p:nvSpPr>
          <p:cNvPr id="15" name="TextBox 14">
            <a:extLst>
              <a:ext uri="{FF2B5EF4-FFF2-40B4-BE49-F238E27FC236}">
                <a16:creationId xmlns:a16="http://schemas.microsoft.com/office/drawing/2014/main" id="{8360C085-4AFF-6016-1A65-69BF886AD527}"/>
              </a:ext>
            </a:extLst>
          </p:cNvPr>
          <p:cNvSpPr txBox="1"/>
          <p:nvPr/>
        </p:nvSpPr>
        <p:spPr>
          <a:xfrm>
            <a:off x="1042219" y="642116"/>
            <a:ext cx="9940415" cy="3272691"/>
          </a:xfrm>
          <a:prstGeom prst="rect">
            <a:avLst/>
          </a:prstGeom>
          <a:noFill/>
        </p:spPr>
        <p:txBody>
          <a:bodyPr wrap="square" rtlCol="0">
            <a:spAutoFit/>
          </a:bodyPr>
          <a:lstStyle/>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Daily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9.89%.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Weekly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Increased by 4.39%.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Monthly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2.19%.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Occasional travel frequency :</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3.29%.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Overall impact:</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Scheme potentially led to less frequent bus use and slightly more weekly travel among men</a:t>
            </a:r>
          </a:p>
          <a:p>
            <a:pPr algn="l">
              <a:lnSpc>
                <a:spcPct val="150000"/>
              </a:lnSpc>
              <a:buFont typeface="Arial" panose="020B0604020202020204" pitchFamily="34" charset="0"/>
              <a:buChar char="•"/>
            </a:pPr>
            <a:endPar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68A81636-42BC-9799-3180-08C15F9CD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046" y="3379199"/>
            <a:ext cx="4982270" cy="3511987"/>
          </a:xfrm>
          <a:prstGeom prst="rect">
            <a:avLst/>
          </a:prstGeom>
        </p:spPr>
      </p:pic>
    </p:spTree>
    <p:extLst>
      <p:ext uri="{BB962C8B-B14F-4D97-AF65-F5344CB8AC3E}">
        <p14:creationId xmlns:p14="http://schemas.microsoft.com/office/powerpoint/2010/main" val="189702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2139</Words>
  <Application>Microsoft Office PowerPoint</Application>
  <PresentationFormat>Widescreen</PresentationFormat>
  <Paragraphs>181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Roboto</vt:lpstr>
      <vt:lpstr>Office Theme</vt:lpstr>
      <vt:lpstr>PowerPoint Presentation</vt:lpstr>
      <vt:lpstr>ABOUT ME – </vt:lpstr>
      <vt:lpstr>      PROBLEM STATEMENT –       OBJECTIVE -</vt:lpstr>
      <vt:lpstr>DATA SOURCE –    SUMMARY OF DATA –          </vt:lpstr>
      <vt:lpstr>FIELD DESCRIPTION –          </vt:lpstr>
      <vt:lpstr>FIELD DESCRIPTION –          </vt:lpstr>
      <vt:lpstr>     DATA CLEANING –   UNIVARIATE ANALYSIS –   GENDER DISTRIBUTION          </vt:lpstr>
      <vt:lpstr>         - Female travel frequency pre and post scheme          </vt:lpstr>
      <vt:lpstr>         - Male travel frequency pre and post scheme          </vt:lpstr>
      <vt:lpstr>        Age Distribution of Respondents-          </vt:lpstr>
      <vt:lpstr>        Travel Purpose Distribution           </vt:lpstr>
      <vt:lpstr>        Travel Cost Distribution (Pre Scheme)            </vt:lpstr>
      <vt:lpstr>        Money Saved on Bus Travel (Post Scheme)             </vt:lpstr>
      <vt:lpstr>       Time Spent Waiting for Bus (Pre Scheme)               </vt:lpstr>
      <vt:lpstr>       Time Spent Waiting for Bus (Post Scheme)         </vt:lpstr>
      <vt:lpstr>       Pass Application Frequency           </vt:lpstr>
      <vt:lpstr>       Bus Pass Fare Change (After Scheme)            </vt:lpstr>
      <vt:lpstr>BIVARIATE ANALYSIS  : Pre-Scheme Travel Patterns Across Genders</vt:lpstr>
      <vt:lpstr>Post-Scheme Travel Patterns Across Genders</vt:lpstr>
      <vt:lpstr>       Impact on Bus Fare (After Scheme)          </vt:lpstr>
      <vt:lpstr>       Impact of Scheme on Satisfaction             </vt:lpstr>
      <vt:lpstr>       Scheme Opinion by Gender              </vt:lpstr>
      <vt:lpstr>INSIGHTS–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manasa boddupally</dc:creator>
  <cp:lastModifiedBy>manasa boddupally</cp:lastModifiedBy>
  <cp:revision>9</cp:revision>
  <dcterms:created xsi:type="dcterms:W3CDTF">2025-04-18T12:27:48Z</dcterms:created>
  <dcterms:modified xsi:type="dcterms:W3CDTF">2025-05-29T11:34:42Z</dcterms:modified>
</cp:coreProperties>
</file>