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6/27/2018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6/27/2018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6/27/2018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nupeethambar888/webdev" TargetMode="External"/><Relationship Id="rId2" Type="http://schemas.openxmlformats.org/officeDocument/2006/relationships/hyperlink" Target="mailto:cm13055@umbc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olors/colors_picker.asp" TargetMode="External"/><Relationship Id="rId2" Type="http://schemas.openxmlformats.org/officeDocument/2006/relationships/hyperlink" Target="https://www.w3schools.com/css/css_colors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_background.as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w3schools.com/css/css_border.as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w3schools.com/css/css_margin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www.w3schools.com/css/css_padding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8135-8F7B-4E47-9151-2A9E5689E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10705741" cy="2156791"/>
          </a:xfrm>
        </p:spPr>
        <p:txBody>
          <a:bodyPr/>
          <a:lstStyle/>
          <a:p>
            <a:r>
              <a:rPr lang="en-US" dirty="0"/>
              <a:t>Introduction to CSS</a:t>
            </a:r>
            <a:br>
              <a:rPr lang="en-US" dirty="0"/>
            </a:br>
            <a:r>
              <a:rPr lang="en-US" dirty="0"/>
              <a:t>Cascading Style Sheets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1E4D5E-8AFE-4ADF-9BF1-ED30AAB4D3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174434"/>
            <a:ext cx="8825658" cy="1868557"/>
          </a:xfrm>
        </p:spPr>
        <p:txBody>
          <a:bodyPr>
            <a:normAutofit/>
          </a:bodyPr>
          <a:lstStyle/>
          <a:p>
            <a:r>
              <a:rPr lang="en-US" dirty="0"/>
              <a:t>Instructor: </a:t>
            </a:r>
            <a:r>
              <a:rPr lang="en-US" b="1" dirty="0"/>
              <a:t>Manu </a:t>
            </a:r>
            <a:r>
              <a:rPr lang="en-US" b="1" dirty="0" err="1"/>
              <a:t>Peethambar</a:t>
            </a:r>
            <a:endParaRPr lang="en-US" b="1" dirty="0"/>
          </a:p>
          <a:p>
            <a:r>
              <a:rPr lang="en-US" dirty="0"/>
              <a:t>E-mail: </a:t>
            </a:r>
            <a:r>
              <a:rPr lang="en-US" b="1" dirty="0">
                <a:hlinkClick r:id="rId2"/>
              </a:rPr>
              <a:t>cm13055@umbc.edu</a:t>
            </a:r>
            <a:endParaRPr lang="en-US" b="1" dirty="0"/>
          </a:p>
          <a:p>
            <a:r>
              <a:rPr lang="en-US" dirty="0"/>
              <a:t>Telegram handle: </a:t>
            </a:r>
            <a:r>
              <a:rPr lang="en-US" b="1" dirty="0"/>
              <a:t>@manupeethambar888</a:t>
            </a:r>
          </a:p>
          <a:p>
            <a:r>
              <a:rPr lang="en-US" dirty="0"/>
              <a:t>Slides: </a:t>
            </a:r>
            <a:r>
              <a:rPr lang="en-US" dirty="0">
                <a:hlinkClick r:id="rId3"/>
              </a:rPr>
              <a:t>https://github.com/manupeethambar888/webdev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0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6054-D538-4A4A-BED5-0BAF46A61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Cascading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F8303-A358-48D8-9645-1C0C9283B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97496"/>
            <a:ext cx="8946541" cy="4750903"/>
          </a:xfrm>
        </p:spPr>
        <p:txBody>
          <a:bodyPr/>
          <a:lstStyle/>
          <a:p>
            <a:r>
              <a:rPr lang="en-US" dirty="0"/>
              <a:t>What style will be used when there is more than one style specified for an HTML element?</a:t>
            </a:r>
          </a:p>
          <a:p>
            <a:endParaRPr lang="en-US" dirty="0"/>
          </a:p>
          <a:p>
            <a:r>
              <a:rPr lang="en-US" dirty="0"/>
              <a:t>So, an inline style (inside a specific HTML element) has the highest priority, which means that it will override a style defined inside the </a:t>
            </a:r>
            <a:r>
              <a:rPr lang="en-US" dirty="0">
                <a:solidFill>
                  <a:srgbClr val="FFFF00"/>
                </a:solidFill>
              </a:rPr>
              <a:t>&lt;head&gt; </a:t>
            </a:r>
            <a:r>
              <a:rPr lang="en-US" dirty="0"/>
              <a:t>tag, or in an external style sheet, or a browser default value.</a:t>
            </a:r>
          </a:p>
          <a:p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>
                <a:latin typeface="Verdana" panose="020B0604030504040204" pitchFamily="34" charset="0"/>
              </a:rPr>
              <a:t>Inline style (inside an HTML element)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Verdana" panose="020B0604030504040204" pitchFamily="34" charset="0"/>
              </a:rPr>
              <a:t>External and internal style sheets (in the head section)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Verdana" panose="020B0604030504040204" pitchFamily="34" charset="0"/>
              </a:rPr>
              <a:t>Browser default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63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1A977-73FC-4675-AC2A-7DFCE5F0D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 Colors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39B34-0CDD-413D-836F-5C74206A4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50504"/>
            <a:ext cx="8946541" cy="4996070"/>
          </a:xfrm>
        </p:spPr>
        <p:txBody>
          <a:bodyPr>
            <a:normAutofit/>
          </a:bodyPr>
          <a:lstStyle/>
          <a:p>
            <a:r>
              <a:rPr lang="en-US" dirty="0"/>
              <a:t>Background Color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Text Color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Border Color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Color Values: </a:t>
            </a:r>
            <a:r>
              <a:rPr lang="en-US" dirty="0">
                <a:hlinkClick r:id="rId2"/>
              </a:rPr>
              <a:t>https://www.w3schools.com/css/css_colors.asp</a:t>
            </a:r>
            <a:endParaRPr lang="en-US" dirty="0"/>
          </a:p>
          <a:p>
            <a:r>
              <a:rPr lang="en-US" dirty="0"/>
              <a:t>Color Picker: </a:t>
            </a:r>
            <a:r>
              <a:rPr lang="en-US" dirty="0">
                <a:hlinkClick r:id="rId3"/>
              </a:rPr>
              <a:t>https://www.w3schools.com/colors/colors_picker.asp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81E8E3-C2C2-41D7-95FF-A1B5255D1B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2082" y="1550504"/>
            <a:ext cx="7864419" cy="8518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515659-6224-4241-8E60-FC34AFAB6B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2082" y="2951034"/>
            <a:ext cx="7036896" cy="8653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A975A1-DC28-4B83-B1D2-01FEBC4430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2082" y="4174923"/>
            <a:ext cx="7571165" cy="115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1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A805-C976-4343-90EF-16C97B3A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 Backgrounds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8FB33-4442-4531-9324-7E5593379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63758"/>
            <a:ext cx="8946541" cy="5062330"/>
          </a:xfrm>
        </p:spPr>
        <p:txBody>
          <a:bodyPr>
            <a:normAutofit/>
          </a:bodyPr>
          <a:lstStyle/>
          <a:p>
            <a:r>
              <a:rPr lang="en-US" dirty="0"/>
              <a:t>The CSS background properties are used to define the background effects for elements.</a:t>
            </a:r>
          </a:p>
          <a:p>
            <a:endParaRPr lang="en-US" dirty="0"/>
          </a:p>
          <a:p>
            <a:r>
              <a:rPr lang="en-US" dirty="0"/>
              <a:t>CSS background properties: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  <a:latin typeface="Verdana" panose="020B0604030504040204" pitchFamily="34" charset="0"/>
              </a:rPr>
              <a:t>background-color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  <a:latin typeface="Verdana" panose="020B0604030504040204" pitchFamily="34" charset="0"/>
              </a:rPr>
              <a:t>background-image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  <a:latin typeface="Verdana" panose="020B0604030504040204" pitchFamily="34" charset="0"/>
              </a:rPr>
              <a:t>background-repeat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  <a:latin typeface="Verdana" panose="020B0604030504040204" pitchFamily="34" charset="0"/>
              </a:rPr>
              <a:t>background-attachment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  <a:latin typeface="Verdana" panose="020B0604030504040204" pitchFamily="34" charset="0"/>
              </a:rPr>
              <a:t>background-position</a:t>
            </a:r>
          </a:p>
          <a:p>
            <a:endParaRPr lang="en-US" dirty="0"/>
          </a:p>
          <a:p>
            <a:r>
              <a:rPr lang="en-US" dirty="0"/>
              <a:t>Practice:	</a:t>
            </a:r>
            <a:r>
              <a:rPr lang="en-US" dirty="0">
                <a:hlinkClick r:id="rId2"/>
              </a:rPr>
              <a:t>https://www.w3schools.com/css/css_background.asp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7E872-6EDE-4CEF-84CA-42F13750E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 Borders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3D010-6255-4101-A982-EA0729BE2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97496"/>
            <a:ext cx="8946541" cy="4750903"/>
          </a:xfrm>
        </p:spPr>
        <p:txBody>
          <a:bodyPr/>
          <a:lstStyle/>
          <a:p>
            <a:r>
              <a:rPr lang="en-US" dirty="0"/>
              <a:t>The CSS border properties allow you to specify the style, width, and color of an element's border.</a:t>
            </a:r>
          </a:p>
          <a:p>
            <a:endParaRPr lang="en-US" dirty="0"/>
          </a:p>
          <a:p>
            <a:r>
              <a:rPr lang="en-US" dirty="0"/>
              <a:t>Practice: </a:t>
            </a:r>
            <a:r>
              <a:rPr lang="en-US" dirty="0">
                <a:hlinkClick r:id="rId2"/>
              </a:rPr>
              <a:t>https://www.w3schools.com/css/css_border.asp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A2C12C-CEF7-4270-942A-905A0DDB3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12" y="3345759"/>
            <a:ext cx="9620688" cy="308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84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01CDC-0220-4D79-9580-C160B2A15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 Margins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74D48-B553-432A-A971-29A019EC3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1325217"/>
            <a:ext cx="7971052" cy="5469639"/>
          </a:xfrm>
        </p:spPr>
        <p:txBody>
          <a:bodyPr>
            <a:normAutofit/>
          </a:bodyPr>
          <a:lstStyle/>
          <a:p>
            <a:r>
              <a:rPr lang="en-US" dirty="0"/>
              <a:t>The CSS margin properties are used to create space around elements, outside of any defined borders.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margin-top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margin-right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margin-bottom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margin-left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Practice: </a:t>
            </a:r>
            <a:r>
              <a:rPr lang="en-US" dirty="0">
                <a:hlinkClick r:id="rId2"/>
              </a:rPr>
              <a:t>https://www.w3schools.com/css/css_margin.asp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6CE747-689F-4404-A77A-8E4C2ABAF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594" y="1759042"/>
            <a:ext cx="3749542" cy="25271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8D66DD-6372-4A86-9381-318980CAE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209" y="4400506"/>
            <a:ext cx="8778626" cy="6044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DC50C5-9E99-4B10-BF47-343B7AF0F8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1387" y="5104173"/>
            <a:ext cx="6027935" cy="120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4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4DEFB-768F-47EB-90E7-DFBB19077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7E5BC-CBFB-4FA3-902B-CE9C8AEB2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64974"/>
            <a:ext cx="8946541" cy="5221356"/>
          </a:xfrm>
        </p:spPr>
        <p:txBody>
          <a:bodyPr>
            <a:normAutofit/>
          </a:bodyPr>
          <a:lstStyle/>
          <a:p>
            <a:r>
              <a:rPr lang="en-US" dirty="0"/>
              <a:t>The CSS padding properties are used to generate space around an element's content, inside of any defined borders.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00"/>
                </a:solidFill>
              </a:rPr>
              <a:t>padding-top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00"/>
                </a:solidFill>
              </a:rPr>
              <a:t>padding-right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00"/>
                </a:solidFill>
              </a:rPr>
              <a:t>padding-bottom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00"/>
                </a:solidFill>
              </a:rPr>
              <a:t>padding-left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Practice: </a:t>
            </a:r>
            <a:r>
              <a:rPr lang="en-US" dirty="0">
                <a:hlinkClick r:id="rId2"/>
              </a:rPr>
              <a:t>https://www.w3schools.com/css/css_padding.asp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155458-53B9-4927-9CFB-8E2D357A6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9156" y="2016069"/>
            <a:ext cx="3762375" cy="24631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6E7E9E-9822-4B7D-8C22-21B89CCC1A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9982" y="5115870"/>
            <a:ext cx="8321549" cy="5511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3B1E94-23B1-4CB6-9E6D-FBCB8F5299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5313" y="3590891"/>
            <a:ext cx="63055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2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C90EA-9CF0-4085-B198-850601D33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 Height and Width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B7358-2EB6-4A0D-8E19-31136AA94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51722"/>
            <a:ext cx="8946541" cy="4896677"/>
          </a:xfrm>
        </p:spPr>
        <p:txBody>
          <a:bodyPr/>
          <a:lstStyle/>
          <a:p>
            <a:r>
              <a:rPr lang="en-US" dirty="0"/>
              <a:t>The height and width properties are used to set the height and width of an element.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73DA90-6C80-4CE6-989E-DFD125E61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633" y="2035909"/>
            <a:ext cx="4253745" cy="14326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C14B44-EF58-483C-B05B-83168CD91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367" y="3878685"/>
            <a:ext cx="9006011" cy="5481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3E9707-FBCB-4CA8-9805-8D1D0F639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1540" y="4852084"/>
            <a:ext cx="6306185" cy="128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65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2C1FA-73EE-4C59-8C59-75CDFECCA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Box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A768B-5481-4439-BB01-A261D2909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31236"/>
            <a:ext cx="8946541" cy="1895060"/>
          </a:xfrm>
        </p:spPr>
        <p:txBody>
          <a:bodyPr/>
          <a:lstStyle/>
          <a:p>
            <a:r>
              <a:rPr lang="en-US" dirty="0"/>
              <a:t>All HTML elements can be considered as boxes. In CSS, the term "box model" is used when talking about design and layout.</a:t>
            </a:r>
          </a:p>
          <a:p>
            <a:r>
              <a:rPr lang="en-US" dirty="0"/>
              <a:t>The CSS box model is essentially a box that wraps around every HTML element. It consists of: margins, borders, padding, and the actual content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1870FD-6240-4E45-B094-022BF5B78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559" y="3326296"/>
            <a:ext cx="7394255" cy="329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11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80628-8612-4072-8BF6-B837123BD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</a:t>
            </a:r>
            <a:r>
              <a:rPr lang="en-US" dirty="0" smtClean="0"/>
              <a:t>3 </a:t>
            </a:r>
            <a:r>
              <a:rPr lang="en-US" dirty="0"/>
              <a:t>due – </a:t>
            </a:r>
            <a:r>
              <a:rPr lang="en-US" dirty="0" smtClean="0"/>
              <a:t>6/28/2018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B3DCD-3B16-4CDD-A341-EBE9C294C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sample html </a:t>
            </a:r>
            <a:r>
              <a:rPr lang="en-US" dirty="0" smtClean="0"/>
              <a:t>file.</a:t>
            </a:r>
          </a:p>
          <a:p>
            <a:endParaRPr lang="en-US" dirty="0"/>
          </a:p>
          <a:p>
            <a:r>
              <a:rPr lang="en-US" dirty="0" smtClean="0"/>
              <a:t>Go to the next 3 slides for the questions.</a:t>
            </a:r>
          </a:p>
          <a:p>
            <a:endParaRPr lang="en-US" dirty="0"/>
          </a:p>
          <a:p>
            <a:r>
              <a:rPr lang="en-US" dirty="0"/>
              <a:t>Save this as “</a:t>
            </a:r>
            <a:r>
              <a:rPr lang="en-US" b="1" dirty="0" smtClean="0"/>
              <a:t>assignment3.html</a:t>
            </a:r>
            <a:r>
              <a:rPr lang="en-US" dirty="0"/>
              <a:t>” </a:t>
            </a:r>
            <a:r>
              <a:rPr lang="en-US" dirty="0" smtClean="0"/>
              <a:t>in </a:t>
            </a:r>
            <a:r>
              <a:rPr lang="en-US" dirty="0"/>
              <a:t>your repository “</a:t>
            </a:r>
            <a:r>
              <a:rPr lang="en-US" b="1" dirty="0" err="1"/>
              <a:t>Assignments_yourname</a:t>
            </a:r>
            <a:r>
              <a:rPr lang="en-US" dirty="0" smtClean="0"/>
              <a:t>”.</a:t>
            </a:r>
          </a:p>
          <a:p>
            <a:endParaRPr lang="en-US" dirty="0"/>
          </a:p>
          <a:p>
            <a:r>
              <a:rPr lang="en-US" b="1" dirty="0"/>
              <a:t>Commit</a:t>
            </a:r>
            <a:r>
              <a:rPr lang="en-US" dirty="0"/>
              <a:t> and </a:t>
            </a:r>
            <a:r>
              <a:rPr lang="en-US" b="1" dirty="0"/>
              <a:t>push</a:t>
            </a:r>
            <a:r>
              <a:rPr lang="en-US" dirty="0"/>
              <a:t> the changes to the repository.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8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80628-8612-4072-8BF6-B837123BD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</a:t>
            </a:r>
            <a:r>
              <a:rPr lang="en-US" dirty="0" smtClean="0"/>
              <a:t>3 </a:t>
            </a:r>
            <a:r>
              <a:rPr lang="en-US" dirty="0"/>
              <a:t>due – </a:t>
            </a:r>
            <a:r>
              <a:rPr lang="en-US" dirty="0" smtClean="0"/>
              <a:t>6/28/2018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B3DCD-3B16-4CDD-A341-EBE9C294C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a.</a:t>
            </a:r>
            <a:r>
              <a:rPr lang="en-US" dirty="0" smtClean="0"/>
              <a:t> Change </a:t>
            </a:r>
            <a:r>
              <a:rPr lang="en-US" dirty="0"/>
              <a:t>the color of all </a:t>
            </a:r>
            <a:r>
              <a:rPr lang="en-US" dirty="0">
                <a:solidFill>
                  <a:srgbClr val="FFFF00"/>
                </a:solidFill>
              </a:rPr>
              <a:t>&lt;p&gt;</a:t>
            </a:r>
            <a:r>
              <a:rPr lang="en-US" dirty="0"/>
              <a:t> elements to "</a:t>
            </a:r>
            <a:r>
              <a:rPr lang="en-US" b="1" dirty="0"/>
              <a:t>red</a:t>
            </a:r>
            <a:r>
              <a:rPr lang="en-US" dirty="0"/>
              <a:t>".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516348-B395-4BE5-96E7-7E12CC1B5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055" y="1946901"/>
            <a:ext cx="3823775" cy="372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77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4A4CE-868B-4160-815A-C9C48EF0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339C4-877D-4C81-B422-C54222B64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1543522"/>
            <a:ext cx="6327166" cy="4863903"/>
          </a:xfrm>
        </p:spPr>
        <p:txBody>
          <a:bodyPr/>
          <a:lstStyle/>
          <a:p>
            <a:r>
              <a:rPr lang="en-US" b="1" dirty="0"/>
              <a:t>CSS</a:t>
            </a:r>
            <a:r>
              <a:rPr lang="en-US" dirty="0"/>
              <a:t> stands for </a:t>
            </a:r>
            <a:r>
              <a:rPr lang="en-US" b="1" dirty="0"/>
              <a:t>C</a:t>
            </a:r>
            <a:r>
              <a:rPr lang="en-US" dirty="0"/>
              <a:t>ascading </a:t>
            </a:r>
            <a:r>
              <a:rPr lang="en-US" b="1" dirty="0"/>
              <a:t>S</a:t>
            </a:r>
            <a:r>
              <a:rPr lang="en-US" dirty="0"/>
              <a:t>tyle </a:t>
            </a:r>
            <a:r>
              <a:rPr lang="en-US" b="1" dirty="0"/>
              <a:t>S</a:t>
            </a:r>
            <a:r>
              <a:rPr lang="en-US" dirty="0"/>
              <a:t>heets</a:t>
            </a:r>
          </a:p>
          <a:p>
            <a:endParaRPr lang="en-US" dirty="0"/>
          </a:p>
          <a:p>
            <a:r>
              <a:rPr lang="en-US" dirty="0"/>
              <a:t>CSS is a language that describes the style of an HTML document.</a:t>
            </a:r>
          </a:p>
          <a:p>
            <a:endParaRPr lang="en-US" dirty="0"/>
          </a:p>
          <a:p>
            <a:r>
              <a:rPr lang="en-US" dirty="0"/>
              <a:t>CSS describes how HTML elements should be displayed.</a:t>
            </a:r>
          </a:p>
          <a:p>
            <a:endParaRPr lang="en-US" dirty="0"/>
          </a:p>
          <a:p>
            <a:r>
              <a:rPr lang="en-US" dirty="0"/>
              <a:t>CSS </a:t>
            </a:r>
            <a:r>
              <a:rPr lang="en-US" b="1" dirty="0"/>
              <a:t>saves a lot of work</a:t>
            </a:r>
            <a:r>
              <a:rPr lang="en-US" dirty="0"/>
              <a:t>. It can control the layout of multiple web pages all at once.</a:t>
            </a:r>
          </a:p>
          <a:p>
            <a:endParaRPr lang="en-US" dirty="0"/>
          </a:p>
          <a:p>
            <a:r>
              <a:rPr lang="en-US" dirty="0"/>
              <a:t>External stylesheets are stored in </a:t>
            </a:r>
            <a:r>
              <a:rPr lang="en-US" b="1" dirty="0"/>
              <a:t>CSS files.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FBFE70-EDBA-4563-9A53-351AF589A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0479" y="1543522"/>
            <a:ext cx="4328716" cy="486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2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80628-8612-4072-8BF6-B837123BD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</a:t>
            </a:r>
            <a:r>
              <a:rPr lang="en-US" dirty="0" smtClean="0"/>
              <a:t>3 </a:t>
            </a:r>
            <a:r>
              <a:rPr lang="en-US" dirty="0"/>
              <a:t>due – </a:t>
            </a:r>
            <a:r>
              <a:rPr lang="en-US" dirty="0" smtClean="0"/>
              <a:t>6/28/2018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B3DCD-3B16-4CDD-A341-EBE9C294C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smtClean="0">
                <a:solidFill>
                  <a:srgbClr val="FFC000"/>
                </a:solidFill>
              </a:rPr>
              <a:t>b. </a:t>
            </a:r>
            <a:r>
              <a:rPr lang="da-DK" dirty="0" smtClean="0"/>
              <a:t>Set </a:t>
            </a:r>
            <a:r>
              <a:rPr lang="da-DK" dirty="0"/>
              <a:t>a "4px", "dotted" border for </a:t>
            </a:r>
            <a:r>
              <a:rPr lang="da-DK" dirty="0">
                <a:solidFill>
                  <a:srgbClr val="FFFF00"/>
                </a:solidFill>
              </a:rPr>
              <a:t>&lt;p&gt;</a:t>
            </a:r>
            <a:r>
              <a:rPr lang="da-DK" dirty="0"/>
              <a:t>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F8CB13-3BF5-4E23-B6B8-5F66CC5CD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828" y="2052918"/>
            <a:ext cx="3686530" cy="372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80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80628-8612-4072-8BF6-B837123BD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</a:t>
            </a:r>
            <a:r>
              <a:rPr lang="en-US" dirty="0" smtClean="0"/>
              <a:t>3 </a:t>
            </a:r>
            <a:r>
              <a:rPr lang="en-US" dirty="0"/>
              <a:t>due – </a:t>
            </a:r>
            <a:r>
              <a:rPr lang="en-US" dirty="0" smtClean="0"/>
              <a:t>6/28/2018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B3DCD-3B16-4CDD-A341-EBE9C294C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c. </a:t>
            </a:r>
            <a:r>
              <a:rPr lang="en-US" dirty="0" smtClean="0"/>
              <a:t>Set </a:t>
            </a:r>
            <a:r>
              <a:rPr lang="en-US" dirty="0"/>
              <a:t>the top padding of </a:t>
            </a:r>
            <a:r>
              <a:rPr lang="en-US" dirty="0">
                <a:solidFill>
                  <a:srgbClr val="FFFF00"/>
                </a:solidFill>
              </a:rPr>
              <a:t>&lt;p&gt;</a:t>
            </a:r>
            <a:r>
              <a:rPr lang="en-US" dirty="0"/>
              <a:t> to </a:t>
            </a:r>
            <a:r>
              <a:rPr lang="en-US" b="1" dirty="0"/>
              <a:t>"30px"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7FDE9B-2A45-4236-9937-6F8EC97C4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373" y="1853248"/>
            <a:ext cx="3928706" cy="418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46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E0666-69EB-4F5F-B866-54C722C69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AEB0F-8E61-45E2-A8B9-24B9102C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3313043"/>
            <a:ext cx="8946541" cy="3154018"/>
          </a:xfrm>
        </p:spPr>
        <p:txBody>
          <a:bodyPr/>
          <a:lstStyle/>
          <a:p>
            <a:r>
              <a:rPr lang="en-US" dirty="0"/>
              <a:t>A CSS rule-set consists of a selector and a declaration block.</a:t>
            </a:r>
          </a:p>
          <a:p>
            <a:r>
              <a:rPr lang="en-US" dirty="0"/>
              <a:t>The selector points to the HTML element you want to style.</a:t>
            </a:r>
          </a:p>
          <a:p>
            <a:r>
              <a:rPr lang="en-US" dirty="0"/>
              <a:t>The declaration block contains one or more declarations separated by semicolons.</a:t>
            </a:r>
          </a:p>
          <a:p>
            <a:r>
              <a:rPr lang="en-US" dirty="0"/>
              <a:t>Each declaration includes a CSS property name and a value, separated by a colon.</a:t>
            </a:r>
          </a:p>
          <a:p>
            <a:r>
              <a:rPr lang="en-US" dirty="0"/>
              <a:t>A CSS declaration always ends with a semicolon, and declaration blocks are surrounded by curly braces.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4BA246-F42D-40E6-9DCC-CF4074281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231" y="1476587"/>
            <a:ext cx="7634481" cy="169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93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F8DAC-55D0-48D7-BF82-78EB0D733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ABC48-728D-4FE6-9AC4-A256B8E7F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272849"/>
            <a:ext cx="7412192" cy="1165552"/>
          </a:xfrm>
        </p:spPr>
        <p:txBody>
          <a:bodyPr>
            <a:normAutofit/>
          </a:bodyPr>
          <a:lstStyle/>
          <a:p>
            <a:r>
              <a:rPr lang="en-US" dirty="0"/>
              <a:t>CSS selectors are used to "find" (or select) HTML elements based on their element name, id, class, attribute, and more.</a:t>
            </a: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E439B54-D3DE-42EA-9179-70A8C57EFC54}"/>
              </a:ext>
            </a:extLst>
          </p:cNvPr>
          <p:cNvSpPr txBox="1">
            <a:spLocks/>
          </p:cNvSpPr>
          <p:nvPr/>
        </p:nvSpPr>
        <p:spPr>
          <a:xfrm>
            <a:off x="645130" y="2354031"/>
            <a:ext cx="9405704" cy="587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The element Selector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1A4D623-902F-4064-935E-E1D4F81A48CA}"/>
              </a:ext>
            </a:extLst>
          </p:cNvPr>
          <p:cNvSpPr txBox="1">
            <a:spLocks/>
          </p:cNvSpPr>
          <p:nvPr/>
        </p:nvSpPr>
        <p:spPr>
          <a:xfrm>
            <a:off x="645130" y="2929737"/>
            <a:ext cx="6564053" cy="1381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The element selector selects elements based on the element name.</a:t>
            </a:r>
          </a:p>
          <a:p>
            <a:r>
              <a:rPr lang="en-US" dirty="0"/>
              <a:t>You can select all &lt;p&gt; elements on a page.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A1DBE9-6976-4E32-8813-091883DD9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780" y="1161644"/>
            <a:ext cx="3080097" cy="970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3C4698-370F-4B1C-B49F-056C3CCA1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780" y="2640990"/>
            <a:ext cx="3081672" cy="175873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4A17354-1856-454C-B14F-C4476CD86776}"/>
              </a:ext>
            </a:extLst>
          </p:cNvPr>
          <p:cNvSpPr txBox="1">
            <a:spLocks/>
          </p:cNvSpPr>
          <p:nvPr/>
        </p:nvSpPr>
        <p:spPr>
          <a:xfrm>
            <a:off x="645130" y="4231254"/>
            <a:ext cx="9405704" cy="587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The id Selector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3F9F430-62BC-4C1F-B697-6B9548DB1E5C}"/>
              </a:ext>
            </a:extLst>
          </p:cNvPr>
          <p:cNvSpPr txBox="1">
            <a:spLocks/>
          </p:cNvSpPr>
          <p:nvPr/>
        </p:nvSpPr>
        <p:spPr>
          <a:xfrm>
            <a:off x="645129" y="4802102"/>
            <a:ext cx="6564054" cy="193000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The id selector uses the id attribute of an HTML element to select a specific element.</a:t>
            </a:r>
          </a:p>
          <a:p>
            <a:r>
              <a:rPr lang="en-US" dirty="0"/>
              <a:t>The id of an element should be unique within a page, so the id selector is used to select one unique element!</a:t>
            </a:r>
          </a:p>
          <a:p>
            <a:r>
              <a:rPr lang="en-US" dirty="0"/>
              <a:t>To select an element with a specific id, write a hash (#) character, followed by the id of the element.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A6B9C0-2FCE-44A3-9743-381964C45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2780" y="4686681"/>
            <a:ext cx="3026595" cy="142179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143ACB4-24EE-4DC9-A3B5-46E09D3FF324}"/>
              </a:ext>
            </a:extLst>
          </p:cNvPr>
          <p:cNvSpPr/>
          <p:nvPr/>
        </p:nvSpPr>
        <p:spPr>
          <a:xfrm>
            <a:off x="7209184" y="6170881"/>
            <a:ext cx="34058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Verdana" panose="020B0604030504040204" pitchFamily="34" charset="0"/>
              </a:rPr>
              <a:t>Note:</a:t>
            </a:r>
            <a:r>
              <a:rPr lang="en-US" sz="1600" dirty="0">
                <a:latin typeface="Verdana" panose="020B0604030504040204" pitchFamily="34" charset="0"/>
              </a:rPr>
              <a:t> An id name cannot start with a number!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5135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EAF12-0C36-45DB-ABEC-E2ECA6522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E89A292-5EF9-4D1B-81A1-A119E80F9576}"/>
              </a:ext>
            </a:extLst>
          </p:cNvPr>
          <p:cNvSpPr txBox="1">
            <a:spLocks/>
          </p:cNvSpPr>
          <p:nvPr/>
        </p:nvSpPr>
        <p:spPr>
          <a:xfrm>
            <a:off x="646111" y="1265292"/>
            <a:ext cx="9405704" cy="587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The class Selector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CC6C38-776E-4C34-A4A4-9755E28F5358}"/>
              </a:ext>
            </a:extLst>
          </p:cNvPr>
          <p:cNvSpPr txBox="1">
            <a:spLocks/>
          </p:cNvSpPr>
          <p:nvPr/>
        </p:nvSpPr>
        <p:spPr>
          <a:xfrm>
            <a:off x="646111" y="1840998"/>
            <a:ext cx="6564053" cy="4546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The class selector selects elements with a specific class attribute.</a:t>
            </a:r>
          </a:p>
          <a:p>
            <a:r>
              <a:rPr lang="en-US" dirty="0"/>
              <a:t>To select elements with a specific class, write a period (.) character, followed by the name of the class.</a:t>
            </a:r>
          </a:p>
          <a:p>
            <a:endParaRPr lang="en-US" dirty="0"/>
          </a:p>
          <a:p>
            <a:r>
              <a:rPr lang="en-US" dirty="0"/>
              <a:t>You can also specify that only specific HTML elements should be affected by a class.</a:t>
            </a:r>
          </a:p>
          <a:p>
            <a:endParaRPr lang="en-US" dirty="0"/>
          </a:p>
          <a:p>
            <a:r>
              <a:rPr lang="en-US" dirty="0"/>
              <a:t>HTML elements can also refer to more than one class.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60E234-B7EA-4947-A9A4-1971CE0E5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244" y="1447762"/>
            <a:ext cx="3232549" cy="15631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14C40E-E825-4331-9B98-DE6053EBF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244" y="3415298"/>
            <a:ext cx="3234469" cy="14743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7C8D42-8206-417E-85E8-C08F99E5B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8244" y="5263597"/>
            <a:ext cx="2941002" cy="9972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C93EDA-0BA2-4A38-ACA8-77361D009D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7328" y="5731748"/>
            <a:ext cx="3036734" cy="52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40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BAA9-7355-4B8D-9256-80BF825E0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A9D75-7899-4822-86B6-717A8FD43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392" y="2052918"/>
            <a:ext cx="3935896" cy="4195481"/>
          </a:xfrm>
        </p:spPr>
        <p:txBody>
          <a:bodyPr/>
          <a:lstStyle/>
          <a:p>
            <a:r>
              <a:rPr lang="en-US" dirty="0"/>
              <a:t>If you have elements with the same style definitions.</a:t>
            </a:r>
          </a:p>
          <a:p>
            <a:endParaRPr lang="en-US" dirty="0"/>
          </a:p>
          <a:p>
            <a:r>
              <a:rPr lang="en-US" dirty="0"/>
              <a:t>It will be better to group the selectors, to minimize the code.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3209BAA-73FD-4D99-A5B5-C025A5F1A6F0}"/>
              </a:ext>
            </a:extLst>
          </p:cNvPr>
          <p:cNvSpPr txBox="1">
            <a:spLocks/>
          </p:cNvSpPr>
          <p:nvPr/>
        </p:nvSpPr>
        <p:spPr>
          <a:xfrm>
            <a:off x="646111" y="1265292"/>
            <a:ext cx="9405704" cy="587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Group Selectors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93F32D-304C-4291-B615-7F08EBE2F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584" y="1641215"/>
            <a:ext cx="2970307" cy="44945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F6FCAB-03BB-4D18-85F3-89105ECA6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322" y="4636206"/>
            <a:ext cx="3100035" cy="149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8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F7EB2-7D8D-461E-9F70-99704B2BC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Ways to Insert CSS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55F9C-4254-443C-BCCA-6D8025BA1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37253"/>
            <a:ext cx="8946541" cy="3012228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rgbClr val="FFFF00"/>
                </a:solidFill>
              </a:rPr>
              <a:t>1. External style sheet</a:t>
            </a:r>
          </a:p>
          <a:p>
            <a:endParaRPr lang="en-US" dirty="0"/>
          </a:p>
          <a:p>
            <a:r>
              <a:rPr lang="en-US" dirty="0"/>
              <a:t>With an external style sheet, you can change the look of an entire website by changing just one file!</a:t>
            </a:r>
          </a:p>
          <a:p>
            <a:r>
              <a:rPr lang="en-US" dirty="0"/>
              <a:t>Each page must include a reference to the external style sheet file inside the &lt;link&gt; element. The &lt;link&gt; element goes inside the &lt;head&gt; section.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38767F-7C2F-4E56-9323-4464DFC34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073" y="4549480"/>
            <a:ext cx="9036750" cy="13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68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F7EB2-7D8D-461E-9F70-99704B2BC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Ways to Insert CSS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8E3435-329B-461C-951B-71DF8A2B1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4" y="1404730"/>
            <a:ext cx="6012124" cy="32865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FFFF00"/>
                </a:solidFill>
              </a:rPr>
              <a:t>2. Internal style sheet</a:t>
            </a:r>
            <a:endParaRPr lang="en-US" dirty="0"/>
          </a:p>
          <a:p>
            <a:endParaRPr lang="en-US" dirty="0"/>
          </a:p>
          <a:p>
            <a:r>
              <a:rPr lang="en-US" dirty="0"/>
              <a:t>An internal style sheet may be used if one single page has a unique style.</a:t>
            </a:r>
          </a:p>
          <a:p>
            <a:endParaRPr lang="en-US" dirty="0"/>
          </a:p>
          <a:p>
            <a:r>
              <a:rPr lang="en-US" dirty="0"/>
              <a:t>Internal styles are defined within the &lt;style&gt; element, inside the &lt;head&gt; section of an HTML page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909CD9-0CCF-42A7-9FB4-A9269DECB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850" y="1539116"/>
            <a:ext cx="3914901" cy="431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63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F7EB2-7D8D-461E-9F70-99704B2BC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Ways to Insert CSS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1A54634-AD7B-41DD-99EC-B055C96A7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4" y="1404730"/>
            <a:ext cx="8946540" cy="32865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FFFF00"/>
                </a:solidFill>
              </a:rPr>
              <a:t>3. Inline styles</a:t>
            </a:r>
            <a:endParaRPr lang="en-US" dirty="0"/>
          </a:p>
          <a:p>
            <a:endParaRPr lang="en-US" dirty="0"/>
          </a:p>
          <a:p>
            <a:r>
              <a:rPr lang="en-US" dirty="0"/>
              <a:t>An inline style may be used to apply a unique style for a single element.</a:t>
            </a:r>
          </a:p>
          <a:p>
            <a:endParaRPr lang="en-US" dirty="0"/>
          </a:p>
          <a:p>
            <a:r>
              <a:rPr lang="en-US" dirty="0"/>
              <a:t>To use inline styles, add the style attribute to the relevant element. The style attribute can contain any CSS property.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FDAB48-D20D-4D22-AC8C-9A5BBC6DF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502" y="5117618"/>
            <a:ext cx="10411305" cy="63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45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1103</TotalTime>
  <Words>867</Words>
  <Application>Microsoft Office PowerPoint</Application>
  <PresentationFormat>Widescreen</PresentationFormat>
  <Paragraphs>140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Century Gothic</vt:lpstr>
      <vt:lpstr>Verdana</vt:lpstr>
      <vt:lpstr>Wingdings 3</vt:lpstr>
      <vt:lpstr>Ion</vt:lpstr>
      <vt:lpstr>Introduction to CSS Cascading Style Sheets</vt:lpstr>
      <vt:lpstr>CSS introduction</vt:lpstr>
      <vt:lpstr>CSS Syntax</vt:lpstr>
      <vt:lpstr>CSS Selectors</vt:lpstr>
      <vt:lpstr>CSS Selectors</vt:lpstr>
      <vt:lpstr>CSS Selectors</vt:lpstr>
      <vt:lpstr>Three Ways to Insert CSS </vt:lpstr>
      <vt:lpstr>Three Ways to Insert CSS </vt:lpstr>
      <vt:lpstr>Three Ways to Insert CSS </vt:lpstr>
      <vt:lpstr>Cascading Order</vt:lpstr>
      <vt:lpstr>CSS Colors </vt:lpstr>
      <vt:lpstr>CSS Backgrounds </vt:lpstr>
      <vt:lpstr>CSS Borders </vt:lpstr>
      <vt:lpstr>CSS Margins </vt:lpstr>
      <vt:lpstr>CSS Padding</vt:lpstr>
      <vt:lpstr>CSS Height and Width </vt:lpstr>
      <vt:lpstr>CSS Box Model</vt:lpstr>
      <vt:lpstr>Assignment 3 due – 6/28/2018</vt:lpstr>
      <vt:lpstr>Assignment 3 due – 6/28/2018</vt:lpstr>
      <vt:lpstr>Assignment 3 due – 6/28/2018</vt:lpstr>
      <vt:lpstr>Assignment 3 due – 6/28/2018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CSS Cascading Style Sheets</dc:title>
  <dc:creator>manup</dc:creator>
  <cp:lastModifiedBy>Manu Peethambar</cp:lastModifiedBy>
  <cp:revision>23</cp:revision>
  <dcterms:created xsi:type="dcterms:W3CDTF">2018-06-27T00:22:46Z</dcterms:created>
  <dcterms:modified xsi:type="dcterms:W3CDTF">2018-06-27T18:54:56Z</dcterms:modified>
</cp:coreProperties>
</file>