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8" r:id="rId12"/>
    <p:sldId id="267" r:id="rId13"/>
    <p:sldId id="269" r:id="rId14"/>
    <p:sldId id="260"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6/29/2018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nupeethambar888/webdev" TargetMode="External"/><Relationship Id="rId2" Type="http://schemas.openxmlformats.org/officeDocument/2006/relationships/hyperlink" Target="mailto:cm13055@umb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html/html_head.asp"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html/html_formatting.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html/html_quotation_elements.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E90F-D23E-491E-830E-45604C2AEECB}"/>
              </a:ext>
            </a:extLst>
          </p:cNvPr>
          <p:cNvSpPr>
            <a:spLocks noGrp="1"/>
          </p:cNvSpPr>
          <p:nvPr>
            <p:ph type="ctrTitle"/>
          </p:nvPr>
        </p:nvSpPr>
        <p:spPr>
          <a:xfrm>
            <a:off x="1154955" y="1447800"/>
            <a:ext cx="8825658" cy="1361661"/>
          </a:xfrm>
        </p:spPr>
        <p:txBody>
          <a:bodyPr/>
          <a:lstStyle/>
          <a:p>
            <a:r>
              <a:rPr lang="en-US" dirty="0"/>
              <a:t>HTML – Continued..</a:t>
            </a:r>
          </a:p>
        </p:txBody>
      </p:sp>
      <p:sp>
        <p:nvSpPr>
          <p:cNvPr id="3" name="Subtitle 2">
            <a:extLst>
              <a:ext uri="{FF2B5EF4-FFF2-40B4-BE49-F238E27FC236}">
                <a16:creationId xmlns:a16="http://schemas.microsoft.com/office/drawing/2014/main" id="{DE8B5C46-53E2-4425-A4D5-AB6B0F93BFAA}"/>
              </a:ext>
            </a:extLst>
          </p:cNvPr>
          <p:cNvSpPr>
            <a:spLocks noGrp="1"/>
          </p:cNvSpPr>
          <p:nvPr>
            <p:ph type="subTitle" idx="1"/>
          </p:nvPr>
        </p:nvSpPr>
        <p:spPr>
          <a:xfrm>
            <a:off x="1154955" y="3816626"/>
            <a:ext cx="8825658" cy="1822174"/>
          </a:xfrm>
        </p:spPr>
        <p:txBody>
          <a:bodyPr/>
          <a:lstStyle/>
          <a:p>
            <a:r>
              <a:rPr lang="en-US" dirty="0"/>
              <a:t>Instructor: </a:t>
            </a:r>
            <a:r>
              <a:rPr lang="en-US" b="1" dirty="0"/>
              <a:t>Manu </a:t>
            </a:r>
            <a:r>
              <a:rPr lang="en-US" b="1" dirty="0" err="1"/>
              <a:t>Peethambar</a:t>
            </a:r>
            <a:endParaRPr lang="en-US" b="1" dirty="0"/>
          </a:p>
          <a:p>
            <a:r>
              <a:rPr lang="en-US" dirty="0"/>
              <a:t>E-mail: </a:t>
            </a:r>
            <a:r>
              <a:rPr lang="en-US" b="1" dirty="0">
                <a:hlinkClick r:id="rId2"/>
              </a:rPr>
              <a:t>cm13055@umbc.edu</a:t>
            </a:r>
            <a:endParaRPr lang="en-US" b="1" dirty="0"/>
          </a:p>
          <a:p>
            <a:r>
              <a:rPr lang="en-US" dirty="0"/>
              <a:t>Telegram handle: </a:t>
            </a:r>
            <a:r>
              <a:rPr lang="en-US" b="1" dirty="0"/>
              <a:t>@manupeethambar888</a:t>
            </a:r>
          </a:p>
          <a:p>
            <a:r>
              <a:rPr lang="en-US" dirty="0"/>
              <a:t>Slides: </a:t>
            </a:r>
            <a:r>
              <a:rPr lang="en-US" dirty="0">
                <a:hlinkClick r:id="rId3"/>
              </a:rPr>
              <a:t>https://github.com/manupeethambar888/webdev</a:t>
            </a:r>
            <a:endParaRPr lang="en-US" dirty="0"/>
          </a:p>
          <a:p>
            <a:endParaRPr lang="en-US" dirty="0"/>
          </a:p>
        </p:txBody>
      </p:sp>
    </p:spTree>
    <p:extLst>
      <p:ext uri="{BB962C8B-B14F-4D97-AF65-F5344CB8AC3E}">
        <p14:creationId xmlns:p14="http://schemas.microsoft.com/office/powerpoint/2010/main" val="3306709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7652-6C3F-4846-AC3C-D08D56EE380A}"/>
              </a:ext>
            </a:extLst>
          </p:cNvPr>
          <p:cNvSpPr>
            <a:spLocks noGrp="1"/>
          </p:cNvSpPr>
          <p:nvPr>
            <p:ph type="title"/>
          </p:nvPr>
        </p:nvSpPr>
        <p:spPr/>
        <p:txBody>
          <a:bodyPr/>
          <a:lstStyle/>
          <a:p>
            <a:r>
              <a:rPr lang="en-US" dirty="0"/>
              <a:t>HTML Head</a:t>
            </a:r>
            <a:br>
              <a:rPr lang="en-US" dirty="0"/>
            </a:br>
            <a:endParaRPr lang="en-US" dirty="0"/>
          </a:p>
        </p:txBody>
      </p:sp>
      <p:sp>
        <p:nvSpPr>
          <p:cNvPr id="3" name="Content Placeholder 2">
            <a:extLst>
              <a:ext uri="{FF2B5EF4-FFF2-40B4-BE49-F238E27FC236}">
                <a16:creationId xmlns:a16="http://schemas.microsoft.com/office/drawing/2014/main" id="{3402FD69-EB0A-476A-AD74-FAD331443B0F}"/>
              </a:ext>
            </a:extLst>
          </p:cNvPr>
          <p:cNvSpPr>
            <a:spLocks noGrp="1"/>
          </p:cNvSpPr>
          <p:nvPr>
            <p:ph idx="1"/>
          </p:nvPr>
        </p:nvSpPr>
        <p:spPr>
          <a:xfrm>
            <a:off x="1103312" y="2052918"/>
            <a:ext cx="8946541" cy="3035917"/>
          </a:xfrm>
        </p:spPr>
        <p:txBody>
          <a:bodyPr/>
          <a:lstStyle/>
          <a:p>
            <a:r>
              <a:rPr lang="en-US" dirty="0"/>
              <a:t>The HTML </a:t>
            </a:r>
            <a:r>
              <a:rPr lang="en-US" dirty="0">
                <a:solidFill>
                  <a:srgbClr val="FFFF00"/>
                </a:solidFill>
              </a:rPr>
              <a:t>&lt;title&gt; </a:t>
            </a:r>
            <a:r>
              <a:rPr lang="en-US" dirty="0"/>
              <a:t>Element</a:t>
            </a:r>
          </a:p>
          <a:p>
            <a:r>
              <a:rPr lang="en-US" dirty="0"/>
              <a:t>The HTML </a:t>
            </a:r>
            <a:r>
              <a:rPr lang="en-US" dirty="0">
                <a:solidFill>
                  <a:srgbClr val="FFFF00"/>
                </a:solidFill>
              </a:rPr>
              <a:t>&lt;style&gt; </a:t>
            </a:r>
            <a:r>
              <a:rPr lang="en-US" dirty="0"/>
              <a:t>Element</a:t>
            </a:r>
          </a:p>
          <a:p>
            <a:r>
              <a:rPr lang="en-US" dirty="0"/>
              <a:t>The HTML </a:t>
            </a:r>
            <a:r>
              <a:rPr lang="en-US" dirty="0">
                <a:solidFill>
                  <a:srgbClr val="FFFF00"/>
                </a:solidFill>
              </a:rPr>
              <a:t>&lt;link&gt; </a:t>
            </a:r>
            <a:r>
              <a:rPr lang="en-US" dirty="0"/>
              <a:t>Element</a:t>
            </a:r>
          </a:p>
          <a:p>
            <a:r>
              <a:rPr lang="en-US" dirty="0"/>
              <a:t>The HTML </a:t>
            </a:r>
            <a:r>
              <a:rPr lang="en-US" dirty="0">
                <a:solidFill>
                  <a:srgbClr val="FFFF00"/>
                </a:solidFill>
              </a:rPr>
              <a:t>&lt;meta&gt; </a:t>
            </a:r>
            <a:r>
              <a:rPr lang="en-US" dirty="0"/>
              <a:t>Element</a:t>
            </a:r>
          </a:p>
          <a:p>
            <a:r>
              <a:rPr lang="en-US" dirty="0"/>
              <a:t>Setting The Viewport:</a:t>
            </a:r>
          </a:p>
          <a:p>
            <a:r>
              <a:rPr lang="en-US" dirty="0"/>
              <a:t>The HTML </a:t>
            </a:r>
            <a:r>
              <a:rPr lang="en-US" dirty="0">
                <a:solidFill>
                  <a:srgbClr val="FFFF00"/>
                </a:solidFill>
              </a:rPr>
              <a:t>&lt;script&gt; </a:t>
            </a:r>
            <a:r>
              <a:rPr lang="en-US" dirty="0"/>
              <a:t>Element</a:t>
            </a:r>
          </a:p>
          <a:p>
            <a:pPr marL="0" indent="0">
              <a:buNone/>
            </a:pPr>
            <a:endParaRPr lang="en-US" dirty="0"/>
          </a:p>
        </p:txBody>
      </p:sp>
      <p:pic>
        <p:nvPicPr>
          <p:cNvPr id="4" name="Picture 3">
            <a:extLst>
              <a:ext uri="{FF2B5EF4-FFF2-40B4-BE49-F238E27FC236}">
                <a16:creationId xmlns:a16="http://schemas.microsoft.com/office/drawing/2014/main" id="{E20A8187-F711-4F78-BBFB-85F0BD5E4648}"/>
              </a:ext>
            </a:extLst>
          </p:cNvPr>
          <p:cNvPicPr>
            <a:picLocks noChangeAspect="1"/>
          </p:cNvPicPr>
          <p:nvPr/>
        </p:nvPicPr>
        <p:blipFill>
          <a:blip r:embed="rId2"/>
          <a:stretch>
            <a:fillRect/>
          </a:stretch>
        </p:blipFill>
        <p:spPr>
          <a:xfrm>
            <a:off x="4188721" y="3751023"/>
            <a:ext cx="7706117" cy="423413"/>
          </a:xfrm>
          <a:prstGeom prst="rect">
            <a:avLst/>
          </a:prstGeom>
        </p:spPr>
      </p:pic>
    </p:spTree>
    <p:extLst>
      <p:ext uri="{BB962C8B-B14F-4D97-AF65-F5344CB8AC3E}">
        <p14:creationId xmlns:p14="http://schemas.microsoft.com/office/powerpoint/2010/main" val="2243304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A5B5-9D53-4FEE-A70A-FA3BAEC94D4A}"/>
              </a:ext>
            </a:extLst>
          </p:cNvPr>
          <p:cNvSpPr>
            <a:spLocks noGrp="1"/>
          </p:cNvSpPr>
          <p:nvPr>
            <p:ph type="title"/>
          </p:nvPr>
        </p:nvSpPr>
        <p:spPr/>
        <p:txBody>
          <a:bodyPr/>
          <a:lstStyle/>
          <a:p>
            <a:r>
              <a:rPr lang="en-US" dirty="0"/>
              <a:t>HTML head Elements</a:t>
            </a:r>
            <a:br>
              <a:rPr lang="en-US" dirty="0"/>
            </a:br>
            <a:endParaRPr lang="en-US" dirty="0"/>
          </a:p>
        </p:txBody>
      </p:sp>
      <p:pic>
        <p:nvPicPr>
          <p:cNvPr id="4" name="Content Placeholder 3">
            <a:extLst>
              <a:ext uri="{FF2B5EF4-FFF2-40B4-BE49-F238E27FC236}">
                <a16:creationId xmlns:a16="http://schemas.microsoft.com/office/drawing/2014/main" id="{113E04AD-8E3D-491E-8FB9-EE12C421D598}"/>
              </a:ext>
            </a:extLst>
          </p:cNvPr>
          <p:cNvPicPr>
            <a:picLocks noGrp="1" noChangeAspect="1"/>
          </p:cNvPicPr>
          <p:nvPr>
            <p:ph idx="1"/>
          </p:nvPr>
        </p:nvPicPr>
        <p:blipFill>
          <a:blip r:embed="rId2"/>
          <a:stretch>
            <a:fillRect/>
          </a:stretch>
        </p:blipFill>
        <p:spPr>
          <a:xfrm>
            <a:off x="646111" y="1853248"/>
            <a:ext cx="10664893" cy="3771589"/>
          </a:xfrm>
          <a:prstGeom prst="rect">
            <a:avLst/>
          </a:prstGeom>
        </p:spPr>
      </p:pic>
      <p:sp>
        <p:nvSpPr>
          <p:cNvPr id="5" name="Content Placeholder 2">
            <a:extLst>
              <a:ext uri="{FF2B5EF4-FFF2-40B4-BE49-F238E27FC236}">
                <a16:creationId xmlns:a16="http://schemas.microsoft.com/office/drawing/2014/main" id="{6B3F5128-BB48-4FC2-A787-839029783AB1}"/>
              </a:ext>
            </a:extLst>
          </p:cNvPr>
          <p:cNvSpPr txBox="1">
            <a:spLocks/>
          </p:cNvSpPr>
          <p:nvPr/>
        </p:nvSpPr>
        <p:spPr>
          <a:xfrm>
            <a:off x="1104293" y="5823619"/>
            <a:ext cx="8946541" cy="623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Practice: </a:t>
            </a:r>
            <a:r>
              <a:rPr lang="en-US" dirty="0">
                <a:hlinkClick r:id="rId3"/>
              </a:rPr>
              <a:t>https://www.w3schools.com/html/html_head.asp</a:t>
            </a:r>
            <a:endParaRPr lang="en-US" dirty="0"/>
          </a:p>
        </p:txBody>
      </p:sp>
    </p:spTree>
    <p:extLst>
      <p:ext uri="{BB962C8B-B14F-4D97-AF65-F5344CB8AC3E}">
        <p14:creationId xmlns:p14="http://schemas.microsoft.com/office/powerpoint/2010/main" val="2957902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B7B0-A79D-4E1B-8FF9-6C4323049794}"/>
              </a:ext>
            </a:extLst>
          </p:cNvPr>
          <p:cNvSpPr>
            <a:spLocks noGrp="1"/>
          </p:cNvSpPr>
          <p:nvPr>
            <p:ph type="title"/>
          </p:nvPr>
        </p:nvSpPr>
        <p:spPr/>
        <p:txBody>
          <a:bodyPr/>
          <a:lstStyle/>
          <a:p>
            <a:r>
              <a:rPr lang="en-US" dirty="0"/>
              <a:t>HTML Layouts</a:t>
            </a:r>
            <a:br>
              <a:rPr lang="en-US" dirty="0"/>
            </a:br>
            <a:endParaRPr lang="en-US" dirty="0"/>
          </a:p>
        </p:txBody>
      </p:sp>
      <p:pic>
        <p:nvPicPr>
          <p:cNvPr id="4" name="Content Placeholder 3">
            <a:extLst>
              <a:ext uri="{FF2B5EF4-FFF2-40B4-BE49-F238E27FC236}">
                <a16:creationId xmlns:a16="http://schemas.microsoft.com/office/drawing/2014/main" id="{4A5BBA2F-CDF7-4EC4-944C-9120A248AC51}"/>
              </a:ext>
            </a:extLst>
          </p:cNvPr>
          <p:cNvPicPr>
            <a:picLocks noGrp="1" noChangeAspect="1"/>
          </p:cNvPicPr>
          <p:nvPr>
            <p:ph idx="1"/>
          </p:nvPr>
        </p:nvPicPr>
        <p:blipFill>
          <a:blip r:embed="rId2"/>
          <a:stretch>
            <a:fillRect/>
          </a:stretch>
        </p:blipFill>
        <p:spPr>
          <a:xfrm>
            <a:off x="1082744" y="1280749"/>
            <a:ext cx="8531456" cy="5316998"/>
          </a:xfrm>
          <a:prstGeom prst="rect">
            <a:avLst/>
          </a:prstGeom>
        </p:spPr>
      </p:pic>
    </p:spTree>
    <p:extLst>
      <p:ext uri="{BB962C8B-B14F-4D97-AF65-F5344CB8AC3E}">
        <p14:creationId xmlns:p14="http://schemas.microsoft.com/office/powerpoint/2010/main" val="3444654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0867-AEDF-4CC8-AD37-1EE7A10CE27E}"/>
              </a:ext>
            </a:extLst>
          </p:cNvPr>
          <p:cNvSpPr>
            <a:spLocks noGrp="1"/>
          </p:cNvSpPr>
          <p:nvPr>
            <p:ph type="title"/>
          </p:nvPr>
        </p:nvSpPr>
        <p:spPr/>
        <p:txBody>
          <a:bodyPr/>
          <a:lstStyle/>
          <a:p>
            <a:r>
              <a:rPr lang="en-US" dirty="0"/>
              <a:t>HTML Layout Elements</a:t>
            </a:r>
            <a:br>
              <a:rPr lang="en-US" dirty="0"/>
            </a:br>
            <a:endParaRPr lang="en-US" dirty="0"/>
          </a:p>
        </p:txBody>
      </p:sp>
      <p:sp>
        <p:nvSpPr>
          <p:cNvPr id="3" name="Content Placeholder 2">
            <a:extLst>
              <a:ext uri="{FF2B5EF4-FFF2-40B4-BE49-F238E27FC236}">
                <a16:creationId xmlns:a16="http://schemas.microsoft.com/office/drawing/2014/main" id="{EC4335BF-214B-48C4-AD59-3782C5D4C6FD}"/>
              </a:ext>
            </a:extLst>
          </p:cNvPr>
          <p:cNvSpPr>
            <a:spLocks noGrp="1"/>
          </p:cNvSpPr>
          <p:nvPr>
            <p:ph idx="1"/>
          </p:nvPr>
        </p:nvSpPr>
        <p:spPr>
          <a:xfrm>
            <a:off x="646111" y="1245704"/>
            <a:ext cx="8047316" cy="5393635"/>
          </a:xfrm>
        </p:spPr>
        <p:txBody>
          <a:bodyPr>
            <a:normAutofit lnSpcReduction="10000"/>
          </a:bodyPr>
          <a:lstStyle/>
          <a:p>
            <a:r>
              <a:rPr lang="en-US" dirty="0"/>
              <a:t>Websites often display content in multiple columns (like a magazine or newspaper).</a:t>
            </a:r>
          </a:p>
          <a:p>
            <a:r>
              <a:rPr lang="en-US" dirty="0"/>
              <a:t>HTML5 offers new semantic elements that define the different parts of a web page:</a:t>
            </a:r>
          </a:p>
          <a:p>
            <a:endParaRPr lang="en-US" dirty="0"/>
          </a:p>
          <a:p>
            <a:r>
              <a:rPr lang="en-US" dirty="0">
                <a:solidFill>
                  <a:srgbClr val="FFFF00"/>
                </a:solidFill>
              </a:rPr>
              <a:t>&lt;header&gt; </a:t>
            </a:r>
            <a:r>
              <a:rPr lang="en-US" dirty="0"/>
              <a:t>- Defines a header for a document or a section</a:t>
            </a:r>
          </a:p>
          <a:p>
            <a:r>
              <a:rPr lang="en-US" dirty="0">
                <a:solidFill>
                  <a:srgbClr val="FFFF00"/>
                </a:solidFill>
              </a:rPr>
              <a:t>&lt;</a:t>
            </a:r>
            <a:r>
              <a:rPr lang="en-US" dirty="0" err="1">
                <a:solidFill>
                  <a:srgbClr val="FFFF00"/>
                </a:solidFill>
              </a:rPr>
              <a:t>nav</a:t>
            </a:r>
            <a:r>
              <a:rPr lang="en-US" dirty="0">
                <a:solidFill>
                  <a:srgbClr val="FFFF00"/>
                </a:solidFill>
              </a:rPr>
              <a:t>&gt; </a:t>
            </a:r>
            <a:r>
              <a:rPr lang="en-US" dirty="0"/>
              <a:t>- Defines a container for navigation links</a:t>
            </a:r>
          </a:p>
          <a:p>
            <a:r>
              <a:rPr lang="en-US" dirty="0">
                <a:solidFill>
                  <a:srgbClr val="FFFF00"/>
                </a:solidFill>
              </a:rPr>
              <a:t>&lt;section&gt; </a:t>
            </a:r>
            <a:r>
              <a:rPr lang="en-US" dirty="0"/>
              <a:t>- Defines a section in a document</a:t>
            </a:r>
          </a:p>
          <a:p>
            <a:r>
              <a:rPr lang="en-US" dirty="0">
                <a:solidFill>
                  <a:srgbClr val="FFFF00"/>
                </a:solidFill>
              </a:rPr>
              <a:t>&lt;article&gt; </a:t>
            </a:r>
            <a:r>
              <a:rPr lang="en-US" dirty="0"/>
              <a:t>- Defines an independent self-contained article</a:t>
            </a:r>
          </a:p>
          <a:p>
            <a:r>
              <a:rPr lang="en-US" dirty="0">
                <a:solidFill>
                  <a:srgbClr val="FFFF00"/>
                </a:solidFill>
              </a:rPr>
              <a:t>&lt;aside&gt; </a:t>
            </a:r>
            <a:r>
              <a:rPr lang="en-US" dirty="0"/>
              <a:t>- Defines content aside from the content (like a sidebar)</a:t>
            </a:r>
          </a:p>
          <a:p>
            <a:r>
              <a:rPr lang="en-US" dirty="0">
                <a:solidFill>
                  <a:srgbClr val="FFFF00"/>
                </a:solidFill>
              </a:rPr>
              <a:t>&lt;footer&gt; </a:t>
            </a:r>
            <a:r>
              <a:rPr lang="en-US" dirty="0"/>
              <a:t>- Defines a footer for a document or a section</a:t>
            </a:r>
          </a:p>
          <a:p>
            <a:r>
              <a:rPr lang="en-US" dirty="0">
                <a:solidFill>
                  <a:srgbClr val="FFFF00"/>
                </a:solidFill>
              </a:rPr>
              <a:t>&lt;details&gt; </a:t>
            </a:r>
            <a:r>
              <a:rPr lang="en-US" dirty="0"/>
              <a:t>- Defines additional details</a:t>
            </a:r>
          </a:p>
          <a:p>
            <a:r>
              <a:rPr lang="en-US" dirty="0">
                <a:solidFill>
                  <a:srgbClr val="FFFF00"/>
                </a:solidFill>
              </a:rPr>
              <a:t>&lt;summary&gt; </a:t>
            </a:r>
            <a:r>
              <a:rPr lang="en-US" dirty="0"/>
              <a:t>- Defines a heading for the </a:t>
            </a:r>
            <a:r>
              <a:rPr lang="en-US" dirty="0">
                <a:solidFill>
                  <a:srgbClr val="FFFF00"/>
                </a:solidFill>
              </a:rPr>
              <a:t>&lt;details&gt; </a:t>
            </a:r>
            <a:r>
              <a:rPr lang="en-US" dirty="0"/>
              <a:t>element</a:t>
            </a:r>
          </a:p>
        </p:txBody>
      </p:sp>
      <p:pic>
        <p:nvPicPr>
          <p:cNvPr id="5" name="Picture 4">
            <a:extLst>
              <a:ext uri="{FF2B5EF4-FFF2-40B4-BE49-F238E27FC236}">
                <a16:creationId xmlns:a16="http://schemas.microsoft.com/office/drawing/2014/main" id="{74486919-A679-4BFD-A740-5E9EFBC27A2C}"/>
              </a:ext>
            </a:extLst>
          </p:cNvPr>
          <p:cNvPicPr>
            <a:picLocks noChangeAspect="1"/>
          </p:cNvPicPr>
          <p:nvPr/>
        </p:nvPicPr>
        <p:blipFill>
          <a:blip r:embed="rId2"/>
          <a:stretch>
            <a:fillRect/>
          </a:stretch>
        </p:blipFill>
        <p:spPr>
          <a:xfrm>
            <a:off x="8400406" y="2532493"/>
            <a:ext cx="3502442" cy="4106846"/>
          </a:xfrm>
          <a:prstGeom prst="rect">
            <a:avLst/>
          </a:prstGeom>
        </p:spPr>
      </p:pic>
    </p:spTree>
    <p:extLst>
      <p:ext uri="{BB962C8B-B14F-4D97-AF65-F5344CB8AC3E}">
        <p14:creationId xmlns:p14="http://schemas.microsoft.com/office/powerpoint/2010/main" val="3439853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516B-F169-448E-8A3E-E6F42F7427B8}"/>
              </a:ext>
            </a:extLst>
          </p:cNvPr>
          <p:cNvSpPr>
            <a:spLocks noGrp="1"/>
          </p:cNvSpPr>
          <p:nvPr>
            <p:ph type="title"/>
          </p:nvPr>
        </p:nvSpPr>
        <p:spPr>
          <a:xfrm>
            <a:off x="646111" y="463826"/>
            <a:ext cx="9404723" cy="1389422"/>
          </a:xfrm>
        </p:spPr>
        <p:txBody>
          <a:bodyPr/>
          <a:lstStyle/>
          <a:p>
            <a:r>
              <a:rPr lang="en-US" dirty="0" smtClean="0"/>
              <a:t>Assignment Rules</a:t>
            </a:r>
            <a:endParaRPr lang="en-US" dirty="0"/>
          </a:p>
        </p:txBody>
      </p:sp>
      <p:sp>
        <p:nvSpPr>
          <p:cNvPr id="3" name="Content Placeholder 2">
            <a:extLst>
              <a:ext uri="{FF2B5EF4-FFF2-40B4-BE49-F238E27FC236}">
                <a16:creationId xmlns:a16="http://schemas.microsoft.com/office/drawing/2014/main" id="{0E15BD79-ED58-493A-99C7-206FCB2607BD}"/>
              </a:ext>
            </a:extLst>
          </p:cNvPr>
          <p:cNvSpPr>
            <a:spLocks noGrp="1"/>
          </p:cNvSpPr>
          <p:nvPr>
            <p:ph idx="1"/>
          </p:nvPr>
        </p:nvSpPr>
        <p:spPr>
          <a:xfrm>
            <a:off x="1103312" y="1245704"/>
            <a:ext cx="9458671" cy="5433392"/>
          </a:xfrm>
        </p:spPr>
        <p:txBody>
          <a:bodyPr>
            <a:normAutofit fontScale="92500" lnSpcReduction="20000"/>
          </a:bodyPr>
          <a:lstStyle/>
          <a:p>
            <a:r>
              <a:rPr lang="en-US" dirty="0"/>
              <a:t>Turn in your assignments </a:t>
            </a:r>
            <a:r>
              <a:rPr lang="en-US" b="1" dirty="0"/>
              <a:t>before the class!</a:t>
            </a:r>
          </a:p>
          <a:p>
            <a:r>
              <a:rPr lang="en-US" dirty="0"/>
              <a:t>Name your assignments according to what is mentioned in </a:t>
            </a:r>
            <a:r>
              <a:rPr lang="en-US" dirty="0" err="1"/>
              <a:t>sildes</a:t>
            </a:r>
            <a:r>
              <a:rPr lang="en-US" dirty="0"/>
              <a:t>:</a:t>
            </a:r>
          </a:p>
          <a:p>
            <a:pPr marL="0" indent="0">
              <a:buNone/>
            </a:pPr>
            <a:r>
              <a:rPr lang="en-US" dirty="0"/>
              <a:t>	For example: “</a:t>
            </a:r>
            <a:r>
              <a:rPr lang="en-US" b="1" dirty="0"/>
              <a:t>Assignment1.html</a:t>
            </a:r>
            <a:r>
              <a:rPr lang="en-US" dirty="0"/>
              <a:t>”, “</a:t>
            </a:r>
            <a:r>
              <a:rPr lang="en-US" b="1" dirty="0"/>
              <a:t>Assignment2.html</a:t>
            </a:r>
            <a:r>
              <a:rPr lang="en-US" dirty="0"/>
              <a:t>”, etc.</a:t>
            </a:r>
          </a:p>
          <a:p>
            <a:endParaRPr lang="en-US" dirty="0"/>
          </a:p>
          <a:p>
            <a:r>
              <a:rPr lang="en-US" dirty="0"/>
              <a:t>Class work is different from home work: </a:t>
            </a:r>
            <a:r>
              <a:rPr lang="en-US" b="1" dirty="0"/>
              <a:t>DO NOT MERGE BOTH</a:t>
            </a:r>
          </a:p>
          <a:p>
            <a:endParaRPr lang="en-US" dirty="0"/>
          </a:p>
          <a:p>
            <a:r>
              <a:rPr lang="en-US" dirty="0"/>
              <a:t>Check assignments before submitting them on browsers if it is working.</a:t>
            </a:r>
          </a:p>
          <a:p>
            <a:endParaRPr lang="en-US" dirty="0"/>
          </a:p>
          <a:p>
            <a:r>
              <a:rPr lang="en-US" dirty="0"/>
              <a:t>Whatever is in your </a:t>
            </a:r>
            <a:r>
              <a:rPr lang="en-US" b="1" dirty="0"/>
              <a:t>GitHub assignment folder </a:t>
            </a:r>
            <a:r>
              <a:rPr lang="en-US" dirty="0"/>
              <a:t>is what you upload.</a:t>
            </a:r>
          </a:p>
          <a:p>
            <a:endParaRPr lang="en-US" dirty="0"/>
          </a:p>
          <a:p>
            <a:r>
              <a:rPr lang="en-US" dirty="0"/>
              <a:t>Create 2 folders called </a:t>
            </a:r>
            <a:r>
              <a:rPr lang="en-US" b="1" dirty="0"/>
              <a:t>Classwork</a:t>
            </a:r>
            <a:r>
              <a:rPr lang="en-US" dirty="0"/>
              <a:t> and </a:t>
            </a:r>
            <a:r>
              <a:rPr lang="en-US" b="1" dirty="0"/>
              <a:t>Homework</a:t>
            </a:r>
            <a:r>
              <a:rPr lang="en-US" dirty="0"/>
              <a:t>.</a:t>
            </a:r>
          </a:p>
          <a:p>
            <a:endParaRPr lang="en-US" dirty="0"/>
          </a:p>
          <a:p>
            <a:r>
              <a:rPr lang="en-US" dirty="0"/>
              <a:t>Make sure you </a:t>
            </a:r>
            <a:r>
              <a:rPr lang="en-US" b="1" dirty="0"/>
              <a:t>commit</a:t>
            </a:r>
            <a:r>
              <a:rPr lang="en-US" dirty="0"/>
              <a:t> changes and </a:t>
            </a:r>
            <a:r>
              <a:rPr lang="en-US" b="1" dirty="0"/>
              <a:t>push</a:t>
            </a:r>
            <a:r>
              <a:rPr lang="en-US" dirty="0"/>
              <a:t> them to your repository.</a:t>
            </a:r>
          </a:p>
          <a:p>
            <a:endParaRPr lang="en-US" dirty="0"/>
          </a:p>
          <a:p>
            <a:r>
              <a:rPr lang="en-US" dirty="0"/>
              <a:t>Your files should be available in: </a:t>
            </a:r>
            <a:r>
              <a:rPr lang="en-US" b="1" dirty="0"/>
              <a:t>https://github.com/</a:t>
            </a:r>
            <a:r>
              <a:rPr lang="en-US" b="1" dirty="0">
                <a:solidFill>
                  <a:srgbClr val="FFFF00"/>
                </a:solidFill>
              </a:rPr>
              <a:t>yourusername</a:t>
            </a:r>
          </a:p>
          <a:p>
            <a:endParaRPr lang="en-US" dirty="0"/>
          </a:p>
        </p:txBody>
      </p:sp>
    </p:spTree>
    <p:extLst>
      <p:ext uri="{BB962C8B-B14F-4D97-AF65-F5344CB8AC3E}">
        <p14:creationId xmlns:p14="http://schemas.microsoft.com/office/powerpoint/2010/main" val="899722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EC246-5DB1-4791-BF50-0499F24B92F3}"/>
              </a:ext>
            </a:extLst>
          </p:cNvPr>
          <p:cNvSpPr>
            <a:spLocks noGrp="1"/>
          </p:cNvSpPr>
          <p:nvPr>
            <p:ph idx="1"/>
          </p:nvPr>
        </p:nvSpPr>
        <p:spPr>
          <a:xfrm>
            <a:off x="1103312" y="1457740"/>
            <a:ext cx="8946541" cy="2623930"/>
          </a:xfrm>
        </p:spPr>
        <p:txBody>
          <a:bodyPr/>
          <a:lstStyle/>
          <a:p>
            <a:r>
              <a:rPr lang="en-US" dirty="0"/>
              <a:t>Create a sample html file:</a:t>
            </a:r>
          </a:p>
          <a:p>
            <a:endParaRPr lang="en-US" dirty="0"/>
          </a:p>
          <a:p>
            <a:r>
              <a:rPr lang="en-US" dirty="0"/>
              <a:t>Create </a:t>
            </a:r>
            <a:r>
              <a:rPr lang="en-US" dirty="0" smtClean="0"/>
              <a:t>the </a:t>
            </a:r>
            <a:r>
              <a:rPr lang="en-US" dirty="0"/>
              <a:t>table </a:t>
            </a:r>
            <a:r>
              <a:rPr lang="en-US" dirty="0" smtClean="0"/>
              <a:t>below using </a:t>
            </a:r>
            <a:r>
              <a:rPr lang="en-US" dirty="0"/>
              <a:t>the given style.</a:t>
            </a:r>
          </a:p>
          <a:p>
            <a:r>
              <a:rPr lang="en-US" dirty="0"/>
              <a:t>Save this as “</a:t>
            </a:r>
            <a:r>
              <a:rPr lang="en-US" b="1" dirty="0" smtClean="0"/>
              <a:t>assignment5.html</a:t>
            </a:r>
            <a:r>
              <a:rPr lang="en-US" dirty="0"/>
              <a:t>” and in your repository “</a:t>
            </a:r>
            <a:r>
              <a:rPr lang="en-US" b="1" dirty="0" err="1"/>
              <a:t>Assignments_yourname</a:t>
            </a:r>
            <a:r>
              <a:rPr lang="en-US" b="1" dirty="0" smtClean="0"/>
              <a:t>” </a:t>
            </a:r>
            <a:r>
              <a:rPr lang="en-US" dirty="0" smtClean="0"/>
              <a:t>in the </a:t>
            </a:r>
            <a:r>
              <a:rPr lang="en-US" b="1" dirty="0" smtClean="0"/>
              <a:t>Homework</a:t>
            </a:r>
            <a:r>
              <a:rPr lang="en-US" dirty="0" smtClean="0"/>
              <a:t> folder</a:t>
            </a:r>
            <a:r>
              <a:rPr lang="en-US" b="1" dirty="0" smtClean="0"/>
              <a:t>.</a:t>
            </a:r>
            <a:endParaRPr lang="en-US" b="1" dirty="0"/>
          </a:p>
          <a:p>
            <a:r>
              <a:rPr lang="en-US" b="1" dirty="0"/>
              <a:t>Commit</a:t>
            </a:r>
            <a:r>
              <a:rPr lang="en-US" dirty="0"/>
              <a:t> and </a:t>
            </a:r>
            <a:r>
              <a:rPr lang="en-US" b="1" dirty="0"/>
              <a:t>push</a:t>
            </a:r>
            <a:r>
              <a:rPr lang="en-US" dirty="0"/>
              <a:t> the changes to the repository.</a:t>
            </a:r>
          </a:p>
          <a:p>
            <a:endParaRPr lang="en-US" dirty="0"/>
          </a:p>
        </p:txBody>
      </p:sp>
      <p:sp>
        <p:nvSpPr>
          <p:cNvPr id="4" name="Title 1">
            <a:extLst>
              <a:ext uri="{FF2B5EF4-FFF2-40B4-BE49-F238E27FC236}">
                <a16:creationId xmlns:a16="http://schemas.microsoft.com/office/drawing/2014/main" id="{60616A1E-0AD4-4E7D-95B4-5539AF5C0168}"/>
              </a:ext>
            </a:extLst>
          </p:cNvPr>
          <p:cNvSpPr>
            <a:spLocks noGrp="1"/>
          </p:cNvSpPr>
          <p:nvPr>
            <p:ph type="title"/>
          </p:nvPr>
        </p:nvSpPr>
        <p:spPr/>
        <p:txBody>
          <a:bodyPr/>
          <a:lstStyle/>
          <a:p>
            <a:r>
              <a:rPr lang="en-US" dirty="0"/>
              <a:t>Assignment 5 due – 7/2/2018</a:t>
            </a:r>
          </a:p>
        </p:txBody>
      </p:sp>
      <p:pic>
        <p:nvPicPr>
          <p:cNvPr id="5" name="Picture 4">
            <a:extLst>
              <a:ext uri="{FF2B5EF4-FFF2-40B4-BE49-F238E27FC236}">
                <a16:creationId xmlns:a16="http://schemas.microsoft.com/office/drawing/2014/main" id="{072819E8-6760-46F2-B94A-3583926EC242}"/>
              </a:ext>
            </a:extLst>
          </p:cNvPr>
          <p:cNvPicPr>
            <a:picLocks noChangeAspect="1"/>
          </p:cNvPicPr>
          <p:nvPr/>
        </p:nvPicPr>
        <p:blipFill>
          <a:blip r:embed="rId2"/>
          <a:stretch>
            <a:fillRect/>
          </a:stretch>
        </p:blipFill>
        <p:spPr>
          <a:xfrm>
            <a:off x="3995223" y="4221053"/>
            <a:ext cx="7695903" cy="1671023"/>
          </a:xfrm>
          <a:prstGeom prst="rect">
            <a:avLst/>
          </a:prstGeom>
        </p:spPr>
      </p:pic>
      <p:pic>
        <p:nvPicPr>
          <p:cNvPr id="6" name="Picture 5">
            <a:extLst>
              <a:ext uri="{FF2B5EF4-FFF2-40B4-BE49-F238E27FC236}">
                <a16:creationId xmlns:a16="http://schemas.microsoft.com/office/drawing/2014/main" id="{ABF5F3E9-F977-47D2-89FA-69C659CA929E}"/>
              </a:ext>
            </a:extLst>
          </p:cNvPr>
          <p:cNvPicPr>
            <a:picLocks noChangeAspect="1"/>
          </p:cNvPicPr>
          <p:nvPr/>
        </p:nvPicPr>
        <p:blipFill>
          <a:blip r:embed="rId3"/>
          <a:stretch>
            <a:fillRect/>
          </a:stretch>
        </p:blipFill>
        <p:spPr>
          <a:xfrm>
            <a:off x="646111" y="4221053"/>
            <a:ext cx="3055692" cy="2025002"/>
          </a:xfrm>
          <a:prstGeom prst="rect">
            <a:avLst/>
          </a:prstGeom>
        </p:spPr>
      </p:pic>
    </p:spTree>
    <p:extLst>
      <p:ext uri="{BB962C8B-B14F-4D97-AF65-F5344CB8AC3E}">
        <p14:creationId xmlns:p14="http://schemas.microsoft.com/office/powerpoint/2010/main" val="250530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84BB-592E-4BF7-8903-7EDCD28E7F06}"/>
              </a:ext>
            </a:extLst>
          </p:cNvPr>
          <p:cNvSpPr>
            <a:spLocks noGrp="1"/>
          </p:cNvSpPr>
          <p:nvPr>
            <p:ph type="title"/>
          </p:nvPr>
        </p:nvSpPr>
        <p:spPr>
          <a:xfrm>
            <a:off x="646111" y="452718"/>
            <a:ext cx="9404723" cy="832743"/>
          </a:xfrm>
        </p:spPr>
        <p:txBody>
          <a:bodyPr/>
          <a:lstStyle/>
          <a:p>
            <a:r>
              <a:rPr lang="en-US" dirty="0"/>
              <a:t>HTML Horizontal Rules</a:t>
            </a:r>
          </a:p>
        </p:txBody>
      </p:sp>
      <p:pic>
        <p:nvPicPr>
          <p:cNvPr id="4" name="Picture 3">
            <a:extLst>
              <a:ext uri="{FF2B5EF4-FFF2-40B4-BE49-F238E27FC236}">
                <a16:creationId xmlns:a16="http://schemas.microsoft.com/office/drawing/2014/main" id="{F2FE3088-914F-497B-A3F4-4E04C27B6DB2}"/>
              </a:ext>
            </a:extLst>
          </p:cNvPr>
          <p:cNvPicPr>
            <a:picLocks noChangeAspect="1"/>
          </p:cNvPicPr>
          <p:nvPr/>
        </p:nvPicPr>
        <p:blipFill>
          <a:blip r:embed="rId2"/>
          <a:stretch>
            <a:fillRect/>
          </a:stretch>
        </p:blipFill>
        <p:spPr>
          <a:xfrm>
            <a:off x="6408048" y="1835426"/>
            <a:ext cx="5241925" cy="4207565"/>
          </a:xfrm>
          <a:prstGeom prst="rect">
            <a:avLst/>
          </a:prstGeom>
        </p:spPr>
      </p:pic>
      <p:sp>
        <p:nvSpPr>
          <p:cNvPr id="7" name="Content Placeholder 2">
            <a:extLst>
              <a:ext uri="{FF2B5EF4-FFF2-40B4-BE49-F238E27FC236}">
                <a16:creationId xmlns:a16="http://schemas.microsoft.com/office/drawing/2014/main" id="{1E068EF8-B37D-4605-AAEC-A81E5E0458AC}"/>
              </a:ext>
            </a:extLst>
          </p:cNvPr>
          <p:cNvSpPr>
            <a:spLocks noGrp="1"/>
          </p:cNvSpPr>
          <p:nvPr>
            <p:ph idx="1"/>
          </p:nvPr>
        </p:nvSpPr>
        <p:spPr>
          <a:xfrm>
            <a:off x="1103313" y="1835426"/>
            <a:ext cx="4833661" cy="4412974"/>
          </a:xfrm>
        </p:spPr>
        <p:txBody>
          <a:bodyPr/>
          <a:lstStyle/>
          <a:p>
            <a:r>
              <a:rPr lang="en-US" dirty="0"/>
              <a:t>The </a:t>
            </a:r>
            <a:r>
              <a:rPr lang="en-US" dirty="0">
                <a:solidFill>
                  <a:srgbClr val="FFFF00"/>
                </a:solidFill>
              </a:rPr>
              <a:t>&lt;</a:t>
            </a:r>
            <a:r>
              <a:rPr lang="en-US" dirty="0" err="1">
                <a:solidFill>
                  <a:srgbClr val="FFFF00"/>
                </a:solidFill>
              </a:rPr>
              <a:t>hr</a:t>
            </a:r>
            <a:r>
              <a:rPr lang="en-US" dirty="0">
                <a:solidFill>
                  <a:srgbClr val="FFFF00"/>
                </a:solidFill>
              </a:rPr>
              <a:t>&gt; </a:t>
            </a:r>
            <a:r>
              <a:rPr lang="en-US" dirty="0"/>
              <a:t>tag defines a thematic break in an HTML page, and is most often displayed as a horizontal rule.</a:t>
            </a:r>
          </a:p>
          <a:p>
            <a:endParaRPr lang="en-US" dirty="0"/>
          </a:p>
          <a:p>
            <a:r>
              <a:rPr lang="en-US" dirty="0"/>
              <a:t>The </a:t>
            </a:r>
            <a:r>
              <a:rPr lang="en-US" dirty="0">
                <a:solidFill>
                  <a:srgbClr val="FFFF00"/>
                </a:solidFill>
              </a:rPr>
              <a:t>&lt;</a:t>
            </a:r>
            <a:r>
              <a:rPr lang="en-US" dirty="0" err="1">
                <a:solidFill>
                  <a:srgbClr val="FFFF00"/>
                </a:solidFill>
              </a:rPr>
              <a:t>hr</a:t>
            </a:r>
            <a:r>
              <a:rPr lang="en-US" dirty="0">
                <a:solidFill>
                  <a:srgbClr val="FFFF00"/>
                </a:solidFill>
              </a:rPr>
              <a:t>&gt; </a:t>
            </a:r>
            <a:r>
              <a:rPr lang="en-US" dirty="0"/>
              <a:t>element is used to separate content (or define a change) in an HTML page:</a:t>
            </a:r>
          </a:p>
        </p:txBody>
      </p:sp>
    </p:spTree>
    <p:extLst>
      <p:ext uri="{BB962C8B-B14F-4D97-AF65-F5344CB8AC3E}">
        <p14:creationId xmlns:p14="http://schemas.microsoft.com/office/powerpoint/2010/main" val="3522696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700F-8765-4749-8C28-70BD094DFA06}"/>
              </a:ext>
            </a:extLst>
          </p:cNvPr>
          <p:cNvSpPr>
            <a:spLocks noGrp="1"/>
          </p:cNvSpPr>
          <p:nvPr>
            <p:ph type="title"/>
          </p:nvPr>
        </p:nvSpPr>
        <p:spPr/>
        <p:txBody>
          <a:bodyPr/>
          <a:lstStyle/>
          <a:p>
            <a:r>
              <a:rPr lang="en-US" dirty="0"/>
              <a:t>How to View HTML Source?</a:t>
            </a:r>
            <a:br>
              <a:rPr lang="en-US" dirty="0"/>
            </a:br>
            <a:endParaRPr lang="en-US" dirty="0"/>
          </a:p>
        </p:txBody>
      </p:sp>
      <p:sp>
        <p:nvSpPr>
          <p:cNvPr id="3" name="Content Placeholder 2">
            <a:extLst>
              <a:ext uri="{FF2B5EF4-FFF2-40B4-BE49-F238E27FC236}">
                <a16:creationId xmlns:a16="http://schemas.microsoft.com/office/drawing/2014/main" id="{29719AB0-E006-453C-80E0-4CD8E9DA2182}"/>
              </a:ext>
            </a:extLst>
          </p:cNvPr>
          <p:cNvSpPr>
            <a:spLocks noGrp="1"/>
          </p:cNvSpPr>
          <p:nvPr>
            <p:ph idx="1"/>
          </p:nvPr>
        </p:nvSpPr>
        <p:spPr>
          <a:xfrm>
            <a:off x="1103312" y="1351722"/>
            <a:ext cx="8946541" cy="5009321"/>
          </a:xfrm>
        </p:spPr>
        <p:txBody>
          <a:bodyPr>
            <a:normAutofit/>
          </a:bodyPr>
          <a:lstStyle/>
          <a:p>
            <a:r>
              <a:rPr lang="en-US" dirty="0"/>
              <a:t>Have you ever seen a Web page and wondered "Hey! How did they do that?“</a:t>
            </a:r>
          </a:p>
          <a:p>
            <a:endParaRPr lang="en-US" dirty="0"/>
          </a:p>
          <a:p>
            <a:pPr marL="0" indent="0">
              <a:buNone/>
            </a:pPr>
            <a:r>
              <a:rPr lang="en-US" b="1" dirty="0"/>
              <a:t>View HTML Source Code:</a:t>
            </a:r>
          </a:p>
          <a:p>
            <a:r>
              <a:rPr lang="en-US" dirty="0"/>
              <a:t>Right-click in an HTML page and select "View Page Source" (in Chrome) or "View Source" (in IE), or similar in other browsers. This will open a window containing the HTML source code of the page.</a:t>
            </a:r>
          </a:p>
          <a:p>
            <a:pPr marL="0" indent="0">
              <a:buNone/>
            </a:pPr>
            <a:endParaRPr lang="en-US" dirty="0"/>
          </a:p>
          <a:p>
            <a:pPr marL="0" indent="0">
              <a:buNone/>
            </a:pPr>
            <a:r>
              <a:rPr lang="en-US" b="1" dirty="0"/>
              <a:t>Inspect an HTML Element:</a:t>
            </a:r>
          </a:p>
          <a:p>
            <a:r>
              <a:rPr lang="en-US" dirty="0"/>
              <a:t>Right-click on an element (or a blank area), and choose "Inspect" or "Inspect Element" to see what elements are made up of (you will see both the HTML and the CSS). You can also edit the HTML or CSS on-the-fly in the Elements or Styles panel that opens.</a:t>
            </a:r>
          </a:p>
          <a:p>
            <a:endParaRPr lang="en-US" dirty="0"/>
          </a:p>
        </p:txBody>
      </p:sp>
    </p:spTree>
    <p:extLst>
      <p:ext uri="{BB962C8B-B14F-4D97-AF65-F5344CB8AC3E}">
        <p14:creationId xmlns:p14="http://schemas.microsoft.com/office/powerpoint/2010/main" val="1755276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DC9B-2484-4D4B-8913-229077D04E55}"/>
              </a:ext>
            </a:extLst>
          </p:cNvPr>
          <p:cNvSpPr>
            <a:spLocks noGrp="1"/>
          </p:cNvSpPr>
          <p:nvPr>
            <p:ph type="title"/>
          </p:nvPr>
        </p:nvSpPr>
        <p:spPr/>
        <p:txBody>
          <a:bodyPr/>
          <a:lstStyle/>
          <a:p>
            <a:r>
              <a:rPr lang="en-US" dirty="0"/>
              <a:t>HTML Text Formatting</a:t>
            </a:r>
            <a:br>
              <a:rPr lang="en-US" dirty="0"/>
            </a:br>
            <a:endParaRPr lang="en-US" dirty="0"/>
          </a:p>
        </p:txBody>
      </p:sp>
      <p:sp>
        <p:nvSpPr>
          <p:cNvPr id="3" name="Content Placeholder 2">
            <a:extLst>
              <a:ext uri="{FF2B5EF4-FFF2-40B4-BE49-F238E27FC236}">
                <a16:creationId xmlns:a16="http://schemas.microsoft.com/office/drawing/2014/main" id="{E4C3D24C-0616-47A7-914B-DAF5EC61D618}"/>
              </a:ext>
            </a:extLst>
          </p:cNvPr>
          <p:cNvSpPr>
            <a:spLocks noGrp="1"/>
          </p:cNvSpPr>
          <p:nvPr>
            <p:ph idx="1"/>
          </p:nvPr>
        </p:nvSpPr>
        <p:spPr>
          <a:xfrm>
            <a:off x="1103312" y="1258958"/>
            <a:ext cx="8946541" cy="1271492"/>
          </a:xfrm>
        </p:spPr>
        <p:txBody>
          <a:bodyPr/>
          <a:lstStyle/>
          <a:p>
            <a:r>
              <a:rPr lang="en-US" dirty="0"/>
              <a:t>HTML also defines special </a:t>
            </a:r>
            <a:r>
              <a:rPr lang="en-US" b="1" dirty="0"/>
              <a:t>elements</a:t>
            </a:r>
            <a:r>
              <a:rPr lang="en-US" dirty="0"/>
              <a:t> for defining text with a special </a:t>
            </a:r>
            <a:r>
              <a:rPr lang="en-US" b="1" dirty="0"/>
              <a:t>meaning</a:t>
            </a:r>
            <a:r>
              <a:rPr lang="en-US" dirty="0"/>
              <a:t>.</a:t>
            </a:r>
          </a:p>
          <a:p>
            <a:pPr marL="0" indent="0">
              <a:buNone/>
            </a:pPr>
            <a:r>
              <a:rPr lang="en-US" dirty="0"/>
              <a:t>Practice: </a:t>
            </a:r>
            <a:r>
              <a:rPr lang="en-US" dirty="0">
                <a:hlinkClick r:id="rId2"/>
              </a:rPr>
              <a:t>https://www.w3schools.com/html/html_formatting.asp</a:t>
            </a:r>
            <a:endParaRPr lang="en-US" dirty="0"/>
          </a:p>
          <a:p>
            <a:pPr marL="0" indent="0">
              <a:buNone/>
            </a:pPr>
            <a:endParaRPr lang="en-US" dirty="0"/>
          </a:p>
        </p:txBody>
      </p:sp>
      <p:pic>
        <p:nvPicPr>
          <p:cNvPr id="4" name="Picture 3">
            <a:extLst>
              <a:ext uri="{FF2B5EF4-FFF2-40B4-BE49-F238E27FC236}">
                <a16:creationId xmlns:a16="http://schemas.microsoft.com/office/drawing/2014/main" id="{9CC7B2D4-1D01-4F46-8827-DEB34E0C756F}"/>
              </a:ext>
            </a:extLst>
          </p:cNvPr>
          <p:cNvPicPr>
            <a:picLocks noChangeAspect="1"/>
          </p:cNvPicPr>
          <p:nvPr/>
        </p:nvPicPr>
        <p:blipFill>
          <a:blip r:embed="rId3"/>
          <a:stretch>
            <a:fillRect/>
          </a:stretch>
        </p:blipFill>
        <p:spPr>
          <a:xfrm>
            <a:off x="1195082" y="2530450"/>
            <a:ext cx="8763000" cy="4191000"/>
          </a:xfrm>
          <a:prstGeom prst="rect">
            <a:avLst/>
          </a:prstGeom>
        </p:spPr>
      </p:pic>
    </p:spTree>
    <p:extLst>
      <p:ext uri="{BB962C8B-B14F-4D97-AF65-F5344CB8AC3E}">
        <p14:creationId xmlns:p14="http://schemas.microsoft.com/office/powerpoint/2010/main" val="201218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D565-486D-4AB1-B2C2-3CB962F40BA8}"/>
              </a:ext>
            </a:extLst>
          </p:cNvPr>
          <p:cNvSpPr>
            <a:spLocks noGrp="1"/>
          </p:cNvSpPr>
          <p:nvPr>
            <p:ph type="title"/>
          </p:nvPr>
        </p:nvSpPr>
        <p:spPr/>
        <p:txBody>
          <a:bodyPr/>
          <a:lstStyle/>
          <a:p>
            <a:r>
              <a:rPr lang="en-US" dirty="0"/>
              <a:t>HTML Quotation and Citation Elements</a:t>
            </a:r>
            <a:br>
              <a:rPr lang="en-US" dirty="0"/>
            </a:br>
            <a:endParaRPr lang="en-US" dirty="0"/>
          </a:p>
        </p:txBody>
      </p:sp>
      <p:pic>
        <p:nvPicPr>
          <p:cNvPr id="4" name="Content Placeholder 3">
            <a:extLst>
              <a:ext uri="{FF2B5EF4-FFF2-40B4-BE49-F238E27FC236}">
                <a16:creationId xmlns:a16="http://schemas.microsoft.com/office/drawing/2014/main" id="{D46596B1-B449-444A-9B69-963076009F36}"/>
              </a:ext>
            </a:extLst>
          </p:cNvPr>
          <p:cNvPicPr>
            <a:picLocks noGrp="1" noChangeAspect="1"/>
          </p:cNvPicPr>
          <p:nvPr>
            <p:ph idx="1"/>
          </p:nvPr>
        </p:nvPicPr>
        <p:blipFill rotWithShape="1">
          <a:blip r:embed="rId2"/>
          <a:srcRect t="14258"/>
          <a:stretch/>
        </p:blipFill>
        <p:spPr>
          <a:xfrm>
            <a:off x="646110" y="2076513"/>
            <a:ext cx="10701749" cy="3409887"/>
          </a:xfrm>
          <a:prstGeom prst="rect">
            <a:avLst/>
          </a:prstGeom>
        </p:spPr>
      </p:pic>
      <p:sp>
        <p:nvSpPr>
          <p:cNvPr id="5" name="Content Placeholder 2">
            <a:extLst>
              <a:ext uri="{FF2B5EF4-FFF2-40B4-BE49-F238E27FC236}">
                <a16:creationId xmlns:a16="http://schemas.microsoft.com/office/drawing/2014/main" id="{5F56DDCC-4B4F-41FC-B6A2-86779940ED6F}"/>
              </a:ext>
            </a:extLst>
          </p:cNvPr>
          <p:cNvSpPr txBox="1">
            <a:spLocks/>
          </p:cNvSpPr>
          <p:nvPr/>
        </p:nvSpPr>
        <p:spPr>
          <a:xfrm>
            <a:off x="875201" y="5709665"/>
            <a:ext cx="8946541" cy="63574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Practice: </a:t>
            </a:r>
            <a:r>
              <a:rPr lang="en-US" dirty="0">
                <a:hlinkClick r:id="rId3"/>
              </a:rPr>
              <a:t>https://www.w3schools.com/html/html_quotation_elements.asp</a:t>
            </a:r>
            <a:endParaRPr lang="en-US" dirty="0"/>
          </a:p>
          <a:p>
            <a:pPr marL="0" indent="0">
              <a:buNone/>
            </a:pPr>
            <a:endParaRPr lang="en-US" dirty="0"/>
          </a:p>
        </p:txBody>
      </p:sp>
    </p:spTree>
    <p:extLst>
      <p:ext uri="{BB962C8B-B14F-4D97-AF65-F5344CB8AC3E}">
        <p14:creationId xmlns:p14="http://schemas.microsoft.com/office/powerpoint/2010/main" val="1451256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B9AF-AB18-4411-B164-B969835122AE}"/>
              </a:ext>
            </a:extLst>
          </p:cNvPr>
          <p:cNvSpPr>
            <a:spLocks noGrp="1"/>
          </p:cNvSpPr>
          <p:nvPr>
            <p:ph type="title"/>
          </p:nvPr>
        </p:nvSpPr>
        <p:spPr>
          <a:xfrm>
            <a:off x="646111" y="452718"/>
            <a:ext cx="9404723" cy="1400530"/>
          </a:xfrm>
        </p:spPr>
        <p:txBody>
          <a:bodyPr/>
          <a:lstStyle/>
          <a:p>
            <a:r>
              <a:rPr lang="en-US"/>
              <a:t>HTML Comments</a:t>
            </a:r>
            <a:br>
              <a:rPr lang="en-US"/>
            </a:br>
            <a:endParaRPr lang="en-US" dirty="0"/>
          </a:p>
        </p:txBody>
      </p:sp>
      <p:sp>
        <p:nvSpPr>
          <p:cNvPr id="3" name="Content Placeholder 2">
            <a:extLst>
              <a:ext uri="{FF2B5EF4-FFF2-40B4-BE49-F238E27FC236}">
                <a16:creationId xmlns:a16="http://schemas.microsoft.com/office/drawing/2014/main" id="{40150C9A-C3A0-4F55-A36B-E7D8CF64E4AE}"/>
              </a:ext>
            </a:extLst>
          </p:cNvPr>
          <p:cNvSpPr>
            <a:spLocks noGrp="1"/>
          </p:cNvSpPr>
          <p:nvPr>
            <p:ph idx="1"/>
          </p:nvPr>
        </p:nvSpPr>
        <p:spPr>
          <a:xfrm>
            <a:off x="1103312" y="2052918"/>
            <a:ext cx="8946541" cy="4195481"/>
          </a:xfrm>
        </p:spPr>
        <p:txBody>
          <a:bodyPr/>
          <a:lstStyle/>
          <a:p>
            <a:r>
              <a:rPr lang="en-US"/>
              <a:t>Comment tags are used to insert comments in the HTML source code.</a:t>
            </a:r>
            <a:endParaRPr lang="en-US" dirty="0"/>
          </a:p>
        </p:txBody>
      </p:sp>
      <p:pic>
        <p:nvPicPr>
          <p:cNvPr id="4" name="Picture 3">
            <a:extLst>
              <a:ext uri="{FF2B5EF4-FFF2-40B4-BE49-F238E27FC236}">
                <a16:creationId xmlns:a16="http://schemas.microsoft.com/office/drawing/2014/main" id="{A64DE8E8-F7E7-4E2E-AF75-B06CEB75216E}"/>
              </a:ext>
            </a:extLst>
          </p:cNvPr>
          <p:cNvPicPr>
            <a:picLocks noChangeAspect="1"/>
          </p:cNvPicPr>
          <p:nvPr/>
        </p:nvPicPr>
        <p:blipFill>
          <a:blip r:embed="rId2"/>
          <a:stretch>
            <a:fillRect/>
          </a:stretch>
        </p:blipFill>
        <p:spPr>
          <a:xfrm>
            <a:off x="1914011" y="3037232"/>
            <a:ext cx="7155205" cy="3085272"/>
          </a:xfrm>
          <a:prstGeom prst="rect">
            <a:avLst/>
          </a:prstGeom>
        </p:spPr>
      </p:pic>
    </p:spTree>
    <p:extLst>
      <p:ext uri="{BB962C8B-B14F-4D97-AF65-F5344CB8AC3E}">
        <p14:creationId xmlns:p14="http://schemas.microsoft.com/office/powerpoint/2010/main" val="1547296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A6BC-2FE5-4817-8066-497D5944ACF1}"/>
              </a:ext>
            </a:extLst>
          </p:cNvPr>
          <p:cNvSpPr>
            <a:spLocks noGrp="1"/>
          </p:cNvSpPr>
          <p:nvPr>
            <p:ph type="title"/>
          </p:nvPr>
        </p:nvSpPr>
        <p:spPr/>
        <p:txBody>
          <a:bodyPr/>
          <a:lstStyle/>
          <a:p>
            <a:r>
              <a:rPr lang="en-US" dirty="0"/>
              <a:t>HTML Table</a:t>
            </a:r>
          </a:p>
        </p:txBody>
      </p:sp>
      <p:sp>
        <p:nvSpPr>
          <p:cNvPr id="3" name="Content Placeholder 2">
            <a:extLst>
              <a:ext uri="{FF2B5EF4-FFF2-40B4-BE49-F238E27FC236}">
                <a16:creationId xmlns:a16="http://schemas.microsoft.com/office/drawing/2014/main" id="{2E28E717-9ABF-4B37-8DF0-2B770756F979}"/>
              </a:ext>
            </a:extLst>
          </p:cNvPr>
          <p:cNvSpPr>
            <a:spLocks noGrp="1"/>
          </p:cNvSpPr>
          <p:nvPr>
            <p:ph idx="1"/>
          </p:nvPr>
        </p:nvSpPr>
        <p:spPr>
          <a:xfrm>
            <a:off x="1103312" y="1392702"/>
            <a:ext cx="6000873" cy="4855697"/>
          </a:xfrm>
        </p:spPr>
        <p:txBody>
          <a:bodyPr/>
          <a:lstStyle/>
          <a:p>
            <a:r>
              <a:rPr lang="en-US" dirty="0"/>
              <a:t>An HTML table is defined with the &lt;table&gt; tag.</a:t>
            </a:r>
          </a:p>
          <a:p>
            <a:endParaRPr lang="en-US" dirty="0"/>
          </a:p>
          <a:p>
            <a:r>
              <a:rPr lang="en-US" dirty="0"/>
              <a:t>Each table row is defined with the </a:t>
            </a:r>
            <a:r>
              <a:rPr lang="en-US" dirty="0">
                <a:solidFill>
                  <a:srgbClr val="FFFF00"/>
                </a:solidFill>
              </a:rPr>
              <a:t>&lt;</a:t>
            </a:r>
            <a:r>
              <a:rPr lang="en-US" dirty="0" err="1">
                <a:solidFill>
                  <a:srgbClr val="FFFF00"/>
                </a:solidFill>
              </a:rPr>
              <a:t>tr</a:t>
            </a:r>
            <a:r>
              <a:rPr lang="en-US" dirty="0">
                <a:solidFill>
                  <a:srgbClr val="FFFF00"/>
                </a:solidFill>
              </a:rPr>
              <a:t>&gt; </a:t>
            </a:r>
            <a:r>
              <a:rPr lang="en-US" dirty="0"/>
              <a:t>tag. A table header is defined with the </a:t>
            </a:r>
            <a:r>
              <a:rPr lang="en-US" dirty="0">
                <a:solidFill>
                  <a:srgbClr val="FFFF00"/>
                </a:solidFill>
              </a:rPr>
              <a:t>&lt;</a:t>
            </a:r>
            <a:r>
              <a:rPr lang="en-US" dirty="0" err="1">
                <a:solidFill>
                  <a:srgbClr val="FFFF00"/>
                </a:solidFill>
              </a:rPr>
              <a:t>th</a:t>
            </a:r>
            <a:r>
              <a:rPr lang="en-US" dirty="0">
                <a:solidFill>
                  <a:srgbClr val="FFFF00"/>
                </a:solidFill>
              </a:rPr>
              <a:t>&gt; </a:t>
            </a:r>
            <a:r>
              <a:rPr lang="en-US" dirty="0"/>
              <a:t>tag. By default, table headings are bold and centered. A table data/cell is defined with the </a:t>
            </a:r>
            <a:r>
              <a:rPr lang="en-US" dirty="0">
                <a:solidFill>
                  <a:srgbClr val="FFFF00"/>
                </a:solidFill>
              </a:rPr>
              <a:t>&lt;td&gt; </a:t>
            </a:r>
            <a:r>
              <a:rPr lang="en-US" dirty="0"/>
              <a:t>tag.</a:t>
            </a:r>
          </a:p>
        </p:txBody>
      </p:sp>
      <p:pic>
        <p:nvPicPr>
          <p:cNvPr id="5" name="Picture 4">
            <a:extLst>
              <a:ext uri="{FF2B5EF4-FFF2-40B4-BE49-F238E27FC236}">
                <a16:creationId xmlns:a16="http://schemas.microsoft.com/office/drawing/2014/main" id="{5C890D9B-8079-49B4-9689-0355099B0AE5}"/>
              </a:ext>
            </a:extLst>
          </p:cNvPr>
          <p:cNvPicPr>
            <a:picLocks noChangeAspect="1"/>
          </p:cNvPicPr>
          <p:nvPr/>
        </p:nvPicPr>
        <p:blipFill>
          <a:blip r:embed="rId2"/>
          <a:stretch>
            <a:fillRect/>
          </a:stretch>
        </p:blipFill>
        <p:spPr>
          <a:xfrm>
            <a:off x="7698159" y="1660895"/>
            <a:ext cx="3068763" cy="5174525"/>
          </a:xfrm>
          <a:prstGeom prst="rect">
            <a:avLst/>
          </a:prstGeom>
        </p:spPr>
      </p:pic>
      <p:pic>
        <p:nvPicPr>
          <p:cNvPr id="6" name="Picture 5">
            <a:extLst>
              <a:ext uri="{FF2B5EF4-FFF2-40B4-BE49-F238E27FC236}">
                <a16:creationId xmlns:a16="http://schemas.microsoft.com/office/drawing/2014/main" id="{500C08C7-1EE0-43F8-868A-F281723C7476}"/>
              </a:ext>
            </a:extLst>
          </p:cNvPr>
          <p:cNvPicPr>
            <a:picLocks noChangeAspect="1"/>
          </p:cNvPicPr>
          <p:nvPr/>
        </p:nvPicPr>
        <p:blipFill>
          <a:blip r:embed="rId3"/>
          <a:stretch>
            <a:fillRect/>
          </a:stretch>
        </p:blipFill>
        <p:spPr>
          <a:xfrm>
            <a:off x="7561386" y="131674"/>
            <a:ext cx="2675199" cy="1418830"/>
          </a:xfrm>
          <a:prstGeom prst="rect">
            <a:avLst/>
          </a:prstGeom>
        </p:spPr>
      </p:pic>
      <p:pic>
        <p:nvPicPr>
          <p:cNvPr id="7" name="Picture 6">
            <a:extLst>
              <a:ext uri="{FF2B5EF4-FFF2-40B4-BE49-F238E27FC236}">
                <a16:creationId xmlns:a16="http://schemas.microsoft.com/office/drawing/2014/main" id="{D7A54C50-81BC-4B3D-81B4-0D8DDC0DC16B}"/>
              </a:ext>
            </a:extLst>
          </p:cNvPr>
          <p:cNvPicPr>
            <a:picLocks noChangeAspect="1"/>
          </p:cNvPicPr>
          <p:nvPr/>
        </p:nvPicPr>
        <p:blipFill>
          <a:blip r:embed="rId4"/>
          <a:stretch>
            <a:fillRect/>
          </a:stretch>
        </p:blipFill>
        <p:spPr>
          <a:xfrm>
            <a:off x="500337" y="4566042"/>
            <a:ext cx="6883644" cy="1185401"/>
          </a:xfrm>
          <a:prstGeom prst="rect">
            <a:avLst/>
          </a:prstGeom>
        </p:spPr>
      </p:pic>
    </p:spTree>
    <p:extLst>
      <p:ext uri="{BB962C8B-B14F-4D97-AF65-F5344CB8AC3E}">
        <p14:creationId xmlns:p14="http://schemas.microsoft.com/office/powerpoint/2010/main" val="2686064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3BB2-65A1-4255-ADB5-75E7C38B03AA}"/>
              </a:ext>
            </a:extLst>
          </p:cNvPr>
          <p:cNvSpPr>
            <a:spLocks noGrp="1"/>
          </p:cNvSpPr>
          <p:nvPr>
            <p:ph type="title"/>
          </p:nvPr>
        </p:nvSpPr>
        <p:spPr/>
        <p:txBody>
          <a:bodyPr/>
          <a:lstStyle/>
          <a:p>
            <a:r>
              <a:rPr lang="en-US" dirty="0"/>
              <a:t>HTML Block and Inline Elements</a:t>
            </a:r>
            <a:br>
              <a:rPr lang="en-US" dirty="0"/>
            </a:br>
            <a:endParaRPr lang="en-US" dirty="0"/>
          </a:p>
        </p:txBody>
      </p:sp>
      <p:sp>
        <p:nvSpPr>
          <p:cNvPr id="3" name="Content Placeholder 2">
            <a:extLst>
              <a:ext uri="{FF2B5EF4-FFF2-40B4-BE49-F238E27FC236}">
                <a16:creationId xmlns:a16="http://schemas.microsoft.com/office/drawing/2014/main" id="{1A7B4B87-BAE0-4AF6-9565-B1AA2E22E050}"/>
              </a:ext>
            </a:extLst>
          </p:cNvPr>
          <p:cNvSpPr>
            <a:spLocks noGrp="1"/>
          </p:cNvSpPr>
          <p:nvPr>
            <p:ph idx="1"/>
          </p:nvPr>
        </p:nvSpPr>
        <p:spPr>
          <a:xfrm>
            <a:off x="1103312" y="1391478"/>
            <a:ext cx="8946541" cy="4856921"/>
          </a:xfrm>
        </p:spPr>
        <p:txBody>
          <a:bodyPr/>
          <a:lstStyle/>
          <a:p>
            <a:r>
              <a:rPr lang="en-US" dirty="0"/>
              <a:t>Every HTML element has a default display value depending on what type of element it is. The default display value for most elements is </a:t>
            </a:r>
            <a:r>
              <a:rPr lang="en-US" b="1" dirty="0"/>
              <a:t>block</a:t>
            </a:r>
            <a:r>
              <a:rPr lang="en-US" dirty="0"/>
              <a:t> or </a:t>
            </a:r>
            <a:r>
              <a:rPr lang="en-US" b="1" dirty="0"/>
              <a:t>inline</a:t>
            </a:r>
            <a:r>
              <a:rPr lang="en-US" dirty="0"/>
              <a:t>.</a:t>
            </a:r>
          </a:p>
        </p:txBody>
      </p:sp>
      <p:pic>
        <p:nvPicPr>
          <p:cNvPr id="8" name="Picture 7">
            <a:extLst>
              <a:ext uri="{FF2B5EF4-FFF2-40B4-BE49-F238E27FC236}">
                <a16:creationId xmlns:a16="http://schemas.microsoft.com/office/drawing/2014/main" id="{1D814FEF-04B6-48F8-816C-E9030BC990A8}"/>
              </a:ext>
            </a:extLst>
          </p:cNvPr>
          <p:cNvPicPr>
            <a:picLocks noChangeAspect="1"/>
          </p:cNvPicPr>
          <p:nvPr/>
        </p:nvPicPr>
        <p:blipFill>
          <a:blip r:embed="rId2"/>
          <a:stretch>
            <a:fillRect/>
          </a:stretch>
        </p:blipFill>
        <p:spPr>
          <a:xfrm>
            <a:off x="1103312" y="2480078"/>
            <a:ext cx="10112415" cy="2049647"/>
          </a:xfrm>
          <a:prstGeom prst="rect">
            <a:avLst/>
          </a:prstGeom>
        </p:spPr>
      </p:pic>
      <p:pic>
        <p:nvPicPr>
          <p:cNvPr id="9" name="Picture 8">
            <a:extLst>
              <a:ext uri="{FF2B5EF4-FFF2-40B4-BE49-F238E27FC236}">
                <a16:creationId xmlns:a16="http://schemas.microsoft.com/office/drawing/2014/main" id="{493233C9-88BF-4B22-82C2-96DCB44EC88C}"/>
              </a:ext>
            </a:extLst>
          </p:cNvPr>
          <p:cNvPicPr>
            <a:picLocks noChangeAspect="1"/>
          </p:cNvPicPr>
          <p:nvPr/>
        </p:nvPicPr>
        <p:blipFill>
          <a:blip r:embed="rId3"/>
          <a:stretch>
            <a:fillRect/>
          </a:stretch>
        </p:blipFill>
        <p:spPr>
          <a:xfrm>
            <a:off x="1103312" y="4685233"/>
            <a:ext cx="10003591" cy="2062090"/>
          </a:xfrm>
          <a:prstGeom prst="rect">
            <a:avLst/>
          </a:prstGeom>
        </p:spPr>
      </p:pic>
    </p:spTree>
    <p:extLst>
      <p:ext uri="{BB962C8B-B14F-4D97-AF65-F5344CB8AC3E}">
        <p14:creationId xmlns:p14="http://schemas.microsoft.com/office/powerpoint/2010/main" val="1675992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0F9C-BC48-4274-BFB3-8E73885E2C09}"/>
              </a:ext>
            </a:extLst>
          </p:cNvPr>
          <p:cNvSpPr>
            <a:spLocks noGrp="1"/>
          </p:cNvSpPr>
          <p:nvPr>
            <p:ph type="title"/>
          </p:nvPr>
        </p:nvSpPr>
        <p:spPr/>
        <p:txBody>
          <a:bodyPr/>
          <a:lstStyle/>
          <a:p>
            <a:r>
              <a:rPr lang="en-US" dirty="0"/>
              <a:t>Block level elements</a:t>
            </a:r>
          </a:p>
        </p:txBody>
      </p:sp>
      <p:sp>
        <p:nvSpPr>
          <p:cNvPr id="3" name="Content Placeholder 2">
            <a:extLst>
              <a:ext uri="{FF2B5EF4-FFF2-40B4-BE49-F238E27FC236}">
                <a16:creationId xmlns:a16="http://schemas.microsoft.com/office/drawing/2014/main" id="{6B63FBDA-0E7B-4EFD-A9F7-5AC308873471}"/>
              </a:ext>
            </a:extLst>
          </p:cNvPr>
          <p:cNvSpPr>
            <a:spLocks noGrp="1"/>
          </p:cNvSpPr>
          <p:nvPr>
            <p:ph idx="1"/>
          </p:nvPr>
        </p:nvSpPr>
        <p:spPr>
          <a:xfrm>
            <a:off x="1103312" y="4200939"/>
            <a:ext cx="8946541" cy="861391"/>
          </a:xfrm>
        </p:spPr>
        <p:txBody>
          <a:bodyPr/>
          <a:lstStyle/>
          <a:p>
            <a:r>
              <a:rPr lang="en-US"/>
              <a:t>An inline element does not start on a new line and only takes up as much width as necessary.</a:t>
            </a:r>
            <a:endParaRPr lang="en-US" dirty="0"/>
          </a:p>
        </p:txBody>
      </p:sp>
      <p:sp>
        <p:nvSpPr>
          <p:cNvPr id="6" name="Title 1">
            <a:extLst>
              <a:ext uri="{FF2B5EF4-FFF2-40B4-BE49-F238E27FC236}">
                <a16:creationId xmlns:a16="http://schemas.microsoft.com/office/drawing/2014/main" id="{A86B4FEE-4E84-49C2-ACD1-7E92A67AB045}"/>
              </a:ext>
            </a:extLst>
          </p:cNvPr>
          <p:cNvSpPr txBox="1">
            <a:spLocks/>
          </p:cNvSpPr>
          <p:nvPr/>
        </p:nvSpPr>
        <p:spPr>
          <a:xfrm>
            <a:off x="646111" y="3401267"/>
            <a:ext cx="9404723" cy="101170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Inline Elements</a:t>
            </a:r>
          </a:p>
        </p:txBody>
      </p:sp>
      <p:pic>
        <p:nvPicPr>
          <p:cNvPr id="7" name="Picture 6">
            <a:extLst>
              <a:ext uri="{FF2B5EF4-FFF2-40B4-BE49-F238E27FC236}">
                <a16:creationId xmlns:a16="http://schemas.microsoft.com/office/drawing/2014/main" id="{F20C6ACC-5D65-4101-BA88-A2D00C12FF69}"/>
              </a:ext>
            </a:extLst>
          </p:cNvPr>
          <p:cNvPicPr>
            <a:picLocks noChangeAspect="1"/>
          </p:cNvPicPr>
          <p:nvPr/>
        </p:nvPicPr>
        <p:blipFill>
          <a:blip r:embed="rId2"/>
          <a:stretch>
            <a:fillRect/>
          </a:stretch>
        </p:blipFill>
        <p:spPr>
          <a:xfrm>
            <a:off x="3455504" y="5062330"/>
            <a:ext cx="2782492" cy="901148"/>
          </a:xfrm>
          <a:prstGeom prst="rect">
            <a:avLst/>
          </a:prstGeom>
        </p:spPr>
      </p:pic>
      <p:sp>
        <p:nvSpPr>
          <p:cNvPr id="9" name="Content Placeholder 2">
            <a:extLst>
              <a:ext uri="{FF2B5EF4-FFF2-40B4-BE49-F238E27FC236}">
                <a16:creationId xmlns:a16="http://schemas.microsoft.com/office/drawing/2014/main" id="{840E3A27-F2DD-49C6-AFCF-019C506F6BE7}"/>
              </a:ext>
            </a:extLst>
          </p:cNvPr>
          <p:cNvSpPr txBox="1">
            <a:spLocks/>
          </p:cNvSpPr>
          <p:nvPr/>
        </p:nvSpPr>
        <p:spPr>
          <a:xfrm>
            <a:off x="1103311" y="1358492"/>
            <a:ext cx="8946541" cy="86139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A block-level element always starts on a new line and takes up the full width available (stretches out to the left and right as far as it can).</a:t>
            </a:r>
          </a:p>
        </p:txBody>
      </p:sp>
      <p:pic>
        <p:nvPicPr>
          <p:cNvPr id="10" name="Picture 9">
            <a:extLst>
              <a:ext uri="{FF2B5EF4-FFF2-40B4-BE49-F238E27FC236}">
                <a16:creationId xmlns:a16="http://schemas.microsoft.com/office/drawing/2014/main" id="{F67CED62-1591-4CBD-87B5-9661B835024A}"/>
              </a:ext>
            </a:extLst>
          </p:cNvPr>
          <p:cNvPicPr>
            <a:picLocks noChangeAspect="1"/>
          </p:cNvPicPr>
          <p:nvPr/>
        </p:nvPicPr>
        <p:blipFill>
          <a:blip r:embed="rId3"/>
          <a:stretch>
            <a:fillRect/>
          </a:stretch>
        </p:blipFill>
        <p:spPr>
          <a:xfrm>
            <a:off x="1255378" y="3019555"/>
            <a:ext cx="8794474" cy="420605"/>
          </a:xfrm>
          <a:prstGeom prst="rect">
            <a:avLst/>
          </a:prstGeom>
        </p:spPr>
      </p:pic>
      <p:pic>
        <p:nvPicPr>
          <p:cNvPr id="11" name="Picture 10">
            <a:extLst>
              <a:ext uri="{FF2B5EF4-FFF2-40B4-BE49-F238E27FC236}">
                <a16:creationId xmlns:a16="http://schemas.microsoft.com/office/drawing/2014/main" id="{475370AD-A275-45BE-AD80-8857D9F598D9}"/>
              </a:ext>
            </a:extLst>
          </p:cNvPr>
          <p:cNvPicPr>
            <a:picLocks noChangeAspect="1"/>
          </p:cNvPicPr>
          <p:nvPr/>
        </p:nvPicPr>
        <p:blipFill>
          <a:blip r:embed="rId4"/>
          <a:stretch>
            <a:fillRect/>
          </a:stretch>
        </p:blipFill>
        <p:spPr>
          <a:xfrm>
            <a:off x="3555515" y="2068832"/>
            <a:ext cx="2490173" cy="867544"/>
          </a:xfrm>
          <a:prstGeom prst="rect">
            <a:avLst/>
          </a:prstGeom>
        </p:spPr>
      </p:pic>
    </p:spTree>
    <p:extLst>
      <p:ext uri="{BB962C8B-B14F-4D97-AF65-F5344CB8AC3E}">
        <p14:creationId xmlns:p14="http://schemas.microsoft.com/office/powerpoint/2010/main" val="18484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938</TotalTime>
  <Words>609</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HTML – Continued..</vt:lpstr>
      <vt:lpstr>HTML Horizontal Rules</vt:lpstr>
      <vt:lpstr>How to View HTML Source? </vt:lpstr>
      <vt:lpstr>HTML Text Formatting </vt:lpstr>
      <vt:lpstr>HTML Quotation and Citation Elements </vt:lpstr>
      <vt:lpstr>HTML Comments </vt:lpstr>
      <vt:lpstr>HTML Table</vt:lpstr>
      <vt:lpstr>HTML Block and Inline Elements </vt:lpstr>
      <vt:lpstr>Block level elements</vt:lpstr>
      <vt:lpstr>HTML Head </vt:lpstr>
      <vt:lpstr>HTML head Elements </vt:lpstr>
      <vt:lpstr>HTML Layouts </vt:lpstr>
      <vt:lpstr>HTML Layout Elements </vt:lpstr>
      <vt:lpstr>Assignment Rules</vt:lpstr>
      <vt:lpstr>Assignment 5 due – 7/2/2018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Continued..</dc:title>
  <dc:creator>manup</dc:creator>
  <cp:lastModifiedBy>Manu Peethambar</cp:lastModifiedBy>
  <cp:revision>18</cp:revision>
  <dcterms:created xsi:type="dcterms:W3CDTF">2018-06-29T01:08:38Z</dcterms:created>
  <dcterms:modified xsi:type="dcterms:W3CDTF">2018-06-29T16:51:03Z</dcterms:modified>
</cp:coreProperties>
</file>