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umb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HPr-CuvHh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computing/computer-programming/html-css/intro-to-html/p/html-bas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D414-62A8-4FAF-8C94-6CC9FFB6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HTML – Hyper Text Markup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93B07-A594-459A-B9A9-539282463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6483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 smtClean="0">
                <a:hlinkClick r:id="rId2"/>
              </a:rPr>
              <a:t>cm13055@umbc.edu</a:t>
            </a:r>
            <a:endParaRPr lang="en-US" b="1" dirty="0" smtClean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385B-B6D8-4964-A3C3-B851E3B4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1769"/>
          </a:xfrm>
        </p:spPr>
        <p:txBody>
          <a:bodyPr/>
          <a:lstStyle/>
          <a:p>
            <a:r>
              <a:rPr lang="en-US" dirty="0"/>
              <a:t>HTML Buttons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72F5-99BA-49C8-AAA1-094246E3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75841"/>
            <a:ext cx="8946541" cy="1494182"/>
          </a:xfrm>
        </p:spPr>
        <p:txBody>
          <a:bodyPr/>
          <a:lstStyle/>
          <a:p>
            <a:r>
              <a:rPr lang="en-US" dirty="0"/>
              <a:t>HTML buttons are defined with the </a:t>
            </a:r>
            <a:r>
              <a:rPr lang="en-US" dirty="0">
                <a:solidFill>
                  <a:srgbClr val="FFFF00"/>
                </a:solidFill>
              </a:rPr>
              <a:t>&lt;button&gt; </a:t>
            </a:r>
            <a:r>
              <a:rPr lang="en-US" dirty="0"/>
              <a:t>tag.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&lt;button&gt;Click me&lt;/button&gt;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C5D4A-A8FC-4892-826A-472AA626A07A}"/>
              </a:ext>
            </a:extLst>
          </p:cNvPr>
          <p:cNvSpPr txBox="1">
            <a:spLocks/>
          </p:cNvSpPr>
          <p:nvPr/>
        </p:nvSpPr>
        <p:spPr>
          <a:xfrm>
            <a:off x="646111" y="354710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HTML Lists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FDB3F-689A-4E35-8ED9-AF81C28B9D54}"/>
              </a:ext>
            </a:extLst>
          </p:cNvPr>
          <p:cNvSpPr txBox="1">
            <a:spLocks/>
          </p:cNvSpPr>
          <p:nvPr/>
        </p:nvSpPr>
        <p:spPr>
          <a:xfrm>
            <a:off x="875201" y="4677616"/>
            <a:ext cx="4756973" cy="1494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HTML lists are defined with the </a:t>
            </a:r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ul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(unordered/bullet list) or the </a:t>
            </a:r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ol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(ordered/numbered list) tag, followed by </a:t>
            </a:r>
            <a:r>
              <a:rPr lang="en-US" dirty="0">
                <a:solidFill>
                  <a:srgbClr val="FFFF00"/>
                </a:solidFill>
              </a:rPr>
              <a:t>&lt;li&gt; </a:t>
            </a:r>
            <a:r>
              <a:rPr lang="en-US" dirty="0"/>
              <a:t>tags (list items).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E2ED8-E766-4242-B51F-24525E8B2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39" y="3070023"/>
            <a:ext cx="3495203" cy="36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F6FD-F8C7-4CC5-AED0-17F7D533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4B1A-6338-4814-B0CC-F57E4D1AF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1478"/>
            <a:ext cx="8946541" cy="4856921"/>
          </a:xfrm>
        </p:spPr>
        <p:txBody>
          <a:bodyPr>
            <a:normAutofit/>
          </a:bodyPr>
          <a:lstStyle/>
          <a:p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an element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usually come in name/value pairs like: </a:t>
            </a:r>
            <a:r>
              <a:rPr lang="en-US" b="1" dirty="0"/>
              <a:t>name="value"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href</a:t>
            </a:r>
            <a:r>
              <a:rPr lang="en-US" dirty="0"/>
              <a:t> Attribute</a:t>
            </a:r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</a:t>
            </a:r>
          </a:p>
          <a:p>
            <a:r>
              <a:rPr lang="en-US" dirty="0"/>
              <a:t>The width and height Attributes</a:t>
            </a:r>
          </a:p>
          <a:p>
            <a:r>
              <a:rPr lang="en-US" dirty="0"/>
              <a:t>The alt Attribute</a:t>
            </a:r>
          </a:p>
          <a:p>
            <a:r>
              <a:rPr lang="en-US" dirty="0"/>
              <a:t>The style Attribute</a:t>
            </a:r>
          </a:p>
          <a:p>
            <a:r>
              <a:rPr lang="en-US" dirty="0"/>
              <a:t>The title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93A8-CA63-4395-B16B-3BBD1283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due – 6/27/2018.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A827-6E05-4559-B318-0BE00B1F0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7252"/>
            <a:ext cx="8946541" cy="47111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sample html file:</a:t>
            </a:r>
          </a:p>
          <a:p>
            <a:pPr marL="457200" indent="-457200">
              <a:buAutoNum type="arabicPeriod"/>
            </a:pPr>
            <a:r>
              <a:rPr lang="en-US" dirty="0"/>
              <a:t>Add a tooltip to a sample paragraph with the text “I am a tooltip".</a:t>
            </a:r>
          </a:p>
          <a:p>
            <a:pPr marL="457200" indent="-457200">
              <a:buAutoNum type="arabicPeriod"/>
            </a:pPr>
            <a:r>
              <a:rPr lang="en-US" dirty="0"/>
              <a:t>Change the size of the </a:t>
            </a:r>
            <a:r>
              <a:rPr lang="en-US" dirty="0" err="1"/>
              <a:t>umbc</a:t>
            </a:r>
            <a:r>
              <a:rPr lang="en-US" dirty="0"/>
              <a:t> logo to 250 pixels wide and 400 pixels tall.</a:t>
            </a:r>
          </a:p>
          <a:p>
            <a:pPr marL="457200" indent="-457200">
              <a:buAutoNum type="arabicPeriod"/>
            </a:pPr>
            <a:r>
              <a:rPr lang="en-US" dirty="0"/>
              <a:t>Transform the text below into a link that goes to "</a:t>
            </a:r>
            <a:r>
              <a:rPr lang="en-US" b="1" dirty="0"/>
              <a:t>https://www.google.com</a:t>
            </a:r>
            <a:r>
              <a:rPr lang="en-US" dirty="0"/>
              <a:t>".</a:t>
            </a:r>
          </a:p>
          <a:p>
            <a:pPr marL="457200" indent="-457200">
              <a:buAutoNum type="arabicPeriod"/>
            </a:pPr>
            <a:r>
              <a:rPr lang="en-US" dirty="0"/>
              <a:t>The image below does not exist. Specify the alternate text "w3schools.com" for the image.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FF00"/>
                </a:solidFill>
              </a:rPr>
              <a:t>&lt;</a:t>
            </a:r>
            <a:r>
              <a:rPr lang="en-US" b="1" dirty="0" err="1">
                <a:solidFill>
                  <a:srgbClr val="FFFF00"/>
                </a:solidFill>
              </a:rPr>
              <a:t>img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src</a:t>
            </a:r>
            <a:r>
              <a:rPr lang="en-US" b="1" dirty="0">
                <a:solidFill>
                  <a:srgbClr val="FFFF00"/>
                </a:solidFill>
              </a:rPr>
              <a:t>=“xyz.jpg" width="100" height="50"&gt;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assignment2.html</a:t>
            </a:r>
            <a:r>
              <a:rPr lang="en-US" dirty="0"/>
              <a:t>” and in your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465D-1CE5-454B-89A2-50510534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CB79-87AB-4C29-BF74-250BAA435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UMBC ID: </a:t>
            </a:r>
            <a:r>
              <a:rPr lang="en-US" dirty="0">
                <a:hlinkClick r:id="rId2"/>
              </a:rPr>
              <a:t>username@umbc.edu</a:t>
            </a:r>
            <a:r>
              <a:rPr lang="en-US" dirty="0"/>
              <a:t> – Required! – If you still do not have your individual id and password, ask Mr. Moore / Mr. J.</a:t>
            </a:r>
          </a:p>
          <a:p>
            <a:endParaRPr lang="en-US" dirty="0"/>
          </a:p>
          <a:p>
            <a:r>
              <a:rPr lang="en-US" dirty="0"/>
              <a:t>Write down your name and GitHub username next to it on the sheet provided.</a:t>
            </a:r>
          </a:p>
          <a:p>
            <a:endParaRPr lang="en-US" dirty="0"/>
          </a:p>
          <a:p>
            <a:r>
              <a:rPr lang="en-US" dirty="0"/>
              <a:t>Programming needs practice everyday.</a:t>
            </a:r>
          </a:p>
          <a:p>
            <a:endParaRPr lang="en-US" dirty="0"/>
          </a:p>
          <a:p>
            <a:r>
              <a:rPr lang="en-US" dirty="0"/>
              <a:t>Class participation is the key and awarded with extra points for your assignments / homework.</a:t>
            </a:r>
          </a:p>
          <a:p>
            <a:endParaRPr lang="en-US" dirty="0"/>
          </a:p>
          <a:p>
            <a:r>
              <a:rPr lang="en-US" dirty="0"/>
              <a:t>Discipline – No Phones, no talking to each other, ask a question to the instructor with permission.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3764-C5AB-4201-AE86-430B9FCF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36A6-E919-4F58-ACA0-20044521A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https://youtu.be/jHPr-CuvHhs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Previous class assignment: </a:t>
            </a:r>
            <a:r>
              <a:rPr lang="en-US" b="1" dirty="0"/>
              <a:t>Commit</a:t>
            </a:r>
            <a:r>
              <a:rPr lang="en-US" dirty="0"/>
              <a:t> your changes and </a:t>
            </a:r>
            <a:r>
              <a:rPr lang="en-US" b="1" dirty="0"/>
              <a:t>push</a:t>
            </a:r>
            <a:r>
              <a:rPr lang="en-US" dirty="0"/>
              <a:t> the changes to master branch of your repository.</a:t>
            </a:r>
          </a:p>
        </p:txBody>
      </p:sp>
    </p:spTree>
    <p:extLst>
      <p:ext uri="{BB962C8B-B14F-4D97-AF65-F5344CB8AC3E}">
        <p14:creationId xmlns:p14="http://schemas.microsoft.com/office/powerpoint/2010/main" val="30335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6789-EA7D-4BB5-9025-0AE3A361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Hyper 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D10C-5514-486A-8EBE-259D6D80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the standard markup language for creating Web pages.</a:t>
            </a:r>
          </a:p>
          <a:p>
            <a:r>
              <a:rPr lang="en-US" dirty="0"/>
              <a:t>HTML describes the structure of Web pages using markup.</a:t>
            </a:r>
          </a:p>
          <a:p>
            <a:r>
              <a:rPr lang="en-US" dirty="0"/>
              <a:t>HTML elements are the building blocks of HTML pages.</a:t>
            </a:r>
          </a:p>
          <a:p>
            <a:r>
              <a:rPr lang="en-US" dirty="0"/>
              <a:t>HTML elements are represented by tags.</a:t>
            </a:r>
          </a:p>
          <a:p>
            <a:r>
              <a:rPr lang="en-US" dirty="0"/>
              <a:t>HTML tags label pieces of content such as "heading", "paragraph", "table", and so on.</a:t>
            </a:r>
          </a:p>
          <a:p>
            <a:r>
              <a:rPr lang="en-US" dirty="0"/>
              <a:t>Browsers do not display the HTML tags, but use them to render the content of the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AC60-0C2B-46D7-B815-19549EDC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6F9F-D898-47C1-80EA-577CA0DEC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36036"/>
            <a:ext cx="8946541" cy="451236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&lt;!DOCTYPE html&gt; </a:t>
            </a:r>
            <a:r>
              <a:rPr lang="en-US" dirty="0"/>
              <a:t>declaration defines this document to be HTML5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&lt;html&gt; </a:t>
            </a:r>
            <a:r>
              <a:rPr lang="en-US" dirty="0"/>
              <a:t>element is the root element of an HTML page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&lt;head&gt; </a:t>
            </a:r>
            <a:r>
              <a:rPr lang="en-US" dirty="0"/>
              <a:t>element contains meta information about the document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&lt;title&gt; </a:t>
            </a:r>
            <a:r>
              <a:rPr lang="en-US" dirty="0"/>
              <a:t>element specifies a title for the document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&lt;body&gt; </a:t>
            </a:r>
            <a:r>
              <a:rPr lang="en-US" dirty="0"/>
              <a:t>element contains the visible page content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&lt;h1&gt; </a:t>
            </a:r>
            <a:r>
              <a:rPr lang="en-US" dirty="0"/>
              <a:t>element defines a large heading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&lt;p&gt;</a:t>
            </a:r>
            <a:r>
              <a:rPr lang="en-US" dirty="0"/>
              <a:t> element defines a paragraph</a:t>
            </a:r>
          </a:p>
          <a:p>
            <a:r>
              <a:rPr lang="en-US" dirty="0">
                <a:hlinkClick r:id="rId2"/>
              </a:rPr>
              <a:t>https://www.khanacademy.org/computing/computer-programming/html-css/intro-to-html/p/html-basics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F3D8-B0BF-4CA4-8C72-D24F35FB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0DF5-0E88-4532-BAF6-6F015CA07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728912"/>
            <a:ext cx="8946541" cy="1167360"/>
          </a:xfrm>
        </p:spPr>
        <p:txBody>
          <a:bodyPr/>
          <a:lstStyle/>
          <a:p>
            <a:r>
              <a:rPr lang="en-US" dirty="0"/>
              <a:t>HTML tags are element names surrounded by angle brackets.</a:t>
            </a:r>
          </a:p>
          <a:p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tagname</a:t>
            </a:r>
            <a:r>
              <a:rPr lang="en-US" dirty="0">
                <a:solidFill>
                  <a:srgbClr val="FFFF00"/>
                </a:solidFill>
              </a:rPr>
              <a:t>&gt;</a:t>
            </a:r>
            <a:r>
              <a:rPr lang="en-US" b="1" dirty="0"/>
              <a:t>content goes here...</a:t>
            </a:r>
            <a:r>
              <a:rPr lang="en-US" dirty="0">
                <a:solidFill>
                  <a:srgbClr val="FFFF00"/>
                </a:solidFill>
              </a:rPr>
              <a:t>&lt;/</a:t>
            </a:r>
            <a:r>
              <a:rPr lang="en-US" dirty="0" err="1">
                <a:solidFill>
                  <a:srgbClr val="FFFF00"/>
                </a:solidFill>
              </a:rPr>
              <a:t>tagname</a:t>
            </a:r>
            <a:r>
              <a:rPr lang="en-US" dirty="0">
                <a:solidFill>
                  <a:srgbClr val="FFFF00"/>
                </a:solidFill>
              </a:rPr>
              <a:t>&gt;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5D8AC6-0E4C-4294-B083-1FA4ACE12339}"/>
              </a:ext>
            </a:extLst>
          </p:cNvPr>
          <p:cNvSpPr txBox="1">
            <a:spLocks/>
          </p:cNvSpPr>
          <p:nvPr/>
        </p:nvSpPr>
        <p:spPr>
          <a:xfrm>
            <a:off x="645130" y="333506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Web Browsers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7ADB4-2A89-40A4-9371-688DD7DC3DE6}"/>
              </a:ext>
            </a:extLst>
          </p:cNvPr>
          <p:cNvSpPr txBox="1">
            <a:spLocks/>
          </p:cNvSpPr>
          <p:nvPr/>
        </p:nvSpPr>
        <p:spPr>
          <a:xfrm>
            <a:off x="1103311" y="4590710"/>
            <a:ext cx="8946541" cy="1167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purpose of a web browser (Chrome, IE, Firefox, Safari) is to read HTML documents and display them.</a:t>
            </a:r>
          </a:p>
          <a:p>
            <a:r>
              <a:rPr lang="en-US" dirty="0"/>
              <a:t>The browser does not display the HTML tags, but uses them to determine how to display the document.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5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F206-3E1A-4557-95B6-0BC8724F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7EEBFC-6A69-4EB1-849D-DA26851BA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247" y="1323769"/>
            <a:ext cx="9084449" cy="52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9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AAAE-2EEC-4D6E-8E67-99238809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&lt;!DOCTYPE&gt; Declaration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433D-976A-484F-91D7-F67BF97D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&lt;!DOCTYPE&gt; </a:t>
            </a:r>
            <a:r>
              <a:rPr lang="en-US" dirty="0"/>
              <a:t>declaration represents the document type, and helps browsers to display web pages correctly.</a:t>
            </a:r>
          </a:p>
          <a:p>
            <a:endParaRPr lang="en-US" dirty="0"/>
          </a:p>
          <a:p>
            <a:r>
              <a:rPr lang="en-US" dirty="0"/>
              <a:t>It must only appear </a:t>
            </a:r>
            <a:r>
              <a:rPr lang="en-US" b="1" dirty="0"/>
              <a:t>once</a:t>
            </a:r>
            <a:r>
              <a:rPr lang="en-US" dirty="0"/>
              <a:t>, at the top of the page (before any HTML tags).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&lt;!DOCTYPE&gt; </a:t>
            </a:r>
            <a:r>
              <a:rPr lang="en-US" dirty="0"/>
              <a:t>declaration is not case sensitive.</a:t>
            </a:r>
          </a:p>
          <a:p>
            <a:endParaRPr lang="en-US" dirty="0"/>
          </a:p>
          <a:p>
            <a:r>
              <a:rPr lang="en-US" dirty="0"/>
              <a:t>The &lt;!DOCTYPE&gt; declaration for HTML5 is: </a:t>
            </a:r>
            <a:r>
              <a:rPr lang="en-US" dirty="0">
                <a:solidFill>
                  <a:srgbClr val="FFFF00"/>
                </a:solidFill>
              </a:rPr>
              <a:t>&lt;!DOCTYPE html&gt;</a:t>
            </a:r>
          </a:p>
        </p:txBody>
      </p:sp>
    </p:spTree>
    <p:extLst>
      <p:ext uri="{BB962C8B-B14F-4D97-AF65-F5344CB8AC3E}">
        <p14:creationId xmlns:p14="http://schemas.microsoft.com/office/powerpoint/2010/main" val="22558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385B-B6D8-4964-A3C3-B851E3B4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72F5-99BA-49C8-AAA1-094246E3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75841"/>
            <a:ext cx="8946541" cy="1494182"/>
          </a:xfrm>
        </p:spPr>
        <p:txBody>
          <a:bodyPr/>
          <a:lstStyle/>
          <a:p>
            <a:r>
              <a:rPr lang="en-US" dirty="0"/>
              <a:t>HTML links are defined with the </a:t>
            </a:r>
            <a:r>
              <a:rPr lang="en-US" dirty="0">
                <a:solidFill>
                  <a:srgbClr val="FFFF00"/>
                </a:solidFill>
              </a:rPr>
              <a:t>&lt;a&gt;</a:t>
            </a:r>
            <a:r>
              <a:rPr lang="en-US" dirty="0"/>
              <a:t> tag.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&lt;a </a:t>
            </a:r>
            <a:r>
              <a:rPr lang="en-US" dirty="0" err="1">
                <a:solidFill>
                  <a:srgbClr val="FFFF00"/>
                </a:solidFill>
              </a:rPr>
              <a:t>href</a:t>
            </a:r>
            <a:r>
              <a:rPr lang="en-US" dirty="0">
                <a:solidFill>
                  <a:srgbClr val="FFFF00"/>
                </a:solidFill>
              </a:rPr>
              <a:t>="https://www.umbc.edu"&gt;Welcome to UMBC&lt;/a&gt;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C5D4A-A8FC-4892-826A-472AA626A07A}"/>
              </a:ext>
            </a:extLst>
          </p:cNvPr>
          <p:cNvSpPr txBox="1">
            <a:spLocks/>
          </p:cNvSpPr>
          <p:nvPr/>
        </p:nvSpPr>
        <p:spPr>
          <a:xfrm>
            <a:off x="646111" y="354710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HTML Images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FDB3F-689A-4E35-8ED9-AF81C28B9D54}"/>
              </a:ext>
            </a:extLst>
          </p:cNvPr>
          <p:cNvSpPr txBox="1">
            <a:spLocks/>
          </p:cNvSpPr>
          <p:nvPr/>
        </p:nvSpPr>
        <p:spPr>
          <a:xfrm>
            <a:off x="875201" y="4677616"/>
            <a:ext cx="9819303" cy="1494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HTML images are defined with the </a:t>
            </a:r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img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tag.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img</a:t>
            </a:r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 smtClean="0">
                <a:solidFill>
                  <a:srgbClr val="FFFF00"/>
                </a:solidFill>
              </a:rPr>
              <a:t>=“umbc.jpg</a:t>
            </a:r>
            <a:r>
              <a:rPr lang="en-US" dirty="0">
                <a:solidFill>
                  <a:srgbClr val="FFFF00"/>
                </a:solidFill>
              </a:rPr>
              <a:t>" alt</a:t>
            </a:r>
            <a:r>
              <a:rPr lang="en-US" dirty="0" smtClean="0">
                <a:solidFill>
                  <a:srgbClr val="FFFF00"/>
                </a:solidFill>
              </a:rPr>
              <a:t>=“</a:t>
            </a:r>
            <a:r>
              <a:rPr lang="en-US" smtClean="0">
                <a:solidFill>
                  <a:srgbClr val="FFFF00"/>
                </a:solidFill>
              </a:rPr>
              <a:t>umbc_logo"</a:t>
            </a:r>
            <a:r>
              <a:rPr lang="en-US" dirty="0">
                <a:solidFill>
                  <a:srgbClr val="FFFF00"/>
                </a:solidFill>
              </a:rPr>
              <a:t> width="104" height="142"&gt;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1066</TotalTime>
  <Words>602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Introduction to HTML – Hyper Text Markup Language</vt:lpstr>
      <vt:lpstr>Before we get started</vt:lpstr>
      <vt:lpstr>Web Development Introduction</vt:lpstr>
      <vt:lpstr>HTML – Hyper Text Markup Language</vt:lpstr>
      <vt:lpstr>Assignment 1 explained</vt:lpstr>
      <vt:lpstr>HTML Tags</vt:lpstr>
      <vt:lpstr>HTML Page Structure</vt:lpstr>
      <vt:lpstr>The &lt;!DOCTYPE&gt; Declaration </vt:lpstr>
      <vt:lpstr>HTML Links </vt:lpstr>
      <vt:lpstr>HTML Buttons </vt:lpstr>
      <vt:lpstr>HTML Attributes </vt:lpstr>
      <vt:lpstr>Assignment 2 due – 6/27/2018.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– Hyper Text Markup Language</dc:title>
  <dc:creator>manup</dc:creator>
  <cp:lastModifiedBy>Manu Peethambar</cp:lastModifiedBy>
  <cp:revision>15</cp:revision>
  <dcterms:created xsi:type="dcterms:W3CDTF">2018-06-26T00:39:12Z</dcterms:created>
  <dcterms:modified xsi:type="dcterms:W3CDTF">2018-06-27T15:55:37Z</dcterms:modified>
</cp:coreProperties>
</file>