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www.w3schools.com/css/css_col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ackground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w3schools.com/css/css_padding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2156791"/>
          </a:xfrm>
        </p:spPr>
        <p:txBody>
          <a:bodyPr/>
          <a:lstStyle/>
          <a:p>
            <a:r>
              <a:rPr lang="en-US" dirty="0"/>
              <a:t>Introduction to CSS</a:t>
            </a:r>
            <a:br>
              <a:rPr lang="en-US" dirty="0"/>
            </a:br>
            <a:r>
              <a:rPr lang="en-US" dirty="0"/>
              <a:t>Cascading Style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6054-D538-4A4A-BED5-0BAF46A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8303-A358-48D8-9645-1C0C9283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7496"/>
            <a:ext cx="8946541" cy="4750903"/>
          </a:xfrm>
        </p:spPr>
        <p:txBody>
          <a:bodyPr/>
          <a:lstStyle/>
          <a:p>
            <a:r>
              <a:rPr lang="en-US" dirty="0"/>
              <a:t>What style will be used when there is more than one style specified for an HTML element?</a:t>
            </a:r>
          </a:p>
          <a:p>
            <a:endParaRPr lang="en-US" dirty="0"/>
          </a:p>
          <a:p>
            <a:r>
              <a:rPr lang="en-US" dirty="0"/>
              <a:t>So, an inline style (inside a specific HTML element) has the highest priority, which means that it will override a style defined inside the </a:t>
            </a:r>
            <a:r>
              <a:rPr lang="en-US" dirty="0">
                <a:solidFill>
                  <a:srgbClr val="FFFF00"/>
                </a:solidFill>
              </a:rPr>
              <a:t>&lt;head&gt; </a:t>
            </a:r>
            <a:r>
              <a:rPr lang="en-US" dirty="0"/>
              <a:t>tag, or in an external style sheet, or a browser default value.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Inline style (inside an HTML element)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External and internal style sheets (in the head section)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Browser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A977-73FC-4675-AC2A-7DFCE5F0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9B34-0CDD-413D-836F-5C74206A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504"/>
            <a:ext cx="8946541" cy="4996070"/>
          </a:xfrm>
        </p:spPr>
        <p:txBody>
          <a:bodyPr>
            <a:normAutofit/>
          </a:bodyPr>
          <a:lstStyle/>
          <a:p>
            <a:r>
              <a:rPr lang="en-US" dirty="0"/>
              <a:t>Background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 Color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Color Values: </a:t>
            </a:r>
            <a:r>
              <a:rPr lang="en-US" dirty="0">
                <a:hlinkClick r:id="rId2"/>
              </a:rPr>
              <a:t>https://www.w3schools.com/css/css_colors.asp</a:t>
            </a:r>
            <a:endParaRPr lang="en-US" dirty="0"/>
          </a:p>
          <a:p>
            <a:r>
              <a:rPr lang="en-US" dirty="0"/>
              <a:t>Color Picker: </a:t>
            </a:r>
            <a:r>
              <a:rPr lang="en-US" dirty="0">
                <a:hlinkClick r:id="rId3"/>
              </a:rPr>
              <a:t>https://www.w3schools.com/colors/colors_picker.asp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1E8E3-C2C2-41D7-95FF-A1B5255D1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082" y="1550504"/>
            <a:ext cx="7864419" cy="85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15659-6224-4241-8E60-FC34AFAB6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082" y="2951034"/>
            <a:ext cx="7036896" cy="865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975A1-DC28-4B83-B1D2-01FEBC443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082" y="4174923"/>
            <a:ext cx="7571165" cy="11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805-C976-4343-90EF-16C97B3A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Backgrounds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FB33-4442-4531-9324-7E559337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8946541" cy="5062330"/>
          </a:xfrm>
        </p:spPr>
        <p:txBody>
          <a:bodyPr>
            <a:normAutofit/>
          </a:bodyPr>
          <a:lstStyle/>
          <a:p>
            <a:r>
              <a:rPr lang="en-US" dirty="0"/>
              <a:t>The CSS background properties are used to define the background effects for elements.</a:t>
            </a:r>
          </a:p>
          <a:p>
            <a:endParaRPr lang="en-US" dirty="0"/>
          </a:p>
          <a:p>
            <a:r>
              <a:rPr lang="en-US" dirty="0"/>
              <a:t>CSS background properties: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background-repeat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background-attachment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background-position</a:t>
            </a:r>
          </a:p>
          <a:p>
            <a:endParaRPr lang="en-US" dirty="0"/>
          </a:p>
          <a:p>
            <a:r>
              <a:rPr lang="en-US" dirty="0"/>
              <a:t>Practice:	</a:t>
            </a:r>
            <a:r>
              <a:rPr lang="en-US" dirty="0">
                <a:hlinkClick r:id="rId2"/>
              </a:rPr>
              <a:t>https://www.w3schools.com/css/css_background.asp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E872-6EDE-4CEF-84CA-42F13750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D010-6255-4101-A982-EA0729BE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7496"/>
            <a:ext cx="8946541" cy="4750903"/>
          </a:xfrm>
        </p:spPr>
        <p:txBody>
          <a:bodyPr/>
          <a:lstStyle/>
          <a:p>
            <a:r>
              <a:rPr lang="en-US" dirty="0"/>
              <a:t>The CSS border properties allow you to specify the style, width, and color of an element's border.</a:t>
            </a:r>
          </a:p>
          <a:p>
            <a:endParaRPr lang="en-US" dirty="0"/>
          </a:p>
          <a:p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https://www.w3schools.com/css/css_border.asp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C12C-CEF7-4270-942A-905A0DDB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345759"/>
            <a:ext cx="9620688" cy="30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CDC-0220-4D79-9580-C160B2A1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Margins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4D48-B553-432A-A971-29A019EC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25217"/>
            <a:ext cx="7971052" cy="5469639"/>
          </a:xfrm>
        </p:spPr>
        <p:txBody>
          <a:bodyPr>
            <a:normAutofit/>
          </a:bodyPr>
          <a:lstStyle/>
          <a:p>
            <a:r>
              <a:rPr lang="en-US" dirty="0"/>
              <a:t>The CSS margin properties are used to create space around elements, outside of any defined borders.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margin-top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margin-right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margin-bottom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margin-left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https://www.w3schools.com/css/css_margin.asp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CE747-689F-4404-A77A-8E4C2ABA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94" y="1759042"/>
            <a:ext cx="3749542" cy="2527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8D66DD-6372-4A86-9381-318980CA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09" y="4400506"/>
            <a:ext cx="8778626" cy="604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C50C5-9E99-4B10-BF47-343B7AF0F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87" y="5104173"/>
            <a:ext cx="6027935" cy="12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DEFB-768F-47EB-90E7-DFBB1907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E5BC-CBFB-4FA3-902B-CE9C8AEB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974"/>
            <a:ext cx="8946541" cy="5221356"/>
          </a:xfrm>
        </p:spPr>
        <p:txBody>
          <a:bodyPr>
            <a:normAutofit/>
          </a:bodyPr>
          <a:lstStyle/>
          <a:p>
            <a:r>
              <a:rPr lang="en-US" dirty="0"/>
              <a:t>The CSS padding properties are used to generate space around an element's content, inside of any defined borders.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padding-top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padding-right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padding-bottom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padding-left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https://www.w3schools.com/css/css_padding.asp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55458-53B9-4927-9CFB-8E2D357A6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56" y="2016069"/>
            <a:ext cx="3762375" cy="2463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E7E9E-9822-4B7D-8C22-21B89CCC1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82" y="5115870"/>
            <a:ext cx="8321549" cy="551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B1E94-23B1-4CB6-9E6D-FBCB8F52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313" y="3590891"/>
            <a:ext cx="63055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0EA-9CF0-4085-B198-850601D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Height and Width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358-2EB6-4A0D-8E19-31136AA9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/>
          <a:lstStyle/>
          <a:p>
            <a:r>
              <a:rPr lang="en-US" dirty="0"/>
              <a:t>The height and width properties are used to set the height and width of an element.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3DA90-6C80-4CE6-989E-DFD125E6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33" y="2035909"/>
            <a:ext cx="4253745" cy="143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14B44-EF58-483C-B05B-83168CD9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67" y="3878685"/>
            <a:ext cx="9006011" cy="54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E9707-FBCB-4CA8-9805-8D1D0F63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540" y="4852084"/>
            <a:ext cx="6306185" cy="12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5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C1FA-73EE-4C59-8C59-75CDFECC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768B-5481-4439-BB01-A261D290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6"/>
            <a:ext cx="8946541" cy="1895060"/>
          </a:xfrm>
        </p:spPr>
        <p:txBody>
          <a:bodyPr/>
          <a:lstStyle/>
          <a:p>
            <a:r>
              <a:rPr lang="en-US" dirty="0"/>
              <a:t>All HTML elements can be considered as boxes. In CSS, the term "box model" is used when talking about design and layout.</a:t>
            </a:r>
          </a:p>
          <a:p>
            <a:r>
              <a:rPr lang="en-US" dirty="0"/>
              <a:t>The CSS box model is essentially a box that wraps around every HTML element. It consists of: margins, borders, padding, and the actual content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870FD-6240-4E45-B094-022BF5B7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59" y="3326296"/>
            <a:ext cx="7394255" cy="32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1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628-8612-4072-8BF6-B837123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due – 6/27/2018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color of all </a:t>
            </a:r>
            <a:r>
              <a:rPr lang="en-US" dirty="0">
                <a:solidFill>
                  <a:srgbClr val="FFFF00"/>
                </a:solidFill>
              </a:rPr>
              <a:t>&lt;p&gt;</a:t>
            </a:r>
            <a:r>
              <a:rPr lang="en-US" dirty="0"/>
              <a:t> elements to "</a:t>
            </a:r>
            <a:r>
              <a:rPr lang="en-US" b="1" dirty="0"/>
              <a:t>red</a:t>
            </a:r>
            <a:r>
              <a:rPr lang="en-US" dirty="0"/>
              <a:t>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16348-B395-4BE5-96E7-7E12CC1B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55" y="1946901"/>
            <a:ext cx="3823775" cy="37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628-8612-4072-8BF6-B837123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due – 6/27/2018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Set a "4px", "dotted" border for </a:t>
            </a:r>
            <a:r>
              <a:rPr lang="da-DK" dirty="0">
                <a:solidFill>
                  <a:srgbClr val="FFFF00"/>
                </a:solidFill>
              </a:rPr>
              <a:t>&lt;p&gt;</a:t>
            </a:r>
            <a:r>
              <a:rPr lang="da-DK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8CB13-3BF5-4E23-B6B8-5F66CC5C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28" y="2052918"/>
            <a:ext cx="3686530" cy="37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A4CE-868B-4160-815A-C9C48EF0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39C4-877D-4C81-B422-C54222B6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43522"/>
            <a:ext cx="6327166" cy="4863903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endParaRPr lang="en-US" dirty="0"/>
          </a:p>
          <a:p>
            <a:r>
              <a:rPr lang="en-US" dirty="0"/>
              <a:t>CSS is a language that describes the style of an HTML document.</a:t>
            </a:r>
          </a:p>
          <a:p>
            <a:endParaRPr lang="en-US" dirty="0"/>
          </a:p>
          <a:p>
            <a:r>
              <a:rPr lang="en-US" dirty="0"/>
              <a:t>CSS describes how HTML elements should be displayed.</a:t>
            </a:r>
          </a:p>
          <a:p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once.</a:t>
            </a:r>
          </a:p>
          <a:p>
            <a:endParaRPr lang="en-US" dirty="0"/>
          </a:p>
          <a:p>
            <a:r>
              <a:rPr lang="en-US" dirty="0"/>
              <a:t>External stylesheets are stored in </a:t>
            </a:r>
            <a:r>
              <a:rPr lang="en-US" b="1" dirty="0"/>
              <a:t>CSS files.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BFE70-EDBA-4563-9A53-351AF589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479" y="1543522"/>
            <a:ext cx="4328716" cy="48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628-8612-4072-8BF6-B837123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due – 6/27/2018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top padding of </a:t>
            </a:r>
            <a:r>
              <a:rPr lang="en-US" dirty="0">
                <a:solidFill>
                  <a:srgbClr val="FFFF00"/>
                </a:solidFill>
              </a:rPr>
              <a:t>&lt;p&gt;</a:t>
            </a:r>
            <a:r>
              <a:rPr lang="en-US" dirty="0"/>
              <a:t> to </a:t>
            </a:r>
            <a:r>
              <a:rPr lang="en-US" b="1" dirty="0"/>
              <a:t>"30px"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FDE9B-2A45-4236-9937-6F8EC97C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373" y="1853248"/>
            <a:ext cx="3928706" cy="4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6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0666-69EB-4F5F-B866-54C722C6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EB0F-8E61-45E2-A8B9-24B9102C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13043"/>
            <a:ext cx="8946541" cy="3154018"/>
          </a:xfrm>
        </p:spPr>
        <p:txBody>
          <a:bodyPr/>
          <a:lstStyle/>
          <a:p>
            <a:r>
              <a:rPr lang="en-US" dirty="0"/>
              <a:t>A CSS rule-set consists of a selector and a declaration block.</a:t>
            </a:r>
          </a:p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CSS property name and a value, separated by a colon.</a:t>
            </a:r>
          </a:p>
          <a:p>
            <a:r>
              <a:rPr lang="en-US" dirty="0"/>
              <a:t>A CSS declaration always ends with a semicolon, and declaration blocks are surrounded by curly braces.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BA246-F42D-40E6-9DCC-CF407428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31" y="1476587"/>
            <a:ext cx="7634481" cy="1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8DAC-55D0-48D7-BF82-78EB0D73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BC48-728D-4FE6-9AC4-A256B8E7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72849"/>
            <a:ext cx="7412192" cy="1165552"/>
          </a:xfrm>
        </p:spPr>
        <p:txBody>
          <a:bodyPr>
            <a:normAutofit/>
          </a:bodyPr>
          <a:lstStyle/>
          <a:p>
            <a:r>
              <a:rPr lang="en-US" dirty="0"/>
              <a:t>CSS selectors are used to "find" (or select) HTML elements based on their element name, id, class, attribute, and more.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439B54-D3DE-42EA-9179-70A8C57EFC54}"/>
              </a:ext>
            </a:extLst>
          </p:cNvPr>
          <p:cNvSpPr txBox="1">
            <a:spLocks/>
          </p:cNvSpPr>
          <p:nvPr/>
        </p:nvSpPr>
        <p:spPr>
          <a:xfrm>
            <a:off x="645130" y="2354031"/>
            <a:ext cx="9405704" cy="587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The element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A4D623-902F-4064-935E-E1D4F81A48CA}"/>
              </a:ext>
            </a:extLst>
          </p:cNvPr>
          <p:cNvSpPr txBox="1">
            <a:spLocks/>
          </p:cNvSpPr>
          <p:nvPr/>
        </p:nvSpPr>
        <p:spPr>
          <a:xfrm>
            <a:off x="645130" y="2929737"/>
            <a:ext cx="6564053" cy="138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element selector selects elements based on the element name.</a:t>
            </a:r>
          </a:p>
          <a:p>
            <a:r>
              <a:rPr lang="en-US" dirty="0"/>
              <a:t>You can select all &lt;p&gt; elements on a page.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1DBE9-6976-4E32-8813-091883DD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80" y="1161644"/>
            <a:ext cx="3080097" cy="97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C4698-370F-4B1C-B49F-056C3CCA1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80" y="2640990"/>
            <a:ext cx="3081672" cy="17587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4A17354-1856-454C-B14F-C4476CD86776}"/>
              </a:ext>
            </a:extLst>
          </p:cNvPr>
          <p:cNvSpPr txBox="1">
            <a:spLocks/>
          </p:cNvSpPr>
          <p:nvPr/>
        </p:nvSpPr>
        <p:spPr>
          <a:xfrm>
            <a:off x="645130" y="4231254"/>
            <a:ext cx="9405704" cy="587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The id Selector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F9F430-62BC-4C1F-B697-6B9548DB1E5C}"/>
              </a:ext>
            </a:extLst>
          </p:cNvPr>
          <p:cNvSpPr txBox="1">
            <a:spLocks/>
          </p:cNvSpPr>
          <p:nvPr/>
        </p:nvSpPr>
        <p:spPr>
          <a:xfrm>
            <a:off x="645129" y="4802102"/>
            <a:ext cx="6564054" cy="1930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id selector uses the id attribute of an HTML element to select a specific element.</a:t>
            </a:r>
          </a:p>
          <a:p>
            <a:r>
              <a:rPr lang="en-US" dirty="0"/>
              <a:t>The id of an element should be unique within a page, so the id selector is used to select one unique element!</a:t>
            </a:r>
          </a:p>
          <a:p>
            <a:r>
              <a:rPr lang="en-US" dirty="0"/>
              <a:t>To select an element with a specific id, write a hash (#) character, followed by the id of the element.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6B9C0-2FCE-44A3-9743-381964C45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80" y="4686681"/>
            <a:ext cx="3026595" cy="1421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43ACB4-24EE-4DC9-A3B5-46E09D3FF324}"/>
              </a:ext>
            </a:extLst>
          </p:cNvPr>
          <p:cNvSpPr/>
          <p:nvPr/>
        </p:nvSpPr>
        <p:spPr>
          <a:xfrm>
            <a:off x="7209184" y="6170881"/>
            <a:ext cx="3405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</a:rPr>
              <a:t>Note:</a:t>
            </a:r>
            <a:r>
              <a:rPr lang="en-US" sz="1600" dirty="0">
                <a:latin typeface="Verdana" panose="020B0604030504040204" pitchFamily="34" charset="0"/>
              </a:rPr>
              <a:t> An id name cannot start with a number!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135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AF12-0C36-45DB-ABEC-E2ECA652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89A292-5EF9-4D1B-81A1-A119E80F9576}"/>
              </a:ext>
            </a:extLst>
          </p:cNvPr>
          <p:cNvSpPr txBox="1">
            <a:spLocks/>
          </p:cNvSpPr>
          <p:nvPr/>
        </p:nvSpPr>
        <p:spPr>
          <a:xfrm>
            <a:off x="646111" y="1265292"/>
            <a:ext cx="9405704" cy="587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The class Selector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C6C38-776E-4C34-A4A4-9755E28F5358}"/>
              </a:ext>
            </a:extLst>
          </p:cNvPr>
          <p:cNvSpPr txBox="1">
            <a:spLocks/>
          </p:cNvSpPr>
          <p:nvPr/>
        </p:nvSpPr>
        <p:spPr>
          <a:xfrm>
            <a:off x="646111" y="1840998"/>
            <a:ext cx="6564053" cy="45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class selector selects elements with a specific class attribute.</a:t>
            </a:r>
          </a:p>
          <a:p>
            <a:r>
              <a:rPr lang="en-US" dirty="0"/>
              <a:t>To select elements with a specific class, write a period (.) character, followed by the name of the class.</a:t>
            </a:r>
          </a:p>
          <a:p>
            <a:endParaRPr lang="en-US" dirty="0"/>
          </a:p>
          <a:p>
            <a:r>
              <a:rPr lang="en-US" dirty="0"/>
              <a:t>You can also specify that only specific HTML elements should be affected by a class.</a:t>
            </a:r>
          </a:p>
          <a:p>
            <a:endParaRPr lang="en-US" dirty="0"/>
          </a:p>
          <a:p>
            <a:r>
              <a:rPr lang="en-US" dirty="0"/>
              <a:t>HTML elements can also refer to more than one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0E234-B7EA-4947-A9A4-1971CE0E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44" y="1447762"/>
            <a:ext cx="3232549" cy="1563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4C40E-E825-4331-9B98-DE6053EB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44" y="3415298"/>
            <a:ext cx="3234469" cy="1474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C8D42-8206-417E-85E8-C08F99E5B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244" y="5263597"/>
            <a:ext cx="2941002" cy="997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93EDA-0BA2-4A38-ACA8-77361D009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328" y="5731748"/>
            <a:ext cx="3036734" cy="5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0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BAA9-7355-4B8D-9256-80BF825E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9D75-7899-4822-86B6-717A8FD4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2052918"/>
            <a:ext cx="3935896" cy="4195481"/>
          </a:xfrm>
        </p:spPr>
        <p:txBody>
          <a:bodyPr/>
          <a:lstStyle/>
          <a:p>
            <a:r>
              <a:rPr lang="en-US" dirty="0"/>
              <a:t>If you have elements with the same style definitions.</a:t>
            </a:r>
          </a:p>
          <a:p>
            <a:endParaRPr lang="en-US" dirty="0"/>
          </a:p>
          <a:p>
            <a:r>
              <a:rPr lang="en-US" dirty="0"/>
              <a:t>It will be better to group the selectors, to minimize the code.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209BAA-73FD-4D99-A5B5-C025A5F1A6F0}"/>
              </a:ext>
            </a:extLst>
          </p:cNvPr>
          <p:cNvSpPr txBox="1">
            <a:spLocks/>
          </p:cNvSpPr>
          <p:nvPr/>
        </p:nvSpPr>
        <p:spPr>
          <a:xfrm>
            <a:off x="646111" y="1265292"/>
            <a:ext cx="9405704" cy="587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Group Selectors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3F32D-304C-4291-B615-7F08EBE2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4" y="1641215"/>
            <a:ext cx="2970307" cy="449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6FCAB-03BB-4D18-85F3-89105ECA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22" y="4636206"/>
            <a:ext cx="3100035" cy="14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7EB2-7D8D-461E-9F70-99704B2B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5F9C-4254-443C-BCCA-6D8025BA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7253"/>
            <a:ext cx="8946541" cy="301222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1. External style sheet</a:t>
            </a:r>
          </a:p>
          <a:p>
            <a:endParaRPr lang="en-US" dirty="0"/>
          </a:p>
          <a:p>
            <a:r>
              <a:rPr lang="en-US" dirty="0"/>
              <a:t>With an external style sheet, you can change the look of an entire website by changing just one file!</a:t>
            </a:r>
          </a:p>
          <a:p>
            <a:r>
              <a:rPr lang="en-US" dirty="0"/>
              <a:t>Each page must include a reference to the external style sheet file inside the &lt;link&gt; element. The &lt;link&gt; element goes inside the &lt;head&gt; section.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767F-7C2F-4E56-9323-4464DFC3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73" y="4549480"/>
            <a:ext cx="9036750" cy="13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7EB2-7D8D-461E-9F70-99704B2B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E3435-329B-461C-951B-71DF8A2B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404730"/>
            <a:ext cx="6012124" cy="3286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2. Internal style sheet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internal style sheet may be used if one single page has a unique style.</a:t>
            </a:r>
          </a:p>
          <a:p>
            <a:endParaRPr lang="en-US" dirty="0"/>
          </a:p>
          <a:p>
            <a:r>
              <a:rPr lang="en-US" dirty="0"/>
              <a:t>Internal styles are defined within the &lt;style&gt; element, inside the &lt;head&gt; section of an HTML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09CD9-0CCF-42A7-9FB4-A9269DEC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50" y="1539116"/>
            <a:ext cx="3914901" cy="43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3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7EB2-7D8D-461E-9F70-99704B2B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A54634-AD7B-41DD-99EC-B055C96A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404730"/>
            <a:ext cx="8946540" cy="3286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3. Inline styles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inline style may be used to apply a unique style for a single element.</a:t>
            </a:r>
          </a:p>
          <a:p>
            <a:endParaRPr lang="en-US" dirty="0"/>
          </a:p>
          <a:p>
            <a:r>
              <a:rPr lang="en-US" dirty="0"/>
              <a:t>To use inline styles, add the style attribute to the relevant element. The style attribute can contain any CSS property.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DAB48-D20D-4D22-AC8C-9A5BBC6D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02" y="5117618"/>
            <a:ext cx="10411305" cy="6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5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926</TotalTime>
  <Words>889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Verdana</vt:lpstr>
      <vt:lpstr>Wingdings 3</vt:lpstr>
      <vt:lpstr>Ion</vt:lpstr>
      <vt:lpstr>Introduction to CSS Cascading Style Sheets</vt:lpstr>
      <vt:lpstr>CSS introduction</vt:lpstr>
      <vt:lpstr>CSS Syntax</vt:lpstr>
      <vt:lpstr>CSS Selectors</vt:lpstr>
      <vt:lpstr>CSS Selectors</vt:lpstr>
      <vt:lpstr>CSS Selectors</vt:lpstr>
      <vt:lpstr>Three Ways to Insert CSS </vt:lpstr>
      <vt:lpstr>Three Ways to Insert CSS </vt:lpstr>
      <vt:lpstr>Three Ways to Insert CSS </vt:lpstr>
      <vt:lpstr>Cascading Order</vt:lpstr>
      <vt:lpstr>CSS Colors </vt:lpstr>
      <vt:lpstr>CSS Backgrounds </vt:lpstr>
      <vt:lpstr>CSS Borders </vt:lpstr>
      <vt:lpstr>CSS Margins </vt:lpstr>
      <vt:lpstr>CSS Padding</vt:lpstr>
      <vt:lpstr>CSS Height and Width </vt:lpstr>
      <vt:lpstr>CSS Box Model</vt:lpstr>
      <vt:lpstr>Assignment 2 due – 6/27/2018</vt:lpstr>
      <vt:lpstr>Assignment 2 due – 6/27/2018</vt:lpstr>
      <vt:lpstr>Assignment 2 due – 6/27/2018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 Cascading Style Sheets</dc:title>
  <dc:creator>manup</dc:creator>
  <cp:lastModifiedBy>manup</cp:lastModifiedBy>
  <cp:revision>22</cp:revision>
  <dcterms:created xsi:type="dcterms:W3CDTF">2018-06-27T00:22:46Z</dcterms:created>
  <dcterms:modified xsi:type="dcterms:W3CDTF">2018-06-27T15:49:26Z</dcterms:modified>
</cp:coreProperties>
</file>