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4" r:id="rId8"/>
    <p:sldId id="263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upeethambar888/webdev" TargetMode="External"/><Relationship Id="rId2" Type="http://schemas.openxmlformats.org/officeDocument/2006/relationships/hyperlink" Target="mailto:cm13055@umb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3schools.com/html/html_iframe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E90F-D23E-491E-830E-45604C2AE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361661"/>
          </a:xfrm>
        </p:spPr>
        <p:txBody>
          <a:bodyPr/>
          <a:lstStyle/>
          <a:p>
            <a:r>
              <a:rPr lang="en-US" dirty="0"/>
              <a:t>HTML – Continued..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B5C46-53E2-4425-A4D5-AB6B0F93B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816626"/>
            <a:ext cx="8825658" cy="1822174"/>
          </a:xfrm>
        </p:spPr>
        <p:txBody>
          <a:bodyPr/>
          <a:lstStyle/>
          <a:p>
            <a:r>
              <a:rPr lang="en-US" dirty="0"/>
              <a:t>Instructor: </a:t>
            </a:r>
            <a:r>
              <a:rPr lang="en-US" b="1" dirty="0"/>
              <a:t>Manu </a:t>
            </a:r>
            <a:r>
              <a:rPr lang="en-US" b="1" dirty="0" err="1"/>
              <a:t>Peethambar</a:t>
            </a:r>
            <a:endParaRPr lang="en-US" b="1" dirty="0"/>
          </a:p>
          <a:p>
            <a:r>
              <a:rPr lang="en-US" dirty="0"/>
              <a:t>E-mail: </a:t>
            </a:r>
            <a:r>
              <a:rPr lang="en-US" b="1" dirty="0">
                <a:hlinkClick r:id="rId2"/>
              </a:rPr>
              <a:t>cm13055@umbc.edu</a:t>
            </a:r>
            <a:endParaRPr lang="en-US" b="1" dirty="0"/>
          </a:p>
          <a:p>
            <a:r>
              <a:rPr lang="en-US" dirty="0"/>
              <a:t>Telegram handle: </a:t>
            </a:r>
            <a:r>
              <a:rPr lang="en-US" b="1" dirty="0"/>
              <a:t>@manupeethambar888</a:t>
            </a:r>
          </a:p>
          <a:p>
            <a:r>
              <a:rPr lang="en-US" dirty="0"/>
              <a:t>Slides: </a:t>
            </a:r>
            <a:r>
              <a:rPr lang="en-US" dirty="0">
                <a:hlinkClick r:id="rId3"/>
              </a:rPr>
              <a:t>https://github.com/manupeethambar888/webdev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0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E80A-B177-46A3-BDCE-E47B43B6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Form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AF75B-BE6F-41E0-A318-82C2C0D32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8470"/>
            <a:ext cx="8946541" cy="490992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Grouping Form Data with </a:t>
            </a:r>
            <a:r>
              <a:rPr lang="en-US" b="1" dirty="0">
                <a:solidFill>
                  <a:srgbClr val="FFFF00"/>
                </a:solidFill>
              </a:rPr>
              <a:t>&lt;</a:t>
            </a:r>
            <a:r>
              <a:rPr lang="en-US" b="1" dirty="0" err="1">
                <a:solidFill>
                  <a:srgbClr val="FFFF00"/>
                </a:solidFill>
              </a:rPr>
              <a:t>fieldset</a:t>
            </a:r>
            <a:r>
              <a:rPr lang="en-US" b="1" dirty="0">
                <a:solidFill>
                  <a:srgbClr val="FFFF00"/>
                </a:solidFill>
              </a:rPr>
              <a:t>&gt;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&lt;</a:t>
            </a:r>
            <a:r>
              <a:rPr lang="en-US" dirty="0" err="1">
                <a:solidFill>
                  <a:srgbClr val="FFFF00"/>
                </a:solidFill>
              </a:rPr>
              <a:t>fieldset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element is used to group related data in a form.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&lt;legend&gt; </a:t>
            </a:r>
            <a:r>
              <a:rPr lang="en-US" dirty="0"/>
              <a:t>element defines a caption for the &lt;</a:t>
            </a:r>
            <a:r>
              <a:rPr lang="en-US" dirty="0" err="1"/>
              <a:t>fieldset</a:t>
            </a:r>
            <a:r>
              <a:rPr lang="en-US" dirty="0"/>
              <a:t>&gt; element.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1F11BD-6775-466C-A9B5-B8ACB72FE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207" y="3638134"/>
            <a:ext cx="6248608" cy="294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9970C-7364-4803-8B0A-E9907BE32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6 due – 7/3/2018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C9476-AC9A-474D-81AA-786F5258E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04730"/>
            <a:ext cx="9320848" cy="5328579"/>
          </a:xfrm>
        </p:spPr>
        <p:txBody>
          <a:bodyPr>
            <a:normAutofit/>
          </a:bodyPr>
          <a:lstStyle/>
          <a:p>
            <a:r>
              <a:rPr lang="en-US" dirty="0"/>
              <a:t>Create a sample html file: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Make a HTML form containing a label named “Name” an &lt;input&gt; element for Name type=“text“.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2 radio buttons to the form. One for "</a:t>
            </a:r>
            <a:r>
              <a:rPr lang="en-US" b="1" dirty="0"/>
              <a:t>male</a:t>
            </a:r>
            <a:r>
              <a:rPr lang="en-US" dirty="0"/>
              <a:t>", and one for "</a:t>
            </a:r>
            <a:r>
              <a:rPr lang="en-US" b="1" dirty="0"/>
              <a:t>female</a:t>
            </a:r>
            <a:r>
              <a:rPr lang="en-US" dirty="0"/>
              <a:t>", both with name="</a:t>
            </a:r>
            <a:r>
              <a:rPr lang="en-US" dirty="0" smtClean="0"/>
              <a:t>gender“.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action attribute to open </a:t>
            </a:r>
            <a:r>
              <a:rPr lang="en-US" dirty="0">
                <a:hlinkClick r:id="rId2"/>
              </a:rPr>
              <a:t>www.google.com</a:t>
            </a:r>
            <a:r>
              <a:rPr lang="en-US" dirty="0"/>
              <a:t> in a </a:t>
            </a:r>
            <a:r>
              <a:rPr lang="en-US" b="1" dirty="0">
                <a:solidFill>
                  <a:srgbClr val="FFFF00"/>
                </a:solidFill>
              </a:rPr>
              <a:t>new tab/window</a:t>
            </a:r>
            <a:r>
              <a:rPr lang="en-US" dirty="0"/>
              <a:t> on click of submit button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Put this in a </a:t>
            </a:r>
            <a:r>
              <a:rPr lang="en-US" dirty="0" smtClean="0">
                <a:solidFill>
                  <a:srgbClr val="FFFF00"/>
                </a:solidFill>
              </a:rPr>
              <a:t>&lt;</a:t>
            </a:r>
            <a:r>
              <a:rPr lang="en-US" dirty="0" err="1" smtClean="0">
                <a:solidFill>
                  <a:srgbClr val="FFFF00"/>
                </a:solidFill>
              </a:rPr>
              <a:t>fieldset</a:t>
            </a:r>
            <a:r>
              <a:rPr lang="en-US" dirty="0" smtClean="0">
                <a:solidFill>
                  <a:srgbClr val="FFFF00"/>
                </a:solidFill>
              </a:rPr>
              <a:t>&gt; </a:t>
            </a:r>
            <a:r>
              <a:rPr lang="en-US" dirty="0" smtClean="0"/>
              <a:t>with a caption “Personal Information”.</a:t>
            </a:r>
            <a:endParaRPr lang="en-US" dirty="0"/>
          </a:p>
          <a:p>
            <a:endParaRPr lang="en-US" dirty="0"/>
          </a:p>
          <a:p>
            <a:r>
              <a:rPr lang="en-US" dirty="0"/>
              <a:t>Save this as “</a:t>
            </a:r>
            <a:r>
              <a:rPr lang="en-US" b="1" dirty="0"/>
              <a:t>assignment6.html</a:t>
            </a:r>
            <a:r>
              <a:rPr lang="en-US" dirty="0"/>
              <a:t>” and in your repository </a:t>
            </a:r>
            <a:r>
              <a:rPr lang="en-US" dirty="0" smtClean="0"/>
              <a:t>in Homework folder in “</a:t>
            </a:r>
            <a:r>
              <a:rPr lang="en-US" b="1" dirty="0" err="1" smtClean="0"/>
              <a:t>Assignments_yourname</a:t>
            </a:r>
            <a:r>
              <a:rPr lang="en-US" dirty="0"/>
              <a:t>”.</a:t>
            </a:r>
          </a:p>
          <a:p>
            <a:endParaRPr lang="en-US" b="1" dirty="0"/>
          </a:p>
          <a:p>
            <a:r>
              <a:rPr lang="en-US" b="1" dirty="0"/>
              <a:t>Commit</a:t>
            </a:r>
            <a:r>
              <a:rPr lang="en-US" dirty="0"/>
              <a:t> and </a:t>
            </a:r>
            <a:r>
              <a:rPr lang="en-US" b="1" dirty="0"/>
              <a:t>push</a:t>
            </a:r>
            <a:r>
              <a:rPr lang="en-US" dirty="0"/>
              <a:t> the changes to the repository.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0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4BE3-3903-4969-AD6B-A692359A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Iframes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98E4A-5948-411A-8B65-9F6789EF0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391478"/>
            <a:ext cx="10134531" cy="52213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</a:t>
            </a:r>
            <a:r>
              <a:rPr lang="en-US" dirty="0" err="1"/>
              <a:t>iframe</a:t>
            </a:r>
            <a:r>
              <a:rPr lang="en-US" dirty="0"/>
              <a:t> is used to display a web page within a web page.</a:t>
            </a:r>
          </a:p>
          <a:p>
            <a:endParaRPr lang="en-US" dirty="0"/>
          </a:p>
          <a:p>
            <a:r>
              <a:rPr lang="en-US" dirty="0"/>
              <a:t>An HTML </a:t>
            </a:r>
            <a:r>
              <a:rPr lang="en-US" dirty="0" err="1"/>
              <a:t>iframe</a:t>
            </a:r>
            <a:r>
              <a:rPr lang="en-US" dirty="0"/>
              <a:t> is defined with the </a:t>
            </a:r>
            <a:r>
              <a:rPr lang="en-US" dirty="0">
                <a:solidFill>
                  <a:srgbClr val="FFFF00"/>
                </a:solidFill>
              </a:rPr>
              <a:t>&lt;</a:t>
            </a:r>
            <a:r>
              <a:rPr lang="en-US" dirty="0" err="1">
                <a:solidFill>
                  <a:srgbClr val="FFFF00"/>
                </a:solidFill>
              </a:rPr>
              <a:t>iframe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tag: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600" b="1" dirty="0" err="1"/>
              <a:t>Iframe</a:t>
            </a:r>
            <a:r>
              <a:rPr lang="en-US" sz="2600" b="1" dirty="0"/>
              <a:t> - Target for a Link</a:t>
            </a:r>
          </a:p>
          <a:p>
            <a:r>
              <a:rPr lang="en-US" dirty="0"/>
              <a:t>The target attribute of the link must refer to the name attribute of the </a:t>
            </a:r>
            <a:r>
              <a:rPr lang="en-US" dirty="0" err="1"/>
              <a:t>iframe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Practice: </a:t>
            </a:r>
            <a:r>
              <a:rPr lang="en-US" dirty="0">
                <a:hlinkClick r:id="rId2"/>
              </a:rPr>
              <a:t>https://www.w3schools.com/html/html_iframe.asp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C62802-84A6-45C1-BFBC-CA99F6CDD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0107" y="2142785"/>
            <a:ext cx="3689895" cy="447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FD8494-8EBC-44B0-B068-D226422BC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299" y="2835795"/>
            <a:ext cx="6642565" cy="5513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0CADE0-7818-4CE6-A6EA-931F15C9B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5346" y="4889015"/>
            <a:ext cx="8978100" cy="85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8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C8C9B-08B1-43A6-A14A-F972DC5A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File Paths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AAA05-B979-4B6E-B8E9-47780312F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629465"/>
            <a:ext cx="8946541" cy="2618934"/>
          </a:xfrm>
        </p:spPr>
        <p:txBody>
          <a:bodyPr>
            <a:normAutofit fontScale="92500"/>
          </a:bodyPr>
          <a:lstStyle/>
          <a:p>
            <a:r>
              <a:rPr lang="en-US" dirty="0"/>
              <a:t>A file path describes the location of a file in a web site's folder structure.</a:t>
            </a:r>
          </a:p>
          <a:p>
            <a:r>
              <a:rPr lang="en-US" dirty="0"/>
              <a:t>File paths are used when linking to external files like: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Web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Style </a:t>
            </a:r>
            <a:r>
              <a:rPr lang="fr-FR" dirty="0" err="1"/>
              <a:t>sheets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JavaScripts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D6E75-9035-42A7-8334-44A1E92F9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64" y="1245704"/>
            <a:ext cx="9727642" cy="220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4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C8C9B-08B1-43A6-A14A-F972DC5A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File Paths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AAA05-B979-4B6E-B8E9-47780312F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51722"/>
            <a:ext cx="8946541" cy="4896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Absolute File Paths</a:t>
            </a:r>
          </a:p>
          <a:p>
            <a:endParaRPr lang="en-US" dirty="0"/>
          </a:p>
          <a:p>
            <a:r>
              <a:rPr lang="en-US" dirty="0"/>
              <a:t>An absolute file path is the full URL to an internet file: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Relative File Paths</a:t>
            </a:r>
          </a:p>
          <a:p>
            <a:endParaRPr lang="en-US" dirty="0"/>
          </a:p>
          <a:p>
            <a:r>
              <a:rPr lang="en-US" dirty="0"/>
              <a:t>A relative file path points to a file relative to the current page.</a:t>
            </a:r>
          </a:p>
          <a:p>
            <a:r>
              <a:rPr lang="en-US" dirty="0"/>
              <a:t>In this example, the file path points to a file in the images folder located at the root of the current web: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61F7E-4AD5-46C0-90B3-25343732E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082" y="2752252"/>
            <a:ext cx="8925394" cy="5347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56A11F-ED17-47C2-8A41-A7F69FF28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596" y="6072186"/>
            <a:ext cx="5875328" cy="50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2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51D8-6685-4031-AA83-A8BE2691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Forms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5E1F2-3097-42DA-8D5F-E87BB616F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78226"/>
            <a:ext cx="8946541" cy="4924100"/>
          </a:xfrm>
        </p:spPr>
        <p:txBody>
          <a:bodyPr/>
          <a:lstStyle/>
          <a:p>
            <a:r>
              <a:rPr lang="en-US" dirty="0"/>
              <a:t>The HTML &lt;form&gt; element defines a form that is used to collect user input: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HTML form contains </a:t>
            </a:r>
            <a:r>
              <a:rPr lang="en-US" b="1" dirty="0"/>
              <a:t>form elements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Form elements are different types of input elements, like text fields, checkboxes, radio buttons, submit buttons, and more.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A1EC1C-FB25-403E-8313-B1684F003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042" y="2004741"/>
            <a:ext cx="2251824" cy="18570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7F6434-35BB-4C0C-AE40-8CD03D1F1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582" y="2004741"/>
            <a:ext cx="4855772" cy="185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3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ED77-AD49-4165-82F4-7C7651AE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Form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72E6A-D1D0-4814-A9D9-63177484A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06769"/>
            <a:ext cx="8946541" cy="48416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&lt;input&gt; </a:t>
            </a:r>
            <a:r>
              <a:rPr lang="en-US" dirty="0"/>
              <a:t>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&lt;input&gt; </a:t>
            </a:r>
            <a:r>
              <a:rPr lang="en-US" dirty="0"/>
              <a:t>element is the most important form element.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&lt;input&gt; </a:t>
            </a:r>
            <a:r>
              <a:rPr lang="en-US" dirty="0"/>
              <a:t>element can be displayed in several ways, depending on the type attribute.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7D4733-3F28-4893-9820-569F9BC0A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4115312"/>
            <a:ext cx="10821720" cy="199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ED77-AD49-4165-82F4-7C7651AE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Form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72E6A-D1D0-4814-A9D9-63177484A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06769"/>
            <a:ext cx="8946541" cy="484163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Radio Button Input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&lt;input type="radio"&gt; </a:t>
            </a:r>
            <a:r>
              <a:rPr lang="en-US" dirty="0"/>
              <a:t>defines a radio button.</a:t>
            </a:r>
          </a:p>
          <a:p>
            <a:endParaRPr lang="en-US" dirty="0"/>
          </a:p>
          <a:p>
            <a:r>
              <a:rPr lang="en-US" dirty="0"/>
              <a:t>Radio buttons let a user select ONE of a limited number of choices: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81C016-ACDB-4E1A-8E2C-947CE62D1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695" y="3981854"/>
            <a:ext cx="7328634" cy="15262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3DA3A5-0ECD-4984-9615-54E138482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148" y="3981854"/>
            <a:ext cx="1948033" cy="152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0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776A-6EBC-4E7E-AEBE-50452536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Form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56F8-202F-480C-8F7B-D4956D131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5218"/>
            <a:ext cx="8946541" cy="492318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 Submit Button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&lt;input type="submit"&gt; </a:t>
            </a:r>
            <a:r>
              <a:rPr lang="en-US" dirty="0"/>
              <a:t>defines a button for submitting the form data to a form-handler.</a:t>
            </a:r>
          </a:p>
          <a:p>
            <a:r>
              <a:rPr lang="en-US" dirty="0"/>
              <a:t>The form-handler is typically a server page with a script for processing input data.</a:t>
            </a:r>
          </a:p>
          <a:p>
            <a:r>
              <a:rPr lang="en-US" dirty="0"/>
              <a:t>The form-handler is specified in the form's </a:t>
            </a:r>
            <a:r>
              <a:rPr lang="en-US" b="1" dirty="0">
                <a:solidFill>
                  <a:srgbClr val="FFFF00"/>
                </a:solidFill>
              </a:rPr>
              <a:t>action</a:t>
            </a:r>
            <a:r>
              <a:rPr lang="en-US" dirty="0"/>
              <a:t> attribute: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5C814-5DB7-4661-9EEF-812D1D927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441" y="3800061"/>
            <a:ext cx="6082864" cy="258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0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776A-6EBC-4E7E-AEBE-50452536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Form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56F8-202F-480C-8F7B-D4956D131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5218"/>
            <a:ext cx="8946541" cy="492318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 Target Attribute</a:t>
            </a:r>
          </a:p>
          <a:p>
            <a:r>
              <a:rPr lang="en-US" dirty="0"/>
              <a:t>The target attribute specifies if the submitted result will open in a new browser tab, a frame, or in the current window.</a:t>
            </a:r>
          </a:p>
          <a:p>
            <a:endParaRPr lang="en-US" dirty="0"/>
          </a:p>
          <a:p>
            <a:r>
              <a:rPr lang="en-US" dirty="0"/>
              <a:t>The default value is </a:t>
            </a:r>
            <a:r>
              <a:rPr lang="en-US" dirty="0">
                <a:solidFill>
                  <a:srgbClr val="FFFF00"/>
                </a:solidFill>
              </a:rPr>
              <a:t>"_self" </a:t>
            </a:r>
            <a:r>
              <a:rPr lang="en-US" dirty="0"/>
              <a:t>which means the form will be submitted in the current window.</a:t>
            </a:r>
          </a:p>
          <a:p>
            <a:endParaRPr lang="en-US" dirty="0"/>
          </a:p>
          <a:p>
            <a:r>
              <a:rPr lang="en-US" dirty="0"/>
              <a:t>To make the form result open in a new browser tab, use the value </a:t>
            </a:r>
            <a:r>
              <a:rPr lang="en-US" dirty="0">
                <a:solidFill>
                  <a:srgbClr val="FFFF00"/>
                </a:solidFill>
              </a:rPr>
              <a:t>"_blank"</a:t>
            </a:r>
            <a:r>
              <a:rPr lang="en-US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C089E1-3E42-4206-A7CD-CEF9329FB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024" y="5108506"/>
            <a:ext cx="8829944" cy="45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4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310</TotalTime>
  <Words>520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HTML – Continued..</vt:lpstr>
      <vt:lpstr>HTML Iframes</vt:lpstr>
      <vt:lpstr>HTML File Paths </vt:lpstr>
      <vt:lpstr>HTML File Paths </vt:lpstr>
      <vt:lpstr>HTML Forms </vt:lpstr>
      <vt:lpstr>HTML Form Elements</vt:lpstr>
      <vt:lpstr>HTML Form Elements</vt:lpstr>
      <vt:lpstr>HTML Form Elements</vt:lpstr>
      <vt:lpstr>HTML Form Elements</vt:lpstr>
      <vt:lpstr>HTML Form Elements</vt:lpstr>
      <vt:lpstr>Assignment 6 due – 7/3/2018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– Continued..</dc:title>
  <dc:creator>manup</dc:creator>
  <cp:lastModifiedBy>Manu Peethambar</cp:lastModifiedBy>
  <cp:revision>14</cp:revision>
  <dcterms:created xsi:type="dcterms:W3CDTF">2018-07-02T12:55:00Z</dcterms:created>
  <dcterms:modified xsi:type="dcterms:W3CDTF">2018-07-02T18:46:20Z</dcterms:modified>
</cp:coreProperties>
</file>