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60" r:id="rId4"/>
    <p:sldId id="261" r:id="rId5"/>
    <p:sldId id="259" r:id="rId6"/>
    <p:sldId id="262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upeethambar888/webdev" TargetMode="External"/><Relationship Id="rId2" Type="http://schemas.openxmlformats.org/officeDocument/2006/relationships/hyperlink" Target="mailto:cm13055@umb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tryit.asp?filename=trycss_text-align" TargetMode="External"/><Relationship Id="rId2" Type="http://schemas.openxmlformats.org/officeDocument/2006/relationships/hyperlink" Target="https://www.w3schools.com/css/tryit.asp?filename=trycss_colo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ss/tryit.asp?filename=trycss_text-decora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tryit.asp?filename=trycss_text-indent" TargetMode="External"/><Relationship Id="rId2" Type="http://schemas.openxmlformats.org/officeDocument/2006/relationships/hyperlink" Target="https://www.w3schools.com/css/tryit.asp?filename=trycss_text-transfor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ss/tryit.asp?filename=trycss_letter-spac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tryit.asp?filename=trycss_text_direction" TargetMode="External"/><Relationship Id="rId2" Type="http://schemas.openxmlformats.org/officeDocument/2006/relationships/hyperlink" Target="https://www.w3schools.com/css/tryit.asp?filename=trycss_line-heigh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css/tryit.asp?filename=trycss_text-shadow" TargetMode="External"/><Relationship Id="rId4" Type="http://schemas.openxmlformats.org/officeDocument/2006/relationships/hyperlink" Target="https://www.w3schools.com/css/tryit.asp?filename=trycss_text_word-spaci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icons.asp" TargetMode="External"/><Relationship Id="rId2" Type="http://schemas.openxmlformats.org/officeDocument/2006/relationships/hyperlink" Target="https://www.w3schools.com/css/css_fon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w3schools.com/css/css_link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css/css_table.asp" TargetMode="External"/><Relationship Id="rId4" Type="http://schemas.openxmlformats.org/officeDocument/2006/relationships/hyperlink" Target="https://www.w3schools.com/css/css_list.as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max-width.asp" TargetMode="External"/><Relationship Id="rId2" Type="http://schemas.openxmlformats.org/officeDocument/2006/relationships/hyperlink" Target="https://www.w3schools.com/css/css_display_visibility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ss/css_positioning.as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float.asp" TargetMode="External"/><Relationship Id="rId2" Type="http://schemas.openxmlformats.org/officeDocument/2006/relationships/hyperlink" Target="https://www.w3schools.com/css/css_overflow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css/css_align.asp" TargetMode="External"/><Relationship Id="rId4" Type="http://schemas.openxmlformats.org/officeDocument/2006/relationships/hyperlink" Target="https://www.w3schools.com/css/css_inline-block.as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135-8F7B-4E47-9151-2A9E5689E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705741" cy="1533939"/>
          </a:xfrm>
        </p:spPr>
        <p:txBody>
          <a:bodyPr/>
          <a:lstStyle/>
          <a:p>
            <a:r>
              <a:rPr lang="en-US" dirty="0"/>
              <a:t>CSS – Continued..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E4D5E-8AFE-4ADF-9BF1-ED30AAB4D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174434"/>
            <a:ext cx="8825658" cy="1868557"/>
          </a:xfrm>
        </p:spPr>
        <p:txBody>
          <a:bodyPr>
            <a:normAutofit/>
          </a:bodyPr>
          <a:lstStyle/>
          <a:p>
            <a:r>
              <a:rPr lang="en-US" dirty="0"/>
              <a:t>Instructor: </a:t>
            </a:r>
            <a:r>
              <a:rPr lang="en-US" b="1" dirty="0"/>
              <a:t>Manu </a:t>
            </a:r>
            <a:r>
              <a:rPr lang="en-US" b="1" dirty="0" err="1"/>
              <a:t>Peethambar</a:t>
            </a:r>
            <a:endParaRPr lang="en-US" b="1" dirty="0"/>
          </a:p>
          <a:p>
            <a:r>
              <a:rPr lang="en-US" dirty="0"/>
              <a:t>E-mail: </a:t>
            </a:r>
            <a:r>
              <a:rPr lang="en-US" b="1" dirty="0">
                <a:hlinkClick r:id="rId2"/>
              </a:rPr>
              <a:t>cm13055@umbc.edu</a:t>
            </a:r>
            <a:endParaRPr lang="en-US" b="1" dirty="0"/>
          </a:p>
          <a:p>
            <a:r>
              <a:rPr lang="en-US" dirty="0"/>
              <a:t>Telegram handle: </a:t>
            </a:r>
            <a:r>
              <a:rPr lang="en-US" b="1" dirty="0"/>
              <a:t>@manupeethambar888</a:t>
            </a:r>
          </a:p>
          <a:p>
            <a:r>
              <a:rPr lang="en-US" dirty="0"/>
              <a:t>Slides: </a:t>
            </a:r>
            <a:r>
              <a:rPr lang="en-US" dirty="0">
                <a:hlinkClick r:id="rId3"/>
              </a:rPr>
              <a:t>https://github.com/manupeethambar888/webdev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20EE-91B0-47F5-9F49-5496C230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Text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B429F-347E-4BCB-A5C1-0D112E64F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45704"/>
            <a:ext cx="10359818" cy="547314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Text Color</a:t>
            </a:r>
          </a:p>
          <a:p>
            <a:r>
              <a:rPr lang="en-US" dirty="0"/>
              <a:t>The color property is used to set the color of the text.</a:t>
            </a:r>
          </a:p>
          <a:p>
            <a:r>
              <a:rPr lang="en-US" dirty="0">
                <a:hlinkClick r:id="rId2"/>
              </a:rPr>
              <a:t>https://www.w3schools.com/css/tryit.asp?filename=trycss_color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Text Alignment</a:t>
            </a:r>
          </a:p>
          <a:p>
            <a:r>
              <a:rPr lang="en-US" dirty="0"/>
              <a:t>The text-align property is used to set the </a:t>
            </a:r>
            <a:r>
              <a:rPr lang="en-US" b="1" dirty="0"/>
              <a:t>horizontal alignmen</a:t>
            </a:r>
            <a:r>
              <a:rPr lang="en-US" dirty="0"/>
              <a:t>t of a text.</a:t>
            </a:r>
          </a:p>
          <a:p>
            <a:r>
              <a:rPr lang="en-US" dirty="0"/>
              <a:t>A text can be left or right aligned, centered, or justified.</a:t>
            </a:r>
          </a:p>
          <a:p>
            <a:r>
              <a:rPr lang="en-US" dirty="0">
                <a:hlinkClick r:id="rId3"/>
              </a:rPr>
              <a:t>https://www.w3schools.com/css/tryit.asp?filename=trycss_text-align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Text Decoration</a:t>
            </a:r>
          </a:p>
          <a:p>
            <a:r>
              <a:rPr lang="en-US" dirty="0"/>
              <a:t>The text-decoration property is used to set or remove decorations from text.</a:t>
            </a:r>
          </a:p>
          <a:p>
            <a:r>
              <a:rPr lang="en-US" dirty="0">
                <a:hlinkClick r:id="rId4"/>
              </a:rPr>
              <a:t>https://www.w3schools.com/css/tryit.asp?filename=trycss_text-decoration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6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20EE-91B0-47F5-9F49-5496C230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Text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B429F-347E-4BCB-A5C1-0D112E64F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45704"/>
            <a:ext cx="10505592" cy="547314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Text Transformation</a:t>
            </a:r>
          </a:p>
          <a:p>
            <a:r>
              <a:rPr lang="en-US" dirty="0"/>
              <a:t>The text-transform property is used to specify uppercase and lowercase letters in a text.</a:t>
            </a:r>
          </a:p>
          <a:p>
            <a:r>
              <a:rPr lang="en-US" dirty="0">
                <a:hlinkClick r:id="rId2"/>
              </a:rPr>
              <a:t>https://www.w3schools.com/css/tryit.asp?filename=trycss_text-transform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Text Indentation</a:t>
            </a:r>
          </a:p>
          <a:p>
            <a:r>
              <a:rPr lang="en-US" dirty="0"/>
              <a:t>The text-indent property is used to specify the indentation of the first line of a text.</a:t>
            </a:r>
          </a:p>
          <a:p>
            <a:r>
              <a:rPr lang="en-US" dirty="0">
                <a:hlinkClick r:id="rId3"/>
              </a:rPr>
              <a:t>https://www.w3schools.com/css/tryit.asp?filename=trycss_text-indent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Letter Spacing</a:t>
            </a:r>
          </a:p>
          <a:p>
            <a:r>
              <a:rPr lang="en-US" dirty="0"/>
              <a:t>The letter-spacing property is used to specify the space between the characters in a text.</a:t>
            </a:r>
          </a:p>
          <a:p>
            <a:r>
              <a:rPr lang="en-US" dirty="0">
                <a:hlinkClick r:id="rId4"/>
              </a:rPr>
              <a:t>https://www.w3schools.com/css/tryit.asp?filename=trycss_letter-spacing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09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20EE-91B0-47F5-9F49-5496C230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Text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B429F-347E-4BCB-A5C1-0D112E64F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45704"/>
            <a:ext cx="10505592" cy="54731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Line Height</a:t>
            </a:r>
          </a:p>
          <a:p>
            <a:r>
              <a:rPr lang="en-US" dirty="0"/>
              <a:t>The line-height property is used to specify the space between lines.</a:t>
            </a:r>
          </a:p>
          <a:p>
            <a:r>
              <a:rPr lang="en-US" dirty="0">
                <a:hlinkClick r:id="rId2"/>
              </a:rPr>
              <a:t>https://www.w3schools.com/css/tryit.asp?filename=trycss_line-height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Text Direction</a:t>
            </a:r>
          </a:p>
          <a:p>
            <a:r>
              <a:rPr lang="en-US" dirty="0"/>
              <a:t>The direction property is used to change the text direction of an element.</a:t>
            </a:r>
          </a:p>
          <a:p>
            <a:r>
              <a:rPr lang="en-US" dirty="0">
                <a:hlinkClick r:id="rId3"/>
              </a:rPr>
              <a:t>https://www.w3schools.com/css/tryit.asp?filename=trycss_text_direction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Word Spacing</a:t>
            </a:r>
          </a:p>
          <a:p>
            <a:r>
              <a:rPr lang="en-US" dirty="0"/>
              <a:t>The word-spacing property is used to specify the space between the words in a text.</a:t>
            </a:r>
          </a:p>
          <a:p>
            <a:r>
              <a:rPr lang="en-US" dirty="0">
                <a:hlinkClick r:id="rId4"/>
              </a:rPr>
              <a:t>https://www.w3schools.com/css/tryit.asp?filename=trycss_text_word-spacing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Text Shadow</a:t>
            </a:r>
          </a:p>
          <a:p>
            <a:r>
              <a:rPr lang="en-US" dirty="0"/>
              <a:t>The text-shadow property adds shadow to text.</a:t>
            </a:r>
          </a:p>
          <a:p>
            <a:r>
              <a:rPr lang="en-US" dirty="0">
                <a:hlinkClick r:id="rId5"/>
              </a:rPr>
              <a:t>https://www.w3schools.com/css/tryit.asp?filename=trycss_text-shadow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52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696A-AA38-44C0-92FA-EF6F794CC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5752"/>
          </a:xfrm>
        </p:spPr>
        <p:txBody>
          <a:bodyPr/>
          <a:lstStyle/>
          <a:p>
            <a:r>
              <a:rPr lang="en-US" dirty="0"/>
              <a:t>CSS Fonts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B803D-3F09-415B-97F3-66259F1B6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8470"/>
            <a:ext cx="8946541" cy="1325217"/>
          </a:xfrm>
        </p:spPr>
        <p:txBody>
          <a:bodyPr/>
          <a:lstStyle/>
          <a:p>
            <a:r>
              <a:rPr lang="en-US" dirty="0"/>
              <a:t>The CSS font properties define the font family, boldness, size, and the style of a text.</a:t>
            </a:r>
          </a:p>
          <a:p>
            <a:r>
              <a:rPr lang="en-US" dirty="0">
                <a:hlinkClick r:id="rId2"/>
              </a:rPr>
              <a:t>https://www.w3schools.com/css/css_font.asp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8B94E3-57AE-40E4-8834-6D632F93E58D}"/>
              </a:ext>
            </a:extLst>
          </p:cNvPr>
          <p:cNvSpPr txBox="1">
            <a:spLocks/>
          </p:cNvSpPr>
          <p:nvPr/>
        </p:nvSpPr>
        <p:spPr>
          <a:xfrm>
            <a:off x="645130" y="2531165"/>
            <a:ext cx="9404723" cy="8857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CSS Icons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E45B46-C734-41CD-BACD-0651821B2F00}"/>
              </a:ext>
            </a:extLst>
          </p:cNvPr>
          <p:cNvSpPr txBox="1">
            <a:spLocks/>
          </p:cNvSpPr>
          <p:nvPr/>
        </p:nvSpPr>
        <p:spPr>
          <a:xfrm>
            <a:off x="1102331" y="3416917"/>
            <a:ext cx="8946541" cy="3089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simplest way to add an icon to your HTML page, is with an icon library, such as </a:t>
            </a:r>
            <a:r>
              <a:rPr lang="en-US" b="1" dirty="0"/>
              <a:t>Font Awesome</a:t>
            </a:r>
            <a:r>
              <a:rPr lang="en-US" dirty="0"/>
              <a:t>.</a:t>
            </a:r>
          </a:p>
          <a:p>
            <a:r>
              <a:rPr lang="en-US" dirty="0"/>
              <a:t>Add the name of the specified icon class to any inline HTML element (like </a:t>
            </a:r>
            <a:r>
              <a:rPr lang="en-US" dirty="0">
                <a:solidFill>
                  <a:srgbClr val="FFFF00"/>
                </a:solidFill>
              </a:rPr>
              <a:t>&lt;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&gt;</a:t>
            </a:r>
            <a:r>
              <a:rPr lang="en-US" dirty="0"/>
              <a:t> or </a:t>
            </a:r>
            <a:r>
              <a:rPr lang="en-US" dirty="0">
                <a:solidFill>
                  <a:srgbClr val="FFFF00"/>
                </a:solidFill>
              </a:rPr>
              <a:t>&lt;span&gt;</a:t>
            </a:r>
            <a:r>
              <a:rPr lang="en-US" dirty="0"/>
              <a:t>).</a:t>
            </a:r>
          </a:p>
          <a:p>
            <a:r>
              <a:rPr lang="en-US" dirty="0">
                <a:hlinkClick r:id="rId3"/>
              </a:rPr>
              <a:t>https://www.w3schools.com/css/css_icons.asp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0A26C5-7A66-4EC3-98F4-E3B44749D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525" y="5525742"/>
            <a:ext cx="77533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93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21A8-264E-47C8-88FF-44CB6663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dirty="0"/>
              <a:t>CSS Links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9EA50-BD0D-47C8-B810-5C69C8F4B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5949"/>
            <a:ext cx="8946541" cy="1046922"/>
          </a:xfrm>
        </p:spPr>
        <p:txBody>
          <a:bodyPr/>
          <a:lstStyle/>
          <a:p>
            <a:r>
              <a:rPr lang="en-US" dirty="0"/>
              <a:t>With CSS, links can be styled in different ways.</a:t>
            </a:r>
          </a:p>
          <a:p>
            <a:r>
              <a:rPr lang="en-US" dirty="0">
                <a:hlinkClick r:id="rId2"/>
              </a:rPr>
              <a:t>https://www.w3schools.com/css/css_link.asp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23B246-281B-468A-B6BA-FD2FF37C1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390" y="1205948"/>
            <a:ext cx="4905375" cy="6762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91D7043-78A8-46E7-8DC7-8F7137C3134E}"/>
              </a:ext>
            </a:extLst>
          </p:cNvPr>
          <p:cNvSpPr txBox="1">
            <a:spLocks/>
          </p:cNvSpPr>
          <p:nvPr/>
        </p:nvSpPr>
        <p:spPr>
          <a:xfrm>
            <a:off x="646111" y="2102614"/>
            <a:ext cx="9404723" cy="753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CSS Lists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33ABEF-C9AA-41AC-90C0-97F972A6B92D}"/>
              </a:ext>
            </a:extLst>
          </p:cNvPr>
          <p:cNvSpPr txBox="1">
            <a:spLocks/>
          </p:cNvSpPr>
          <p:nvPr/>
        </p:nvSpPr>
        <p:spPr>
          <a:xfrm>
            <a:off x="1103312" y="2855845"/>
            <a:ext cx="8946541" cy="1046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With CSS, links can be styled in different ways.</a:t>
            </a:r>
          </a:p>
          <a:p>
            <a:r>
              <a:rPr lang="en-US" dirty="0">
                <a:hlinkClick r:id="rId4"/>
              </a:rPr>
              <a:t>https://www.w3schools.com/css/css_list.asp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8C145B-C53F-4965-95AD-BED9DDD94B5A}"/>
              </a:ext>
            </a:extLst>
          </p:cNvPr>
          <p:cNvSpPr txBox="1">
            <a:spLocks/>
          </p:cNvSpPr>
          <p:nvPr/>
        </p:nvSpPr>
        <p:spPr>
          <a:xfrm>
            <a:off x="646111" y="3752510"/>
            <a:ext cx="9404723" cy="753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CSS Tables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B33A39-D25B-4718-ABB7-7C192DAB0650}"/>
              </a:ext>
            </a:extLst>
          </p:cNvPr>
          <p:cNvSpPr txBox="1">
            <a:spLocks/>
          </p:cNvSpPr>
          <p:nvPr/>
        </p:nvSpPr>
        <p:spPr>
          <a:xfrm>
            <a:off x="1103312" y="4505741"/>
            <a:ext cx="8946541" cy="1046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look of an HTML table can be greatly improved with CSS.</a:t>
            </a:r>
          </a:p>
          <a:p>
            <a:r>
              <a:rPr lang="en-US" dirty="0">
                <a:hlinkClick r:id="rId5"/>
              </a:rPr>
              <a:t>https://www.w3schools.com/css/css_table.asp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98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21A8-264E-47C8-88FF-44CB6663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dirty="0"/>
              <a:t>CSS Layout - The display 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9EA50-BD0D-47C8-B810-5C69C8F4B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5949"/>
            <a:ext cx="9962253" cy="1046922"/>
          </a:xfrm>
        </p:spPr>
        <p:txBody>
          <a:bodyPr>
            <a:normAutofit/>
          </a:bodyPr>
          <a:lstStyle/>
          <a:p>
            <a:r>
              <a:rPr lang="en-US" dirty="0"/>
              <a:t>The display property is the most important CSS property for controlling layout.</a:t>
            </a:r>
          </a:p>
          <a:p>
            <a:r>
              <a:rPr lang="en-US" dirty="0">
                <a:hlinkClick r:id="rId2"/>
              </a:rPr>
              <a:t>https://www.w3schools.com/css/css_display_visibility.asp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1D7043-78A8-46E7-8DC7-8F7137C3134E}"/>
              </a:ext>
            </a:extLst>
          </p:cNvPr>
          <p:cNvSpPr txBox="1">
            <a:spLocks/>
          </p:cNvSpPr>
          <p:nvPr/>
        </p:nvSpPr>
        <p:spPr>
          <a:xfrm>
            <a:off x="646111" y="2102614"/>
            <a:ext cx="9404723" cy="753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CSS Layout - width and max-width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33ABEF-C9AA-41AC-90C0-97F972A6B92D}"/>
              </a:ext>
            </a:extLst>
          </p:cNvPr>
          <p:cNvSpPr txBox="1">
            <a:spLocks/>
          </p:cNvSpPr>
          <p:nvPr/>
        </p:nvSpPr>
        <p:spPr>
          <a:xfrm>
            <a:off x="1103312" y="2855845"/>
            <a:ext cx="8946541" cy="1046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Using width, max-width and margin: auto;</a:t>
            </a:r>
          </a:p>
          <a:p>
            <a:r>
              <a:rPr lang="en-US" dirty="0">
                <a:hlinkClick r:id="rId3"/>
              </a:rPr>
              <a:t>https://www.w3schools.com/css/css_max-width.asp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8C145B-C53F-4965-95AD-BED9DDD94B5A}"/>
              </a:ext>
            </a:extLst>
          </p:cNvPr>
          <p:cNvSpPr txBox="1">
            <a:spLocks/>
          </p:cNvSpPr>
          <p:nvPr/>
        </p:nvSpPr>
        <p:spPr>
          <a:xfrm>
            <a:off x="646111" y="3752510"/>
            <a:ext cx="9404723" cy="753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CSS Layout - The position Property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B33A39-D25B-4718-ABB7-7C192DAB0650}"/>
              </a:ext>
            </a:extLst>
          </p:cNvPr>
          <p:cNvSpPr txBox="1">
            <a:spLocks/>
          </p:cNvSpPr>
          <p:nvPr/>
        </p:nvSpPr>
        <p:spPr>
          <a:xfrm>
            <a:off x="1103312" y="4505741"/>
            <a:ext cx="8946541" cy="1523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position property specifies the type of positioning method used for an element (static, relative, fixed, absolute or sticky).</a:t>
            </a:r>
          </a:p>
          <a:p>
            <a:r>
              <a:rPr lang="en-US" dirty="0">
                <a:hlinkClick r:id="rId4"/>
              </a:rPr>
              <a:t>https://www.w3schools.com/css/css_positioning.asp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21A8-264E-47C8-88FF-44CB6663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dirty="0"/>
              <a:t>CSS Layout - 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9EA50-BD0D-47C8-B810-5C69C8F4B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5949"/>
            <a:ext cx="9962253" cy="10469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CSS overflow property controls what happens to content that is too big to fit into an area.</a:t>
            </a:r>
          </a:p>
          <a:p>
            <a:r>
              <a:rPr lang="en-US" dirty="0">
                <a:hlinkClick r:id="rId2"/>
              </a:rPr>
              <a:t>https://www.w3schools.com/css/css_overflow.asp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1D7043-78A8-46E7-8DC7-8F7137C3134E}"/>
              </a:ext>
            </a:extLst>
          </p:cNvPr>
          <p:cNvSpPr txBox="1">
            <a:spLocks/>
          </p:cNvSpPr>
          <p:nvPr/>
        </p:nvSpPr>
        <p:spPr>
          <a:xfrm>
            <a:off x="646111" y="2102614"/>
            <a:ext cx="9404723" cy="753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CSS Layout - float and clear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33ABEF-C9AA-41AC-90C0-97F972A6B92D}"/>
              </a:ext>
            </a:extLst>
          </p:cNvPr>
          <p:cNvSpPr txBox="1">
            <a:spLocks/>
          </p:cNvSpPr>
          <p:nvPr/>
        </p:nvSpPr>
        <p:spPr>
          <a:xfrm>
            <a:off x="1103312" y="2855845"/>
            <a:ext cx="9962253" cy="157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CSS float property specifies how an element should float.</a:t>
            </a:r>
          </a:p>
          <a:p>
            <a:r>
              <a:rPr lang="en-US" dirty="0"/>
              <a:t>The CSS clear property specifies what elements can float beside the cleared element and on which side.</a:t>
            </a:r>
          </a:p>
          <a:p>
            <a:r>
              <a:rPr lang="en-US" dirty="0">
                <a:hlinkClick r:id="rId3"/>
              </a:rPr>
              <a:t>https://www.w3schools.com/css/css_float.asp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8C145B-C53F-4965-95AD-BED9DDD94B5A}"/>
              </a:ext>
            </a:extLst>
          </p:cNvPr>
          <p:cNvSpPr txBox="1">
            <a:spLocks/>
          </p:cNvSpPr>
          <p:nvPr/>
        </p:nvSpPr>
        <p:spPr>
          <a:xfrm>
            <a:off x="646111" y="4428374"/>
            <a:ext cx="9404723" cy="753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CSS Layout - display: inline-block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B33A39-D25B-4718-ABB7-7C192DAB0650}"/>
              </a:ext>
            </a:extLst>
          </p:cNvPr>
          <p:cNvSpPr txBox="1">
            <a:spLocks/>
          </p:cNvSpPr>
          <p:nvPr/>
        </p:nvSpPr>
        <p:spPr>
          <a:xfrm>
            <a:off x="1103312" y="5181604"/>
            <a:ext cx="8946541" cy="516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hlinkClick r:id="rId4"/>
              </a:rPr>
              <a:t>https://www.w3schools.com/css/css_inline-block.asp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915CBEC-F019-43E3-8B96-5E3D485A39C1}"/>
              </a:ext>
            </a:extLst>
          </p:cNvPr>
          <p:cNvSpPr txBox="1">
            <a:spLocks/>
          </p:cNvSpPr>
          <p:nvPr/>
        </p:nvSpPr>
        <p:spPr>
          <a:xfrm>
            <a:off x="645130" y="5558219"/>
            <a:ext cx="10592713" cy="753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CSS Layout - Horizontal &amp; Vertical Align</a:t>
            </a:r>
            <a:br>
              <a:rPr lang="en-US" dirty="0"/>
            </a:b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A0968AC-7FF2-475E-978B-5AACC85D76F5}"/>
              </a:ext>
            </a:extLst>
          </p:cNvPr>
          <p:cNvSpPr txBox="1">
            <a:spLocks/>
          </p:cNvSpPr>
          <p:nvPr/>
        </p:nvSpPr>
        <p:spPr>
          <a:xfrm>
            <a:off x="1102331" y="6311449"/>
            <a:ext cx="8946541" cy="516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hlinkClick r:id="rId5"/>
              </a:rPr>
              <a:t>https://www.w3schools.com/css/css_align.asp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35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08EDE-8E7A-4292-BF06-9E6B8CFD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9 due – 7/9/2018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8A1F2-25F8-45C6-8187-4BDD28E1A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510748"/>
            <a:ext cx="7590114" cy="4737651"/>
          </a:xfrm>
        </p:spPr>
        <p:txBody>
          <a:bodyPr/>
          <a:lstStyle/>
          <a:p>
            <a:r>
              <a:rPr lang="en-US" dirty="0"/>
              <a:t>Create a sample HTML file to create the table:</a:t>
            </a:r>
          </a:p>
          <a:p>
            <a:endParaRPr lang="en-US" dirty="0"/>
          </a:p>
          <a:p>
            <a:r>
              <a:rPr lang="en-US" dirty="0"/>
              <a:t>Collapse the table borders into a single border.</a:t>
            </a:r>
          </a:p>
          <a:p>
            <a:r>
              <a:rPr lang="en-US" dirty="0"/>
              <a:t>Set the background color of </a:t>
            </a:r>
            <a:r>
              <a:rPr lang="en-US" dirty="0">
                <a:solidFill>
                  <a:srgbClr val="FFFF00"/>
                </a:solidFill>
              </a:rPr>
              <a:t>&lt;</a:t>
            </a:r>
            <a:r>
              <a:rPr lang="en-US" dirty="0" err="1">
                <a:solidFill>
                  <a:srgbClr val="FFFF00"/>
                </a:solidFill>
              </a:rPr>
              <a:t>th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elements to "</a:t>
            </a:r>
            <a:r>
              <a:rPr lang="en-US" dirty="0" err="1"/>
              <a:t>lightblue</a:t>
            </a:r>
            <a:r>
              <a:rPr lang="en-US" dirty="0"/>
              <a:t>".</a:t>
            </a:r>
          </a:p>
          <a:p>
            <a:r>
              <a:rPr lang="en-US" b="1" dirty="0"/>
              <a:t>Center align </a:t>
            </a:r>
            <a:r>
              <a:rPr lang="en-US" dirty="0"/>
              <a:t>the whole </a:t>
            </a:r>
            <a:r>
              <a:rPr lang="en-US" dirty="0">
                <a:solidFill>
                  <a:srgbClr val="FFFF00"/>
                </a:solidFill>
              </a:rPr>
              <a:t>&lt;table&gt; </a:t>
            </a:r>
            <a:r>
              <a:rPr lang="en-US" dirty="0"/>
              <a:t>element using margins to align it to the center of the page.</a:t>
            </a:r>
          </a:p>
          <a:p>
            <a:endParaRPr lang="en-US" dirty="0"/>
          </a:p>
          <a:p>
            <a:r>
              <a:rPr lang="en-US" dirty="0"/>
              <a:t>Save this as </a:t>
            </a:r>
            <a:r>
              <a:rPr lang="en-US"/>
              <a:t>“</a:t>
            </a:r>
            <a:r>
              <a:rPr lang="en-US" b="1"/>
              <a:t>assignment9.</a:t>
            </a:r>
            <a:r>
              <a:rPr lang="en-US" b="1" dirty="0"/>
              <a:t>html</a:t>
            </a:r>
            <a:r>
              <a:rPr lang="en-US" dirty="0"/>
              <a:t>” in Homework folder in your repository “</a:t>
            </a:r>
            <a:r>
              <a:rPr lang="en-US" b="1" dirty="0" err="1"/>
              <a:t>Assignments_yourname</a:t>
            </a:r>
            <a:r>
              <a:rPr lang="en-US" dirty="0"/>
              <a:t>”.</a:t>
            </a:r>
          </a:p>
          <a:p>
            <a:endParaRPr lang="en-US" b="1" dirty="0"/>
          </a:p>
          <a:p>
            <a:r>
              <a:rPr lang="en-US" b="1" dirty="0"/>
              <a:t>Commit</a:t>
            </a:r>
            <a:r>
              <a:rPr lang="en-US" dirty="0"/>
              <a:t> and </a:t>
            </a:r>
            <a:r>
              <a:rPr lang="en-US" b="1" dirty="0"/>
              <a:t>push</a:t>
            </a:r>
            <a:r>
              <a:rPr lang="en-US" dirty="0"/>
              <a:t> the changes to the repository.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AB3C76-8C7B-41C4-A3B9-57A88E913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289" y="1183429"/>
            <a:ext cx="2836480" cy="15393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4669B5-EC61-4B76-A8E8-4E2D4C8BB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289" y="2922408"/>
            <a:ext cx="2832809" cy="137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59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</TotalTime>
  <Words>892</Words>
  <Application>Microsoft Office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CSS – Continued..</vt:lpstr>
      <vt:lpstr>CSS Text </vt:lpstr>
      <vt:lpstr>CSS Text </vt:lpstr>
      <vt:lpstr>CSS Text </vt:lpstr>
      <vt:lpstr>CSS Fonts </vt:lpstr>
      <vt:lpstr>CSS Links </vt:lpstr>
      <vt:lpstr>CSS Layout - The display Property</vt:lpstr>
      <vt:lpstr>CSS Layout - Overflow</vt:lpstr>
      <vt:lpstr>Assignment 9 due – 7/9/2018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– Continued..</dc:title>
  <dc:creator>manup</dc:creator>
  <cp:lastModifiedBy>manup</cp:lastModifiedBy>
  <cp:revision>10</cp:revision>
  <dcterms:created xsi:type="dcterms:W3CDTF">2018-07-06T13:30:42Z</dcterms:created>
  <dcterms:modified xsi:type="dcterms:W3CDTF">2018-07-06T14:49:58Z</dcterms:modified>
</cp:coreProperties>
</file>