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sldIdLst>
    <p:sldId id="259" r:id="rId3"/>
    <p:sldId id="261" r:id="rId4"/>
    <p:sldId id="262" r:id="rId5"/>
    <p:sldId id="263" r:id="rId6"/>
    <p:sldId id="277" r:id="rId7"/>
    <p:sldId id="272" r:id="rId8"/>
    <p:sldId id="273" r:id="rId9"/>
    <p:sldId id="274" r:id="rId10"/>
    <p:sldId id="275" r:id="rId11"/>
    <p:sldId id="267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  <p14:sldId id="262"/>
            <p14:sldId id="263"/>
            <p14:sldId id="277"/>
            <p14:sldId id="272"/>
            <p14:sldId id="273"/>
            <p14:sldId id="274"/>
            <p14:sldId id="275"/>
            <p14:sldId id="267"/>
            <p14:sldId id="276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88187" autoAdjust="0"/>
  </p:normalViewPr>
  <p:slideViewPr>
    <p:cSldViewPr>
      <p:cViewPr>
        <p:scale>
          <a:sx n="115" d="100"/>
          <a:sy n="115" d="100"/>
        </p:scale>
        <p:origin x="1464" y="8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69C02-96D0-4CB6-9B96-EBCCACD42DF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6E349C3B-FF0B-43B9-AF4F-0C2EDD89DFED}">
      <dgm:prSet phldrT="[Text]"/>
      <dgm:spPr/>
      <dgm:t>
        <a:bodyPr/>
        <a:lstStyle/>
        <a:p>
          <a:r>
            <a:rPr lang="en-US" dirty="0"/>
            <a:t>Collect </a:t>
          </a:r>
        </a:p>
      </dgm:t>
    </dgm:pt>
    <dgm:pt modelId="{6817F9C9-1C35-467C-90CD-AF4BF00CFD44}" type="parTrans" cxnId="{01279EEF-D5C6-4D19-B195-94D8168FA7D7}">
      <dgm:prSet/>
      <dgm:spPr/>
      <dgm:t>
        <a:bodyPr/>
        <a:lstStyle/>
        <a:p>
          <a:endParaRPr lang="en-US"/>
        </a:p>
      </dgm:t>
    </dgm:pt>
    <dgm:pt modelId="{46BC633D-E9C8-4EF0-96BD-D64B36DC70CD}" type="sibTrans" cxnId="{01279EEF-D5C6-4D19-B195-94D8168FA7D7}">
      <dgm:prSet/>
      <dgm:spPr/>
      <dgm:t>
        <a:bodyPr/>
        <a:lstStyle/>
        <a:p>
          <a:endParaRPr lang="en-US"/>
        </a:p>
      </dgm:t>
    </dgm:pt>
    <dgm:pt modelId="{97233792-8298-4FEE-96C9-6C79E8BAE89A}">
      <dgm:prSet phldrT="[Text]"/>
      <dgm:spPr/>
      <dgm:t>
        <a:bodyPr/>
        <a:lstStyle/>
        <a:p>
          <a:r>
            <a:rPr lang="en-US" dirty="0"/>
            <a:t>Scrub</a:t>
          </a:r>
        </a:p>
      </dgm:t>
    </dgm:pt>
    <dgm:pt modelId="{3C936461-5475-4A71-9263-2D72D79FEE39}" type="parTrans" cxnId="{93858B21-60E0-436B-BA57-245AE6EBB838}">
      <dgm:prSet/>
      <dgm:spPr/>
      <dgm:t>
        <a:bodyPr/>
        <a:lstStyle/>
        <a:p>
          <a:endParaRPr lang="en-US"/>
        </a:p>
      </dgm:t>
    </dgm:pt>
    <dgm:pt modelId="{A390216C-35A6-4702-9A1F-4662E8EC4594}" type="sibTrans" cxnId="{93858B21-60E0-436B-BA57-245AE6EBB838}">
      <dgm:prSet/>
      <dgm:spPr/>
      <dgm:t>
        <a:bodyPr/>
        <a:lstStyle/>
        <a:p>
          <a:endParaRPr lang="en-US"/>
        </a:p>
      </dgm:t>
    </dgm:pt>
    <dgm:pt modelId="{CEDCF895-90F4-4944-91C7-29BEF904C388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F3172E93-3A1C-45DD-B97C-AAE6779B6306}" type="parTrans" cxnId="{686A4BBD-C2CD-4E1E-B4EC-75FEFB18474E}">
      <dgm:prSet/>
      <dgm:spPr/>
      <dgm:t>
        <a:bodyPr/>
        <a:lstStyle/>
        <a:p>
          <a:endParaRPr lang="en-US"/>
        </a:p>
      </dgm:t>
    </dgm:pt>
    <dgm:pt modelId="{D7CCC322-42BB-4734-A086-D36BD5EB5A17}" type="sibTrans" cxnId="{686A4BBD-C2CD-4E1E-B4EC-75FEFB18474E}">
      <dgm:prSet/>
      <dgm:spPr/>
      <dgm:t>
        <a:bodyPr/>
        <a:lstStyle/>
        <a:p>
          <a:endParaRPr lang="en-US"/>
        </a:p>
      </dgm:t>
    </dgm:pt>
    <dgm:pt modelId="{1A5D7C4F-A572-439E-9908-C222408F07F9}">
      <dgm:prSet phldrT="[Text]"/>
      <dgm:spPr/>
      <dgm:t>
        <a:bodyPr/>
        <a:lstStyle/>
        <a:p>
          <a:r>
            <a:rPr lang="en-US" dirty="0"/>
            <a:t>Analyze &amp; Validate</a:t>
          </a:r>
        </a:p>
      </dgm:t>
    </dgm:pt>
    <dgm:pt modelId="{C46836FF-0631-42FD-B01A-0E490FC19493}" type="parTrans" cxnId="{A9474AD2-F52E-4064-99A3-AD81D39B6392}">
      <dgm:prSet/>
      <dgm:spPr/>
      <dgm:t>
        <a:bodyPr/>
        <a:lstStyle/>
        <a:p>
          <a:endParaRPr lang="en-US"/>
        </a:p>
      </dgm:t>
    </dgm:pt>
    <dgm:pt modelId="{591C4B40-DE75-4BAD-AD30-A50BEB4DFC30}" type="sibTrans" cxnId="{A9474AD2-F52E-4064-99A3-AD81D39B6392}">
      <dgm:prSet/>
      <dgm:spPr/>
      <dgm:t>
        <a:bodyPr/>
        <a:lstStyle/>
        <a:p>
          <a:endParaRPr lang="en-US"/>
        </a:p>
      </dgm:t>
    </dgm:pt>
    <dgm:pt modelId="{4C2EFEFE-8D8D-4212-B878-194C5B944F8B}">
      <dgm:prSet phldrT="[Text]"/>
      <dgm:spPr/>
      <dgm:t>
        <a:bodyPr/>
        <a:lstStyle/>
        <a:p>
          <a:r>
            <a:rPr lang="en-US" dirty="0"/>
            <a:t>Measure Sentiments </a:t>
          </a:r>
        </a:p>
      </dgm:t>
    </dgm:pt>
    <dgm:pt modelId="{3FF9EC33-13F2-4C49-86CA-EA519DA893F1}" type="parTrans" cxnId="{2D6554BA-ECFC-45DC-B332-9436B5103191}">
      <dgm:prSet/>
      <dgm:spPr/>
      <dgm:t>
        <a:bodyPr/>
        <a:lstStyle/>
        <a:p>
          <a:endParaRPr lang="en-US"/>
        </a:p>
      </dgm:t>
    </dgm:pt>
    <dgm:pt modelId="{46EACA9C-D735-45C8-A2C9-EE0964574F0A}" type="sibTrans" cxnId="{2D6554BA-ECFC-45DC-B332-9436B5103191}">
      <dgm:prSet/>
      <dgm:spPr/>
      <dgm:t>
        <a:bodyPr/>
        <a:lstStyle/>
        <a:p>
          <a:endParaRPr lang="en-US"/>
        </a:p>
      </dgm:t>
    </dgm:pt>
    <dgm:pt modelId="{60B8BB6E-22B9-4111-9D87-2F185249AF13}" type="pres">
      <dgm:prSet presAssocID="{00269C02-96D0-4CB6-9B96-EBCCACD42DFB}" presName="Name0" presStyleCnt="0">
        <dgm:presLayoutVars>
          <dgm:dir/>
          <dgm:animLvl val="lvl"/>
          <dgm:resizeHandles val="exact"/>
        </dgm:presLayoutVars>
      </dgm:prSet>
      <dgm:spPr/>
    </dgm:pt>
    <dgm:pt modelId="{431D7178-DBFF-4D20-98CB-85971D17C196}" type="pres">
      <dgm:prSet presAssocID="{6E349C3B-FF0B-43B9-AF4F-0C2EDD89DFE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962303C-0BFA-4D4F-89B6-2AADC99DA8BF}" type="pres">
      <dgm:prSet presAssocID="{46BC633D-E9C8-4EF0-96BD-D64B36DC70CD}" presName="parTxOnlySpace" presStyleCnt="0"/>
      <dgm:spPr/>
    </dgm:pt>
    <dgm:pt modelId="{D7619275-A755-44A6-B49B-BCAD176799B6}" type="pres">
      <dgm:prSet presAssocID="{97233792-8298-4FEE-96C9-6C79E8BAE89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F5CADC1-3D6B-4BE7-90FC-3CAD3EAF3262}" type="pres">
      <dgm:prSet presAssocID="{A390216C-35A6-4702-9A1F-4662E8EC4594}" presName="parTxOnlySpace" presStyleCnt="0"/>
      <dgm:spPr/>
    </dgm:pt>
    <dgm:pt modelId="{3DA7B846-8B84-467A-A5EB-E121F5610A82}" type="pres">
      <dgm:prSet presAssocID="{4C2EFEFE-8D8D-4212-B878-194C5B944F8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EDDDAD5-09DC-4B89-948D-2FBE3A084A3B}" type="pres">
      <dgm:prSet presAssocID="{46EACA9C-D735-45C8-A2C9-EE0964574F0A}" presName="parTxOnlySpace" presStyleCnt="0"/>
      <dgm:spPr/>
    </dgm:pt>
    <dgm:pt modelId="{12936473-5D0F-41A2-8A24-FE3A7DE7E3DF}" type="pres">
      <dgm:prSet presAssocID="{CEDCF895-90F4-4944-91C7-29BEF904C38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73B380A-AB90-477F-95CB-5012C0FB0DBA}" type="pres">
      <dgm:prSet presAssocID="{D7CCC322-42BB-4734-A086-D36BD5EB5A17}" presName="parTxOnlySpace" presStyleCnt="0"/>
      <dgm:spPr/>
    </dgm:pt>
    <dgm:pt modelId="{9FEB3E65-5BE1-4F32-A61F-94955D0C860E}" type="pres">
      <dgm:prSet presAssocID="{1A5D7C4F-A572-439E-9908-C222408F07F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857F17-0FB1-4B6E-BEB5-D14B410F948D}" type="presOf" srcId="{4C2EFEFE-8D8D-4212-B878-194C5B944F8B}" destId="{3DA7B846-8B84-467A-A5EB-E121F5610A82}" srcOrd="0" destOrd="0" presId="urn:microsoft.com/office/officeart/2005/8/layout/chevron1"/>
    <dgm:cxn modelId="{CCFA7D1E-9F08-46CD-B777-84F0106B47C5}" type="presOf" srcId="{97233792-8298-4FEE-96C9-6C79E8BAE89A}" destId="{D7619275-A755-44A6-B49B-BCAD176799B6}" srcOrd="0" destOrd="0" presId="urn:microsoft.com/office/officeart/2005/8/layout/chevron1"/>
    <dgm:cxn modelId="{93858B21-60E0-436B-BA57-245AE6EBB838}" srcId="{00269C02-96D0-4CB6-9B96-EBCCACD42DFB}" destId="{97233792-8298-4FEE-96C9-6C79E8BAE89A}" srcOrd="1" destOrd="0" parTransId="{3C936461-5475-4A71-9263-2D72D79FEE39}" sibTransId="{A390216C-35A6-4702-9A1F-4662E8EC4594}"/>
    <dgm:cxn modelId="{F194A13D-4208-4E02-BFCB-369A3AF9F74C}" type="presOf" srcId="{6E349C3B-FF0B-43B9-AF4F-0C2EDD89DFED}" destId="{431D7178-DBFF-4D20-98CB-85971D17C196}" srcOrd="0" destOrd="0" presId="urn:microsoft.com/office/officeart/2005/8/layout/chevron1"/>
    <dgm:cxn modelId="{C26E1442-5DE6-4B24-93C1-38046A891214}" type="presOf" srcId="{00269C02-96D0-4CB6-9B96-EBCCACD42DFB}" destId="{60B8BB6E-22B9-4111-9D87-2F185249AF13}" srcOrd="0" destOrd="0" presId="urn:microsoft.com/office/officeart/2005/8/layout/chevron1"/>
    <dgm:cxn modelId="{CBA56353-60F2-41F8-86A2-82F4B2A78406}" type="presOf" srcId="{CEDCF895-90F4-4944-91C7-29BEF904C388}" destId="{12936473-5D0F-41A2-8A24-FE3A7DE7E3DF}" srcOrd="0" destOrd="0" presId="urn:microsoft.com/office/officeart/2005/8/layout/chevron1"/>
    <dgm:cxn modelId="{B67E8D59-3D49-4232-879B-55B0F647B3A4}" type="presOf" srcId="{1A5D7C4F-A572-439E-9908-C222408F07F9}" destId="{9FEB3E65-5BE1-4F32-A61F-94955D0C860E}" srcOrd="0" destOrd="0" presId="urn:microsoft.com/office/officeart/2005/8/layout/chevron1"/>
    <dgm:cxn modelId="{2D6554BA-ECFC-45DC-B332-9436B5103191}" srcId="{00269C02-96D0-4CB6-9B96-EBCCACD42DFB}" destId="{4C2EFEFE-8D8D-4212-B878-194C5B944F8B}" srcOrd="2" destOrd="0" parTransId="{3FF9EC33-13F2-4C49-86CA-EA519DA893F1}" sibTransId="{46EACA9C-D735-45C8-A2C9-EE0964574F0A}"/>
    <dgm:cxn modelId="{686A4BBD-C2CD-4E1E-B4EC-75FEFB18474E}" srcId="{00269C02-96D0-4CB6-9B96-EBCCACD42DFB}" destId="{CEDCF895-90F4-4944-91C7-29BEF904C388}" srcOrd="3" destOrd="0" parTransId="{F3172E93-3A1C-45DD-B97C-AAE6779B6306}" sibTransId="{D7CCC322-42BB-4734-A086-D36BD5EB5A17}"/>
    <dgm:cxn modelId="{A9474AD2-F52E-4064-99A3-AD81D39B6392}" srcId="{00269C02-96D0-4CB6-9B96-EBCCACD42DFB}" destId="{1A5D7C4F-A572-439E-9908-C222408F07F9}" srcOrd="4" destOrd="0" parTransId="{C46836FF-0631-42FD-B01A-0E490FC19493}" sibTransId="{591C4B40-DE75-4BAD-AD30-A50BEB4DFC30}"/>
    <dgm:cxn modelId="{01279EEF-D5C6-4D19-B195-94D8168FA7D7}" srcId="{00269C02-96D0-4CB6-9B96-EBCCACD42DFB}" destId="{6E349C3B-FF0B-43B9-AF4F-0C2EDD89DFED}" srcOrd="0" destOrd="0" parTransId="{6817F9C9-1C35-467C-90CD-AF4BF00CFD44}" sibTransId="{46BC633D-E9C8-4EF0-96BD-D64B36DC70CD}"/>
    <dgm:cxn modelId="{C5A4D43B-0972-41F0-9622-86060729CEA5}" type="presParOf" srcId="{60B8BB6E-22B9-4111-9D87-2F185249AF13}" destId="{431D7178-DBFF-4D20-98CB-85971D17C196}" srcOrd="0" destOrd="0" presId="urn:microsoft.com/office/officeart/2005/8/layout/chevron1"/>
    <dgm:cxn modelId="{34618988-5288-41A3-B186-2DB97EA2C246}" type="presParOf" srcId="{60B8BB6E-22B9-4111-9D87-2F185249AF13}" destId="{9962303C-0BFA-4D4F-89B6-2AADC99DA8BF}" srcOrd="1" destOrd="0" presId="urn:microsoft.com/office/officeart/2005/8/layout/chevron1"/>
    <dgm:cxn modelId="{09C471E7-F276-49F4-8912-92E98F7721A4}" type="presParOf" srcId="{60B8BB6E-22B9-4111-9D87-2F185249AF13}" destId="{D7619275-A755-44A6-B49B-BCAD176799B6}" srcOrd="2" destOrd="0" presId="urn:microsoft.com/office/officeart/2005/8/layout/chevron1"/>
    <dgm:cxn modelId="{42AF6962-1027-4329-A1EE-1D7A4205B7FC}" type="presParOf" srcId="{60B8BB6E-22B9-4111-9D87-2F185249AF13}" destId="{BF5CADC1-3D6B-4BE7-90FC-3CAD3EAF3262}" srcOrd="3" destOrd="0" presId="urn:microsoft.com/office/officeart/2005/8/layout/chevron1"/>
    <dgm:cxn modelId="{ED8EF8EA-EF17-40A1-96C1-6378DF58C02E}" type="presParOf" srcId="{60B8BB6E-22B9-4111-9D87-2F185249AF13}" destId="{3DA7B846-8B84-467A-A5EB-E121F5610A82}" srcOrd="4" destOrd="0" presId="urn:microsoft.com/office/officeart/2005/8/layout/chevron1"/>
    <dgm:cxn modelId="{77E3EEB3-E2D6-4DC3-B85B-EA57F0E97D6C}" type="presParOf" srcId="{60B8BB6E-22B9-4111-9D87-2F185249AF13}" destId="{1EDDDAD5-09DC-4B89-948D-2FBE3A084A3B}" srcOrd="5" destOrd="0" presId="urn:microsoft.com/office/officeart/2005/8/layout/chevron1"/>
    <dgm:cxn modelId="{65DE01B1-8D91-416E-8EF3-7BE57D739BC3}" type="presParOf" srcId="{60B8BB6E-22B9-4111-9D87-2F185249AF13}" destId="{12936473-5D0F-41A2-8A24-FE3A7DE7E3DF}" srcOrd="6" destOrd="0" presId="urn:microsoft.com/office/officeart/2005/8/layout/chevron1"/>
    <dgm:cxn modelId="{6C72A1BC-A790-4617-9D4C-3CFA6DAD120D}" type="presParOf" srcId="{60B8BB6E-22B9-4111-9D87-2F185249AF13}" destId="{E73B380A-AB90-477F-95CB-5012C0FB0DBA}" srcOrd="7" destOrd="0" presId="urn:microsoft.com/office/officeart/2005/8/layout/chevron1"/>
    <dgm:cxn modelId="{860FCC5F-F3CC-4108-85B9-1CCC63E6A15B}" type="presParOf" srcId="{60B8BB6E-22B9-4111-9D87-2F185249AF13}" destId="{9FEB3E65-5BE1-4F32-A61F-94955D0C860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D7178-DBFF-4D20-98CB-85971D17C196}">
      <dsp:nvSpPr>
        <dsp:cNvPr id="0" name=""/>
        <dsp:cNvSpPr/>
      </dsp:nvSpPr>
      <dsp:spPr>
        <a:xfrm>
          <a:off x="2009" y="861565"/>
          <a:ext cx="1788169" cy="7152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 </a:t>
          </a:r>
        </a:p>
      </dsp:txBody>
      <dsp:txXfrm>
        <a:off x="359643" y="861565"/>
        <a:ext cx="1072902" cy="715267"/>
      </dsp:txXfrm>
    </dsp:sp>
    <dsp:sp modelId="{D7619275-A755-44A6-B49B-BCAD176799B6}">
      <dsp:nvSpPr>
        <dsp:cNvPr id="0" name=""/>
        <dsp:cNvSpPr/>
      </dsp:nvSpPr>
      <dsp:spPr>
        <a:xfrm>
          <a:off x="1611362" y="861565"/>
          <a:ext cx="1788169" cy="715267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Scrub</a:t>
          </a:r>
        </a:p>
      </dsp:txBody>
      <dsp:txXfrm>
        <a:off x="1968996" y="861565"/>
        <a:ext cx="1072902" cy="715267"/>
      </dsp:txXfrm>
    </dsp:sp>
    <dsp:sp modelId="{3DA7B846-8B84-467A-A5EB-E121F5610A82}">
      <dsp:nvSpPr>
        <dsp:cNvPr id="0" name=""/>
        <dsp:cNvSpPr/>
      </dsp:nvSpPr>
      <dsp:spPr>
        <a:xfrm>
          <a:off x="3220715" y="861565"/>
          <a:ext cx="1788169" cy="715267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Measure Sentiments </a:t>
          </a:r>
        </a:p>
      </dsp:txBody>
      <dsp:txXfrm>
        <a:off x="3578349" y="861565"/>
        <a:ext cx="1072902" cy="715267"/>
      </dsp:txXfrm>
    </dsp:sp>
    <dsp:sp modelId="{12936473-5D0F-41A2-8A24-FE3A7DE7E3DF}">
      <dsp:nvSpPr>
        <dsp:cNvPr id="0" name=""/>
        <dsp:cNvSpPr/>
      </dsp:nvSpPr>
      <dsp:spPr>
        <a:xfrm>
          <a:off x="4830067" y="861565"/>
          <a:ext cx="1788169" cy="715267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Visualization</a:t>
          </a:r>
        </a:p>
      </dsp:txBody>
      <dsp:txXfrm>
        <a:off x="5187701" y="861565"/>
        <a:ext cx="1072902" cy="715267"/>
      </dsp:txXfrm>
    </dsp:sp>
    <dsp:sp modelId="{9FEB3E65-5BE1-4F32-A61F-94955D0C860E}">
      <dsp:nvSpPr>
        <dsp:cNvPr id="0" name=""/>
        <dsp:cNvSpPr/>
      </dsp:nvSpPr>
      <dsp:spPr>
        <a:xfrm>
          <a:off x="6439420" y="861565"/>
          <a:ext cx="1788169" cy="715267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Analyze &amp; Validate</a:t>
          </a:r>
        </a:p>
      </dsp:txBody>
      <dsp:txXfrm>
        <a:off x="6797054" y="861565"/>
        <a:ext cx="1072902" cy="71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* If any of</a:t>
            </a:r>
            <a:r>
              <a:rPr lang="en-US" baseline="0" dirty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Duplicate this slide as necessary if there is more than one issue.</a:t>
            </a:r>
          </a:p>
          <a:p>
            <a:r>
              <a:rPr lang="en-US" dirty="0"/>
              <a:t>This and related slides</a:t>
            </a:r>
            <a:r>
              <a:rPr lang="en-US" baseline="0" dirty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497" y="2966348"/>
            <a:ext cx="3259006" cy="2182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oil drilling pictures">
            <a:extLst>
              <a:ext uri="{FF2B5EF4-FFF2-40B4-BE49-F238E27FC236}">
                <a16:creationId xmlns:a16="http://schemas.microsoft.com/office/drawing/2014/main" id="{6208E11C-50C1-4AC8-B72A-BC9BBD2E4C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13652"/>
            <a:ext cx="2272962" cy="16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– Analyze Oil Stocks Based on Social Sentiments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</a:t>
            </a:r>
            <a:r>
              <a:rPr lang="en-US" dirty="0"/>
              <a:t>eorge</a:t>
            </a:r>
          </a:p>
          <a:p>
            <a:r>
              <a:rPr lang="en-US" b="1" dirty="0"/>
              <a:t>A</a:t>
            </a:r>
            <a:r>
              <a:rPr lang="en-US" dirty="0"/>
              <a:t>lejandro</a:t>
            </a:r>
          </a:p>
          <a:p>
            <a:r>
              <a:rPr lang="en-US" b="1" dirty="0"/>
              <a:t>M</a:t>
            </a:r>
            <a:r>
              <a:rPr lang="en-US" dirty="0"/>
              <a:t>anu</a:t>
            </a:r>
          </a:p>
          <a:p>
            <a:r>
              <a:rPr lang="en-US" b="1" dirty="0"/>
              <a:t>R</a:t>
            </a:r>
            <a:r>
              <a:rPr lang="en-US" dirty="0"/>
              <a:t>ajat (Kaura Rocks)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88EBF0-6334-4128-A5F4-39943CE9C914}"/>
              </a:ext>
            </a:extLst>
          </p:cNvPr>
          <p:cNvSpPr/>
          <p:nvPr/>
        </p:nvSpPr>
        <p:spPr>
          <a:xfrm>
            <a:off x="3660532" y="2967335"/>
            <a:ext cx="1822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44812081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correlation between Oil Stocks price and Social Sentiments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Stocks price is 60-70% correlated to Social sentiments</a:t>
            </a:r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Investors can make smart decisions in terms of investing/divesting stocks based on market sentiments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oil man image">
            <a:extLst>
              <a:ext uri="{FF2B5EF4-FFF2-40B4-BE49-F238E27FC236}">
                <a16:creationId xmlns:a16="http://schemas.microsoft.com/office/drawing/2014/main" id="{050DA3C1-89F2-47F5-B426-598292B2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947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Key Questions and Data 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Why we believe in our Hypothesis?</a:t>
            </a:r>
          </a:p>
          <a:p>
            <a:pPr marL="114300" indent="0">
              <a:buNone/>
            </a:pPr>
            <a:r>
              <a:rPr lang="en-US" dirty="0"/>
              <a:t>What Stocks should we pick?</a:t>
            </a:r>
          </a:p>
          <a:p>
            <a:pPr marL="114300" indent="0">
              <a:buNone/>
            </a:pPr>
            <a:r>
              <a:rPr lang="en-US" dirty="0"/>
              <a:t>Can we predict the future?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Sources</a:t>
            </a:r>
          </a:p>
          <a:p>
            <a:pPr lvl="1"/>
            <a:r>
              <a:rPr lang="en-US" dirty="0"/>
              <a:t>Tweeter</a:t>
            </a:r>
          </a:p>
          <a:p>
            <a:pPr lvl="1"/>
            <a:r>
              <a:rPr lang="en-US" dirty="0"/>
              <a:t>Alpha Vantage API (Stocks)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A80E5-879F-4163-B32E-DB8C6F4450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42052"/>
            <a:ext cx="1878179" cy="1226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Analytical Approach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5EAE94D-DB7B-4831-B68C-ECACC092A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26570"/>
              </p:ext>
            </p:extLst>
          </p:nvPr>
        </p:nvGraphicFramePr>
        <p:xfrm>
          <a:off x="381000" y="1447800"/>
          <a:ext cx="8229600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13DDDA9-D999-42B7-AC36-7F9BA62F6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486560"/>
            <a:ext cx="5334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CF7DEC-F7AC-4A54-B841-764103142562}"/>
              </a:ext>
            </a:extLst>
          </p:cNvPr>
          <p:cNvSpPr/>
          <p:nvPr/>
        </p:nvSpPr>
        <p:spPr>
          <a:xfrm>
            <a:off x="1215018" y="4800600"/>
            <a:ext cx="16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aleway"/>
              </a:rPr>
              <a:t>Alpha Vantage</a:t>
            </a:r>
            <a:endParaRPr lang="en-US" b="0" i="0" dirty="0">
              <a:solidFill>
                <a:srgbClr val="FFFFFF"/>
              </a:solidFill>
              <a:effectLst/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F0794-60F9-41E9-9571-027D3A64D970}"/>
              </a:ext>
            </a:extLst>
          </p:cNvPr>
          <p:cNvSpPr/>
          <p:nvPr/>
        </p:nvSpPr>
        <p:spPr>
          <a:xfrm>
            <a:off x="0" y="4229960"/>
            <a:ext cx="18421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Alpha Vantage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6F12-7C02-47C0-9C0E-99E3FA8B0FE3}"/>
              </a:ext>
            </a:extLst>
          </p:cNvPr>
          <p:cNvSpPr txBox="1"/>
          <p:nvPr/>
        </p:nvSpPr>
        <p:spPr>
          <a:xfrm>
            <a:off x="2052741" y="3429000"/>
            <a:ext cx="15385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Pandas DataFrame,</a:t>
            </a:r>
          </a:p>
          <a:p>
            <a:r>
              <a:rPr lang="en-US" sz="1600" dirty="0"/>
              <a:t>Clean &amp;</a:t>
            </a:r>
          </a:p>
          <a:p>
            <a:r>
              <a:rPr lang="en-US" sz="1600" dirty="0"/>
              <a:t>Merge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414AE-F304-4A74-9EA3-36175140FF48}"/>
              </a:ext>
            </a:extLst>
          </p:cNvPr>
          <p:cNvSpPr txBox="1"/>
          <p:nvPr/>
        </p:nvSpPr>
        <p:spPr>
          <a:xfrm>
            <a:off x="3724482" y="3429000"/>
            <a:ext cx="15385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Vader </a:t>
            </a:r>
          </a:p>
          <a:p>
            <a:r>
              <a:rPr lang="en-US" sz="1600" dirty="0"/>
              <a:t>IBM Watson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A6F7B-A4A7-4F4C-A8F2-18BA3834760E}"/>
              </a:ext>
            </a:extLst>
          </p:cNvPr>
          <p:cNvSpPr txBox="1"/>
          <p:nvPr/>
        </p:nvSpPr>
        <p:spPr>
          <a:xfrm>
            <a:off x="6934200" y="3438939"/>
            <a:ext cx="153852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Correlation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F4E-5384-4204-8337-BEBAC102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Limitations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A116927-8A36-4738-950F-C6ABEF5C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1395509" cy="1782763"/>
          </a:xfrm>
        </p:spPr>
      </p:pic>
    </p:spTree>
    <p:extLst>
      <p:ext uri="{BB962C8B-B14F-4D97-AF65-F5344CB8AC3E}">
        <p14:creationId xmlns:p14="http://schemas.microsoft.com/office/powerpoint/2010/main" val="38141660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A9E3-F497-4134-B28A-EAD5EB48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Sentiments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57A3-285D-480B-B9BC-ED94529A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538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A09D-E922-4E01-A04E-445406E3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Code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8968-CE4E-47EE-B0EF-A7ACECF2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061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12D7-8481-4E29-BF1D-09402ABB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Code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FBCA-D5A0-4805-81B0-C3BDED7F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659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1B11-8B53-46C8-AE80-8E0C440D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E047-15BB-454B-9512-78A49EC7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5824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404</Words>
  <Application>Microsoft Office PowerPoint</Application>
  <PresentationFormat>On-screen Show (4:3)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Raleway</vt:lpstr>
      <vt:lpstr>Project Status Report</vt:lpstr>
      <vt:lpstr>Project – Analyze Oil Stocks Based on Social Sentiments</vt:lpstr>
      <vt:lpstr>Project Overview</vt:lpstr>
      <vt:lpstr>Key Questions and Data Sources</vt:lpstr>
      <vt:lpstr>Our Analytical Approach</vt:lpstr>
      <vt:lpstr>Project Limitations</vt:lpstr>
      <vt:lpstr>Sentiments Code Review</vt:lpstr>
      <vt:lpstr>Stocks Code Review </vt:lpstr>
      <vt:lpstr>Analytics Code Review </vt:lpstr>
      <vt:lpstr>Data Visualization Charts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2018-01-18T06:58:35Z</dcterms:created>
  <dcterms:modified xsi:type="dcterms:W3CDTF">2018-01-18T08:02:08Z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