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AD29-93CC-42A6-9F37-AD750F243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5F05E-0A26-41C2-8352-ED8B752D0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DF56-E0C7-4BBE-97CC-E4E662EF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35CB-199A-490D-98C7-1C67ABB612BF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C5712-F07E-45AA-80BC-3D0BD6AE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83A5C-BE14-42FA-90CE-7BAAD350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06C3-10D2-43D5-A4D3-591E234F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3D41-2816-41DB-BB64-81BE186A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82843-A30B-4BCE-A92D-E67571CC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B1EC-B3F7-4D56-BCAC-1131FEF5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35CB-199A-490D-98C7-1C67ABB612BF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9E569-A3D7-4817-800C-1D102C0F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0043-A304-48D2-96C6-14670D31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06C3-10D2-43D5-A4D3-591E234F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7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2609C-B613-495E-AA81-480B6B881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7B0DA-861A-4776-99E7-C9FB9D12E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1214C-7A04-47BF-B2BF-622FE3F1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35CB-199A-490D-98C7-1C67ABB612BF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0D703-0EB2-4B8E-9751-38ACB4D3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18E7C-BD39-4426-BB5C-EC640B22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06C3-10D2-43D5-A4D3-591E234F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6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F039-C465-4DF2-8B68-05D22288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983B-EFE8-4B40-A373-D69D3C880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5555B-107C-48D8-AC50-275E2654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35CB-199A-490D-98C7-1C67ABB612BF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82FA5-AA90-461D-B780-70D0182C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566C-39C4-4C93-A5A1-61218D75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06C3-10D2-43D5-A4D3-591E234F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6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6CDD-0F5D-4C6B-8B0C-F6D6B17A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120BE-25B7-4F2F-9D39-DB1BE5544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B7F80-6023-4FDC-9A9E-97AF78B8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35CB-199A-490D-98C7-1C67ABB612BF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961F2-F79A-4AA8-A2C1-A8F15DB7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A6ED5-1B60-4A36-B219-04C2DF32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06C3-10D2-43D5-A4D3-591E234F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8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7FC4-33FE-4984-AE8B-78258928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09E89-69E0-4D75-8EE8-4C6182A23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66F1E-0986-43CE-9318-FF011B41D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AFF48-2F43-4CE8-BA74-07DFD8C5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35CB-199A-490D-98C7-1C67ABB612BF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1AAFE-28E8-4FA5-80E2-54AFEB8B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07908-5F71-4EF8-8507-95B7A418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06C3-10D2-43D5-A4D3-591E234F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9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1DD0-F38F-418A-B37B-D50F7EFD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17798-F3FA-4125-85A6-54F0B442D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67115-5891-436A-873E-E22177915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7B255-5EB4-4C6F-8220-29BA5D579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573CA-9000-4592-8DC3-7BD9BA5E9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DB30F-5B16-42A5-A7A2-9DFAD881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35CB-199A-490D-98C7-1C67ABB612BF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1D91B-3FB4-4181-8F16-5CFE83DF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48B06-7CBA-46FF-BDC4-15CBEA02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06C3-10D2-43D5-A4D3-591E234F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1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1F9C-4452-4B00-A764-5E7B86F1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4A934-2557-47E9-A3F3-BD450F97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35CB-199A-490D-98C7-1C67ABB612BF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C26F7-145F-453C-8CF4-44C5BA5E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61155-A1A5-4CCA-A419-93C5241C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06C3-10D2-43D5-A4D3-591E234F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2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A967F-2367-40D4-9FAB-67DDB89A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35CB-199A-490D-98C7-1C67ABB612BF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123D3-C2A2-485E-B213-BF65DA50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6A8E8-769B-47A0-802D-607411A4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06C3-10D2-43D5-A4D3-591E234F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6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DBFA-0CF6-4717-BBF5-66060F80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BF50-FCF9-41D1-968F-A7C050B44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001B7-68C6-44D7-9898-48CB74B2B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24DEE-84E4-417E-850D-6833B098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35CB-199A-490D-98C7-1C67ABB612BF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C4C2-BFF6-413A-9000-BF497D29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3C1D2-06B1-4931-8106-7974A17F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06C3-10D2-43D5-A4D3-591E234F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6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D34B-2BFB-40EE-92D1-B4E06238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C3EF37-D044-4654-8CFB-0612A3368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D89EB-CB1D-4F10-9704-4D0A3185A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EAF23-76CF-481F-A8A4-6B80ADB5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35CB-199A-490D-98C7-1C67ABB612BF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00287-6609-41C3-8C47-1EB392E9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74CBD-4EC4-42DA-839D-37F0485A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06C3-10D2-43D5-A4D3-591E234F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20699-B6FC-4130-9FCB-2F853B22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0534-678C-43D5-9523-A661E7AC9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129EF-3697-41F1-A66D-DD6BBAE80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E35CB-199A-490D-98C7-1C67ABB612BF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857FA-4059-4E07-8529-FA8BEC0FF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6A8EC-3856-4D50-A55E-6CF559058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06C3-10D2-43D5-A4D3-591E234F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0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049B-2109-440D-AC2E-3B9125D9E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C888B-E1CD-47DF-B8C0-9CD44CC67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Tweet Polarity and Stock Price 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5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13F7-D960-4963-A9F0-E10DD9D0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en-US" dirty="0"/>
              <a:t>Codes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07ACCB-72D1-4635-8258-376BD64FE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942976"/>
            <a:ext cx="9525000" cy="55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8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1AA3-C9BC-4509-AA2A-780B3BBA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ticker “MPC”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1DDA6F2-AA66-46D2-952E-AD5473DE54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025364"/>
              </p:ext>
            </p:extLst>
          </p:nvPr>
        </p:nvGraphicFramePr>
        <p:xfrm>
          <a:off x="838201" y="1825626"/>
          <a:ext cx="9725697" cy="4351336"/>
        </p:xfrm>
        <a:graphic>
          <a:graphicData uri="http://schemas.openxmlformats.org/drawingml/2006/table">
            <a:tbl>
              <a:tblPr/>
              <a:tblGrid>
                <a:gridCol w="1080633">
                  <a:extLst>
                    <a:ext uri="{9D8B030D-6E8A-4147-A177-3AD203B41FA5}">
                      <a16:colId xmlns:a16="http://schemas.microsoft.com/office/drawing/2014/main" val="1550143430"/>
                    </a:ext>
                  </a:extLst>
                </a:gridCol>
                <a:gridCol w="1080633">
                  <a:extLst>
                    <a:ext uri="{9D8B030D-6E8A-4147-A177-3AD203B41FA5}">
                      <a16:colId xmlns:a16="http://schemas.microsoft.com/office/drawing/2014/main" val="3213858067"/>
                    </a:ext>
                  </a:extLst>
                </a:gridCol>
                <a:gridCol w="1080633">
                  <a:extLst>
                    <a:ext uri="{9D8B030D-6E8A-4147-A177-3AD203B41FA5}">
                      <a16:colId xmlns:a16="http://schemas.microsoft.com/office/drawing/2014/main" val="3666214383"/>
                    </a:ext>
                  </a:extLst>
                </a:gridCol>
                <a:gridCol w="1080633">
                  <a:extLst>
                    <a:ext uri="{9D8B030D-6E8A-4147-A177-3AD203B41FA5}">
                      <a16:colId xmlns:a16="http://schemas.microsoft.com/office/drawing/2014/main" val="225764798"/>
                    </a:ext>
                  </a:extLst>
                </a:gridCol>
                <a:gridCol w="1080633">
                  <a:extLst>
                    <a:ext uri="{9D8B030D-6E8A-4147-A177-3AD203B41FA5}">
                      <a16:colId xmlns:a16="http://schemas.microsoft.com/office/drawing/2014/main" val="301578511"/>
                    </a:ext>
                  </a:extLst>
                </a:gridCol>
                <a:gridCol w="1080633">
                  <a:extLst>
                    <a:ext uri="{9D8B030D-6E8A-4147-A177-3AD203B41FA5}">
                      <a16:colId xmlns:a16="http://schemas.microsoft.com/office/drawing/2014/main" val="3173414645"/>
                    </a:ext>
                  </a:extLst>
                </a:gridCol>
                <a:gridCol w="1080633">
                  <a:extLst>
                    <a:ext uri="{9D8B030D-6E8A-4147-A177-3AD203B41FA5}">
                      <a16:colId xmlns:a16="http://schemas.microsoft.com/office/drawing/2014/main" val="336944817"/>
                    </a:ext>
                  </a:extLst>
                </a:gridCol>
                <a:gridCol w="1080633">
                  <a:extLst>
                    <a:ext uri="{9D8B030D-6E8A-4147-A177-3AD203B41FA5}">
                      <a16:colId xmlns:a16="http://schemas.microsoft.com/office/drawing/2014/main" val="1527635256"/>
                    </a:ext>
                  </a:extLst>
                </a:gridCol>
                <a:gridCol w="1080633">
                  <a:extLst>
                    <a:ext uri="{9D8B030D-6E8A-4147-A177-3AD203B41FA5}">
                      <a16:colId xmlns:a16="http://schemas.microsoft.com/office/drawing/2014/main" val="1055029264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pPr algn="r" fontAlgn="ctr"/>
                      <a:endParaRPr lang="en-US" sz="1500" b="1">
                        <a:effectLst/>
                      </a:endParaRP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Unnamed: 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Unnamed: 0.1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Date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Media Sources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Tweet Polarity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Ticker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date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Price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2100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b="1">
                          <a:effectLst/>
                        </a:rPr>
                        <a:t>0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dirty="0">
                          <a:effectLst/>
                        </a:rPr>
                        <a:t>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2018-01-03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@MarathonPetroCo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0.23845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MPC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2018-01-03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68.61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08409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b="1">
                          <a:effectLst/>
                        </a:rPr>
                        <a:t>2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2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dirty="0">
                          <a:effectLst/>
                        </a:rPr>
                        <a:t>2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dirty="0">
                          <a:effectLst/>
                        </a:rPr>
                        <a:t>2018-01-04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@MarathonPetroCo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0.21230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MPC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2018-01-04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68.68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2477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b="1">
                          <a:effectLst/>
                        </a:rPr>
                        <a:t>5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5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5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2018-01-05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@MarathonPetroCo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0.00000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MPC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2018-01-05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69.34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69888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b="1">
                          <a:effectLst/>
                        </a:rPr>
                        <a:t>14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22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22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2018-01-09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@MarathonPetroCo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0.73300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MPC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2018-01-09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69.00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06418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b="1">
                          <a:effectLst/>
                        </a:rPr>
                        <a:t>20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28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28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2018-01-10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@MarathonPetroCo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0.29840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MPC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2018-01-10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69.51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7041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b="1">
                          <a:effectLst/>
                        </a:rPr>
                        <a:t>27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35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35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2018-01-11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@MarathonPetroCo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0.56775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MPC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2018-01-11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70.25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06656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b="1">
                          <a:effectLst/>
                        </a:rPr>
                        <a:t>33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41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41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2018-01-12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@MarathonPetroCo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0.45740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MPC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2018-01-12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dirty="0">
                          <a:effectLst/>
                        </a:rPr>
                        <a:t>71.42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537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28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469FCF-F754-4387-867A-DE8646737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5376" y="365125"/>
            <a:ext cx="9563100" cy="635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67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650E62-D571-4E21-881F-0C3EFACC8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250105"/>
            <a:ext cx="7817481" cy="5366595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AA17263-A67C-43D6-AB1C-9469FFE60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5350" y="241300"/>
            <a:ext cx="5905463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 r-square</a:t>
            </a:r>
            <a:b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Ticker: MPC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r-squared: 0.090858187381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8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E48E98DB-DE1C-4D62-8D4D-0F400A7B2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47725" y="303947"/>
            <a:ext cx="5631350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 r-square</a:t>
            </a:r>
            <a:b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Ticker: 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VN r-squared:0.090858187381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4DAAA4C-F017-4159-9E3F-4E074DB40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50" y="1227992"/>
            <a:ext cx="7988319" cy="5425222"/>
          </a:xfrm>
        </p:spPr>
      </p:pic>
    </p:spTree>
    <p:extLst>
      <p:ext uri="{BB962C8B-B14F-4D97-AF65-F5344CB8AC3E}">
        <p14:creationId xmlns:p14="http://schemas.microsoft.com/office/powerpoint/2010/main" val="247188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101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Regression</vt:lpstr>
      <vt:lpstr>Codes</vt:lpstr>
      <vt:lpstr>Plotting ticker “MPC”</vt:lpstr>
      <vt:lpstr>PowerPoint Presentation</vt:lpstr>
      <vt:lpstr>Calculate r-square Ticker: MPC  r-squared: 0.090858187381 </vt:lpstr>
      <vt:lpstr>Calculate r-square Ticker: DVN r-squared:0.090858187381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Alex Lozano</dc:creator>
  <cp:lastModifiedBy>Alex Lozano</cp:lastModifiedBy>
  <cp:revision>8</cp:revision>
  <dcterms:created xsi:type="dcterms:W3CDTF">2018-01-19T04:39:23Z</dcterms:created>
  <dcterms:modified xsi:type="dcterms:W3CDTF">2018-01-19T05:47:42Z</dcterms:modified>
</cp:coreProperties>
</file>