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erif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erif-regular.fntdata"/><Relationship Id="rId21" Type="http://schemas.openxmlformats.org/officeDocument/2006/relationships/slide" Target="slides/slide16.xml"/><Relationship Id="rId24" Type="http://schemas.openxmlformats.org/officeDocument/2006/relationships/font" Target="fonts/RobotoSerif-italic.fntdata"/><Relationship Id="rId23" Type="http://schemas.openxmlformats.org/officeDocument/2006/relationships/font" Target="fonts/RobotoSerif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Serif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f08e7f1e_0_3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f08e7f1e_0_3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de26b705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de26b705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de26b705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de26b705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de26b705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de26b70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build –build-arg=”TEXT_EDITOR=vim”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de26b705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de26b705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build –build-arg=”TEXT_EDITOR=vim”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de26b705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de26b705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build –build-arg=”TEXT_EDITOR=vim”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de26b705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de26b705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build –build-arg=”TEXT_EDITOR=vim”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1f08e7f1e_0_3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1f08e7f1e_0_3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1f0f19a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1f0f19a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1f08e7f1e_0_3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1f08e7f1e_0_3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1f0e37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1f0e37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de26b70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de26b70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de26b705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de26b705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de26b70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de26b70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de26b705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de26b70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de26b70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de26b70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Final" type="title">
  <p:cSld name="TITLE">
    <p:bg>
      <p:bgPr>
        <a:solidFill>
          <a:srgbClr val="479FD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54263"/>
            <a:ext cx="9144003" cy="346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70775" y="-1"/>
            <a:ext cx="1473226" cy="5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5FCBE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1" name="Google Shape;81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0C9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A4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47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0C9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47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</p:grpSp>
      <p:sp>
        <p:nvSpPr>
          <p:cNvPr id="86" name="Google Shape;86;p1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"/>
              <a:buChar char="●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17500" lvl="1" marL="9144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erif"/>
              <a:buChar char="○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17500" lvl="2" marL="13716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erif"/>
              <a:buChar char="■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17500" lvl="3" marL="18288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erif"/>
              <a:buChar char="●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17500" lvl="4" marL="22860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erif"/>
              <a:buChar char="○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317500" lvl="5" marL="27432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erif"/>
              <a:buChar char="■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317500" lvl="6" marL="32004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erif"/>
              <a:buChar char="●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317500" lvl="7" marL="36576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erif"/>
              <a:buChar char="○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317500" lvl="8" marL="41148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erif"/>
              <a:buChar char="■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69262"/>
            <a:ext cx="1473224" cy="5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94299"/>
            <a:ext cx="1473226" cy="5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">
  <p:cSld name="TITLE_1">
    <p:bg>
      <p:bgPr>
        <a:solidFill>
          <a:srgbClr val="479FDE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479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4" name="Google Shape;14;p3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5FC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5" name="Google Shape;15;p3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A4DC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6" name="Google Shape;16;p3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5FC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7" name="Google Shape;17;p3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A4DC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460950" y="1053440"/>
            <a:ext cx="82221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 Serif"/>
              <a:buNone/>
              <a:defRPr sz="4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60938" y="2928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69262"/>
            <a:ext cx="1473224" cy="5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TITLE_1_1">
    <p:bg>
      <p:bgPr>
        <a:solidFill>
          <a:srgbClr val="479FDE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479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4" name="Google Shape;24;p4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5FC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5" name="Google Shape;25;p4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A4DC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6" name="Google Shape;26;p4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5FC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A4DC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460950" y="1455827"/>
            <a:ext cx="82221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 Serif"/>
              <a:buNone/>
              <a:defRPr sz="4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69262"/>
            <a:ext cx="1473224" cy="5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A4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A4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5FC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47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47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1750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1750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1750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1750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31750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31750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31750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31750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383974"/>
            <a:ext cx="1473226" cy="5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311700" y="1017800"/>
            <a:ext cx="4150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1750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17500" lvl="3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17500" lvl="4" marL="2286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317500" lvl="5" marL="2743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317500" lvl="6" marL="3200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317500" lvl="7" marL="3657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317500" lvl="8" marL="411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681800" y="1017800"/>
            <a:ext cx="4150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1750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17500" lvl="3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17500" lvl="4" marL="2286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317500" lvl="5" marL="2743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317500" lvl="6" marL="3200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317500" lvl="7" marL="3657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317500" lvl="8" marL="411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pic>
        <p:nvPicPr>
          <p:cNvPr id="47" name="Google Shape;4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94299"/>
            <a:ext cx="1473226" cy="5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1" name="Google Shape;5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94299"/>
            <a:ext cx="1473226" cy="5586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1750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17500" lvl="3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17500" lvl="4" marL="2286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317500" lvl="5" marL="2743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317500" lvl="6" marL="3200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317500" lvl="7" marL="3657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317500" lvl="8" marL="411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2400"/>
              <a:buFont typeface="Roboto Serif"/>
              <a:buNone/>
              <a:defRPr sz="24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Serif"/>
              <a:buNone/>
              <a:defRPr sz="2400"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Serif"/>
              <a:buNone/>
              <a:defRPr sz="2400"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Serif"/>
              <a:buNone/>
              <a:defRPr sz="2400"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Serif"/>
              <a:buNone/>
              <a:defRPr sz="2400"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Serif"/>
              <a:buNone/>
              <a:defRPr sz="2400"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Serif"/>
              <a:buNone/>
              <a:defRPr sz="2400"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Serif"/>
              <a:buNone/>
              <a:defRPr sz="2400"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Serif"/>
              <a:buNone/>
              <a:defRPr sz="2400"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●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0480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○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0480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■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0480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●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0480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○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30480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■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30480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●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30480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○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30480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■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7" name="Google Shape;5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94299"/>
            <a:ext cx="1473226" cy="5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A4DCE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0" name="Google Shape;60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A4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003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47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5FC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5FC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E6A"/>
              </a:buClr>
              <a:buSzPts val="4800"/>
              <a:buFont typeface="Roboto Serif"/>
              <a:buNone/>
              <a:defRPr sz="4800">
                <a:solidFill>
                  <a:srgbClr val="003E6A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erif"/>
              <a:buNone/>
              <a:defRPr sz="4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erif"/>
              <a:buNone/>
              <a:defRPr sz="4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erif"/>
              <a:buNone/>
              <a:defRPr sz="4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erif"/>
              <a:buNone/>
              <a:defRPr sz="4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erif"/>
              <a:buNone/>
              <a:defRPr sz="4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erif"/>
              <a:buNone/>
              <a:defRPr sz="4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erif"/>
              <a:buNone/>
              <a:defRPr sz="4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erif"/>
              <a:buNone/>
              <a:defRPr sz="4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94299"/>
            <a:ext cx="1473226" cy="5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479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0"/>
          <p:cNvSpPr txBox="1"/>
          <p:nvPr>
            <p:ph type="title"/>
          </p:nvPr>
        </p:nvSpPr>
        <p:spPr>
          <a:xfrm>
            <a:off x="215725" y="2064450"/>
            <a:ext cx="4045200" cy="10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4200"/>
              <a:buFont typeface="Roboto Serif"/>
              <a:buNone/>
              <a:defRPr sz="42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Serif"/>
              <a:buChar char="●"/>
              <a:defRPr sz="19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238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○"/>
              <a:defRPr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2385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■"/>
              <a:defRPr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23850" lvl="3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●"/>
              <a:defRPr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23850" lvl="4" marL="2286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○"/>
              <a:defRPr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323850" lvl="5" marL="2743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■"/>
              <a:defRPr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323850" lvl="6" marL="3200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●"/>
              <a:defRPr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323850" lvl="7" marL="3657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○"/>
              <a:defRPr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323850" lvl="8" marL="411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■"/>
              <a:defRPr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94299"/>
            <a:ext cx="1473226" cy="5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Serif"/>
              <a:buChar char="●"/>
              <a:defRPr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○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■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●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○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■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●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○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■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460950" y="1053440"/>
            <a:ext cx="82221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Desarrollo de Software I - Lanzillotta</a:t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460938" y="2928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Capra - Chaves - Di Matteo - Sosa - Villegas - Palavecino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instrucciones - RUN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017800"/>
            <a:ext cx="8232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recurriremos a la instrucción RUN para ejecutar ciertos comandos dentro del contenedor.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362425" y="2139625"/>
            <a:ext cx="29133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RUN &lt;comando&gt;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62425" y="3777150"/>
            <a:ext cx="71229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RUN apt-get update &amp;&amp; apt-get install -y curl nano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362425" y="2891425"/>
            <a:ext cx="48159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[“ejecutable”, “arg1”, “arg2”]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3066575" y="2139625"/>
            <a:ext cx="5352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Para comandos shell</a:t>
            </a:r>
            <a:endParaRPr sz="18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038000" y="2843550"/>
            <a:ext cx="5352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Para comandos en </a:t>
            </a: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imágenes</a:t>
            </a: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que no contengan shell</a:t>
            </a:r>
            <a:endParaRPr sz="18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instrucciones - ENV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017800"/>
            <a:ext cx="8232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instrucción ENV nos permite definir variables de entorno para nuestro contenedor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362425" y="2139625"/>
            <a:ext cx="29133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ENV &lt;key&gt;&lt;value&gt;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362425" y="2689875"/>
            <a:ext cx="71229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ENV DEBIAN_FRONTEND=noninteractive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instrucciones - ARG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017800"/>
            <a:ext cx="8232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instrucción ARG nos permite definir variables de entorno para nuestro contenedor en tiempo de build (pueden variar desde el comando de docker para build)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362425" y="2825425"/>
            <a:ext cx="29133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ARG</a:t>
            </a: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&lt;key&gt;&lt;value&gt;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62425" y="3347800"/>
            <a:ext cx="71229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ARG TEXT_EDITOR=nano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RUN apt-get install $TEXT_EDITOR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753200" y="2718100"/>
            <a:ext cx="39309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En este caso se puede modificar TEXT_EDITOR al momento de buildear la aplicación</a:t>
            </a:r>
            <a:endParaRPr sz="18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instrucciones - ADD (COPY)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017800"/>
            <a:ext cx="8232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instrucción ADD nos permite copiar archivos o directorios a un destino </a:t>
            </a:r>
            <a:r>
              <a:rPr lang="es"/>
              <a:t>específico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362425" y="2135450"/>
            <a:ext cx="3568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&lt;fuente&gt; &lt;destino&gt;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311700" y="3417475"/>
            <a:ext cx="84003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ADD test.txt dirrelativo/  (refiere a WORKDIR/dirrelativo)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test.txt /dirabsoluto/  (refiere a /dirabsoluto/)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3645050" y="1951400"/>
            <a:ext cx="48996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Los archivos </a:t>
            </a: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serán</a:t>
            </a: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copiados de fuente y </a:t>
            </a: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serán</a:t>
            </a: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colocados en el path de destino en el container</a:t>
            </a:r>
            <a:endParaRPr sz="18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311700" y="2839250"/>
            <a:ext cx="82329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&lt;destino&gt; es una ruta absoluta, o una ruta relativa al WORKDIR</a:t>
            </a:r>
            <a:endParaRPr sz="18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instrucciones - CMD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017800"/>
            <a:ext cx="82329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instrucción CMD permite establecer un comando que se ejecutará una vez iniciado el contenedor. Solo puede haber un CMD por Dockerfile.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311700" y="2780825"/>
            <a:ext cx="84003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CMD [“ejecutable”, “param1”, “param2”]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CMD [</a:t>
            </a: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“param1”, “param2”] (para ENTRYPOINT)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CMD &lt;comando&gt; &lt;param1&gt; &lt;param2&gt;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instrucciones - ENTRYPOINT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017800"/>
            <a:ext cx="82329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instrucción ENTRYPOINT nos permite definir un comando o un script que se ejecutará primero al iniciar un contenedor.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228000" y="2223275"/>
            <a:ext cx="8400300" cy="2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ENTRYPOINT</a:t>
            </a: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[“ejecutable”, “param1”, “param2”]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COPY /script-entrypoint.sh /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ENTRYPOINT ["/script-entrypoint.sh"]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CMD [“postgres”]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15725" y="2064450"/>
            <a:ext cx="4045200" cy="10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Qué es un Dockerfile?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Instrucciones en un Dockerfile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Docker build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Dockerfiles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Dockerfile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dockerfile es un archivo de </a:t>
            </a:r>
            <a:r>
              <a:rPr lang="es"/>
              <a:t>configuración</a:t>
            </a:r>
            <a:r>
              <a:rPr lang="es"/>
              <a:t> que nos permite listar instrucciones para que el daemon de Docker ejecute al momento de buildear una </a:t>
            </a:r>
            <a:r>
              <a:rPr b="1" lang="es"/>
              <a:t>imagen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sintaxis de dichas instrucciones es sencilla y podemos ver a un Dockerfile como un conjunto de instrucciones con el par </a:t>
            </a:r>
            <a:r>
              <a:rPr lang="es"/>
              <a:t>instrucción</a:t>
            </a:r>
            <a:r>
              <a:rPr lang="es"/>
              <a:t> argumentos: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00" y="3791350"/>
            <a:ext cx="3859775" cy="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Instrucciones en un Dockerfile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Instrucciones en un Dockerfile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nos permite trabajar con un set amplio de instrucciones para el armado de nuestras </a:t>
            </a:r>
            <a:r>
              <a:rPr lang="es"/>
              <a:t>imágenes</a:t>
            </a:r>
            <a:r>
              <a:rPr lang="es"/>
              <a:t>. Sin embargo, nosotros nos vamos a centrar solo en un par para la </a:t>
            </a:r>
            <a:r>
              <a:rPr lang="es"/>
              <a:t>mayoría</a:t>
            </a:r>
            <a:r>
              <a:rPr lang="es"/>
              <a:t> de nuestras tareas.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Set de instrucciones Dockerfiles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017800"/>
            <a:ext cx="6121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    		Añade archivos o directorios locales o remotos.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ARG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    		Usa variables en tiempo de build.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CMD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    		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Específica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 comandos default.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COPY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    		Copia archivos y directorios.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ENTRYPOINT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Específica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 ejecutable default.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ENV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    		Define variables de ambiente.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EXPOSE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    		Define en 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qué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 puertos 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están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 escuchando la aplicación.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    		Crear un nuevo build en base a otra imagen.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HEALTHCHECK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    	Checkea el estado de un container al comenzar.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    		Añade metadata a una imagen.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Set de instrucciones Dockerfiles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017800"/>
            <a:ext cx="7612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MAINTAINER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		Especificar el autor de una imagen.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ONBUILD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		Especificar acciones para cuando la imagen sea usada en un build.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RUN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			Ejecuta comandos.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SHELL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			Determina la shell default de la imagen.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STOPSIGNAL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		Especifica la SIGCALL para salir de una imagen.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			Setea usuario y ID de grupo.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VOLUME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		Crea montaje de 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volúmenes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highlight>
                  <a:srgbClr val="A4DCEF"/>
                </a:highlight>
                <a:latin typeface="Roboto Mono"/>
                <a:ea typeface="Roboto Mono"/>
                <a:cs typeface="Roboto Mono"/>
                <a:sym typeface="Roboto Mono"/>
              </a:rPr>
              <a:t>WORKDIR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		Cambia el directorio de trabajo.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instrucciones - FROM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017800"/>
            <a:ext cx="85206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Armaremos por ejemplo una imagen basada en ubuntu.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esto necesitaremos utilizar la </a:t>
            </a:r>
            <a:r>
              <a:rPr lang="es"/>
              <a:t>instrucción</a:t>
            </a:r>
            <a:r>
              <a:rPr lang="es"/>
              <a:t> FROM, su sintaxis 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362425" y="2411450"/>
            <a:ext cx="29133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FROM &lt;</a:t>
            </a:r>
            <a:r>
              <a:rPr lang="es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imagen</a:t>
            </a: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&gt;:&lt;</a:t>
            </a:r>
            <a:r>
              <a:rPr lang="es" sz="18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463825" y="2195300"/>
            <a:ext cx="50181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El uso de un tag que indica la </a:t>
            </a: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versión</a:t>
            </a: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es opcional. En caso de no utilizarlo, se buscará la </a:t>
            </a: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última</a:t>
            </a: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opción</a:t>
            </a:r>
            <a:r>
              <a:rPr lang="es"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disponible.</a:t>
            </a:r>
            <a:endParaRPr sz="18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62425" y="3504725"/>
            <a:ext cx="71229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FROM ubuntu:14.04  (Utilizará ubuntu 14.04)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FROM ubuntu   (Utilizará 24.04 actualmente)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