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7" r:id="rId7"/>
    <p:sldId id="275" r:id="rId8"/>
    <p:sldId id="276" r:id="rId9"/>
    <p:sldId id="279" r:id="rId10"/>
    <p:sldId id="268" r:id="rId11"/>
    <p:sldId id="280" r:id="rId12"/>
    <p:sldId id="269" r:id="rId13"/>
    <p:sldId id="281" r:id="rId14"/>
    <p:sldId id="282" r:id="rId15"/>
    <p:sldId id="283"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16-08-2020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800" b="1" smtClean="0"/>
              <a:t>LOAN DEFAULT CASE </a:t>
            </a:r>
            <a:r>
              <a:rPr lang="en-IN" sz="4800" b="1" dirty="0"/>
              <a:t>STUDY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276350"/>
            <a:ext cx="11168742" cy="4922837"/>
          </a:xfrm>
        </p:spPr>
        <p:txBody>
          <a:bodyPr>
            <a:normAutofit/>
          </a:bodyPr>
          <a:lstStyle/>
          <a:p>
            <a:pPr marL="0" indent="0">
              <a:buNone/>
            </a:pPr>
            <a:endParaRPr lang="en-US" sz="1800" dirty="0"/>
          </a:p>
          <a:p>
            <a:pPr marL="0" indent="0">
              <a:buNone/>
            </a:pPr>
            <a:r>
              <a:rPr lang="en-US" sz="1800" dirty="0"/>
              <a:t>We are performing Bivariate/Multivariate analysis for any combination of categorical and continuous variables. The combination can be: Categorical &amp; Categorical, Categorical &amp; Continuous and Continuous &amp; Continuous.</a:t>
            </a:r>
          </a:p>
          <a:p>
            <a:pPr marL="342900" indent="-342900">
              <a:buAutoNum type="arabicPeriod"/>
            </a:pPr>
            <a:r>
              <a:rPr lang="en-US" sz="1800" dirty="0"/>
              <a:t>Purpose of Loan vs Loan Amount for each Loan Status</a:t>
            </a:r>
          </a:p>
          <a:p>
            <a:pPr marL="0" indent="0">
              <a:buNone/>
            </a:pPr>
            <a:endParaRPr lang="en-US" sz="1800" dirty="0"/>
          </a:p>
          <a:p>
            <a:pPr marL="0" indent="0">
              <a:buNone/>
            </a:pPr>
            <a:endParaRPr lang="en-IN" sz="1800" dirty="0"/>
          </a:p>
          <a:p>
            <a:pPr marL="0" indent="0">
              <a:buNone/>
            </a:pPr>
            <a:endParaRPr lang="en-IN" sz="1800" dirty="0"/>
          </a:p>
          <a:p>
            <a:pPr marL="0" indent="0">
              <a:buNone/>
            </a:pPr>
            <a:endParaRPr lang="en-US" sz="1800" b="1"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dirty="0"/>
              <a:t>Bivariate/Multivariate Analysis</a:t>
            </a:r>
            <a:br>
              <a:rPr lang="en-IN" sz="2800" b="1" dirty="0"/>
            </a:br>
            <a:endParaRPr lang="en-IN" sz="2800" dirty="0"/>
          </a:p>
        </p:txBody>
      </p:sp>
      <p:pic>
        <p:nvPicPr>
          <p:cNvPr id="4" name="Picture 2">
            <a:extLst>
              <a:ext uri="{FF2B5EF4-FFF2-40B4-BE49-F238E27FC236}">
                <a16:creationId xmlns:a16="http://schemas.microsoft.com/office/drawing/2014/main" xmlns="" id="{D09F0399-F686-4D5D-8D1A-B719A28CD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751772"/>
            <a:ext cx="9926320" cy="400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F5576-1B0A-4EBD-91E3-B8EA893E05EE}"/>
              </a:ext>
            </a:extLst>
          </p:cNvPr>
          <p:cNvSpPr>
            <a:spLocks noGrp="1"/>
          </p:cNvSpPr>
          <p:nvPr>
            <p:ph type="title"/>
          </p:nvPr>
        </p:nvSpPr>
        <p:spPr/>
        <p:txBody>
          <a:bodyPr>
            <a:normAutofit/>
          </a:bodyPr>
          <a:lstStyle/>
          <a:p>
            <a:r>
              <a:rPr lang="en-IN" sz="3600" b="1" dirty="0"/>
              <a:t>Bivariate/Multivariate Analysis(</a:t>
            </a:r>
            <a:r>
              <a:rPr lang="en-IN" sz="3600" b="1" dirty="0" err="1"/>
              <a:t>contd</a:t>
            </a:r>
            <a:r>
              <a:rPr lang="en-IN" sz="3600" b="1" dirty="0"/>
              <a:t>…)</a:t>
            </a:r>
            <a:endParaRPr lang="en-IN" sz="3600" dirty="0"/>
          </a:p>
        </p:txBody>
      </p:sp>
      <p:sp>
        <p:nvSpPr>
          <p:cNvPr id="3" name="Content Placeholder 2">
            <a:extLst>
              <a:ext uri="{FF2B5EF4-FFF2-40B4-BE49-F238E27FC236}">
                <a16:creationId xmlns:a16="http://schemas.microsoft.com/office/drawing/2014/main" xmlns="" id="{B22D1DD3-7230-437C-9372-CFE6D490DDDE}"/>
              </a:ext>
            </a:extLst>
          </p:cNvPr>
          <p:cNvSpPr>
            <a:spLocks noGrp="1"/>
          </p:cNvSpPr>
          <p:nvPr>
            <p:ph idx="1"/>
          </p:nvPr>
        </p:nvSpPr>
        <p:spPr/>
        <p:txBody>
          <a:bodyPr/>
          <a:lstStyle/>
          <a:p>
            <a:r>
              <a:rPr lang="en-IN" sz="2000" b="1" dirty="0"/>
              <a:t>Correlation Matrix : All Continuous (Numeric) Variables and Heatmap</a:t>
            </a:r>
          </a:p>
          <a:p>
            <a:pPr marL="0" indent="0">
              <a:buNone/>
            </a:pPr>
            <a:endParaRPr lang="en-IN" dirty="0"/>
          </a:p>
          <a:p>
            <a:pPr marL="0" indent="0">
              <a:buNone/>
            </a:pPr>
            <a:endParaRPr lang="en-IN" dirty="0"/>
          </a:p>
        </p:txBody>
      </p:sp>
      <p:pic>
        <p:nvPicPr>
          <p:cNvPr id="5" name="Picture 2">
            <a:extLst>
              <a:ext uri="{FF2B5EF4-FFF2-40B4-BE49-F238E27FC236}">
                <a16:creationId xmlns:a16="http://schemas.microsoft.com/office/drawing/2014/main" xmlns="" id="{247A01B7-0A3A-4666-92CA-771B2FD49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 y="2316480"/>
            <a:ext cx="10353040" cy="476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07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b="1" dirty="0"/>
              <a:t>Categorical Variables vs Probability of Charged Off</a:t>
            </a:r>
          </a:p>
          <a:p>
            <a:pPr marL="0" indent="0">
              <a:buNone/>
            </a:pPr>
            <a:r>
              <a:rPr lang="en-US" sz="1800" dirty="0"/>
              <a:t>The main motive of this use case to find what parameters are impacting the most on Loan Status that is if a applicant will successfully complete the loan term or will charge off.</a:t>
            </a:r>
          </a:p>
          <a:p>
            <a:pPr marL="0" indent="0">
              <a:buNone/>
            </a:pPr>
            <a:r>
              <a:rPr lang="en-US" sz="1800" b="1" dirty="0"/>
              <a:t>Purpose of Loan vs Probability Charge Off:  </a:t>
            </a:r>
          </a:p>
          <a:p>
            <a:pPr marL="0" indent="0">
              <a:buNone/>
            </a:pPr>
            <a:endParaRPr lang="en-US" sz="1800" b="1" dirty="0"/>
          </a:p>
          <a:p>
            <a:pPr marL="0" indent="0">
              <a:buNone/>
            </a:pPr>
            <a:endParaRPr lang="en-US" sz="2300" dirty="0"/>
          </a:p>
          <a:p>
            <a:pPr marL="0" indent="0">
              <a:buNone/>
            </a:pPr>
            <a:endParaRPr lang="en-US" sz="2300" dirty="0"/>
          </a:p>
          <a:p>
            <a:pPr marL="0" indent="0">
              <a:buNone/>
            </a:pPr>
            <a:endParaRPr lang="en-US" b="1"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US" sz="2800" b="1" dirty="0"/>
              <a:t>Bivariate/Multivariate Analysis with Probability of Charge off</a:t>
            </a:r>
            <a:endParaRPr lang="en-IN" sz="2800" dirty="0"/>
          </a:p>
        </p:txBody>
      </p:sp>
      <p:pic>
        <p:nvPicPr>
          <p:cNvPr id="4" name="Picture 8">
            <a:extLst>
              <a:ext uri="{FF2B5EF4-FFF2-40B4-BE49-F238E27FC236}">
                <a16:creationId xmlns:a16="http://schemas.microsoft.com/office/drawing/2014/main" xmlns="" id="{6BA4182D-11C4-4508-B011-F51D593F8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3429000"/>
            <a:ext cx="10220960" cy="312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1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AA7A4-596F-41E7-AD78-A29204606DBB}"/>
              </a:ext>
            </a:extLst>
          </p:cNvPr>
          <p:cNvSpPr>
            <a:spLocks noGrp="1"/>
          </p:cNvSpPr>
          <p:nvPr>
            <p:ph type="title"/>
          </p:nvPr>
        </p:nvSpPr>
        <p:spPr/>
        <p:txBody>
          <a:bodyPr>
            <a:normAutofit/>
          </a:bodyPr>
          <a:lstStyle/>
          <a:p>
            <a:r>
              <a:rPr lang="en-US" sz="2000" b="1" dirty="0"/>
              <a:t>Bivariate/Multivariate Analysis with Probability of Charge off(contd..)</a:t>
            </a:r>
            <a:endParaRPr lang="en-IN" sz="2000" dirty="0"/>
          </a:p>
        </p:txBody>
      </p:sp>
      <p:sp>
        <p:nvSpPr>
          <p:cNvPr id="3" name="Content Placeholder 2">
            <a:extLst>
              <a:ext uri="{FF2B5EF4-FFF2-40B4-BE49-F238E27FC236}">
                <a16:creationId xmlns:a16="http://schemas.microsoft.com/office/drawing/2014/main" xmlns="" id="{32CE9887-1197-4D76-9AF3-7C14D2FFE9CB}"/>
              </a:ext>
            </a:extLst>
          </p:cNvPr>
          <p:cNvSpPr>
            <a:spLocks noGrp="1"/>
          </p:cNvSpPr>
          <p:nvPr>
            <p:ph idx="1"/>
          </p:nvPr>
        </p:nvSpPr>
        <p:spPr/>
        <p:txBody>
          <a:bodyPr>
            <a:normAutofit/>
          </a:bodyPr>
          <a:lstStyle/>
          <a:p>
            <a:pPr marL="0" indent="0">
              <a:buNone/>
            </a:pPr>
            <a:r>
              <a:rPr lang="en-US" sz="1800" b="1" dirty="0"/>
              <a:t>Grade vs Probability Charge Off                                                  Annual Income Range vs Probability Charge Off</a:t>
            </a:r>
            <a:endParaRPr lang="en-IN" sz="1800" b="1" dirty="0"/>
          </a:p>
        </p:txBody>
      </p:sp>
      <p:pic>
        <p:nvPicPr>
          <p:cNvPr id="4" name="Picture 2">
            <a:extLst>
              <a:ext uri="{FF2B5EF4-FFF2-40B4-BE49-F238E27FC236}">
                <a16:creationId xmlns:a16="http://schemas.microsoft.com/office/drawing/2014/main" xmlns="" id="{EDF2511A-0E4F-41F2-9B53-624DE0249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8" y="2367280"/>
            <a:ext cx="4878251" cy="34387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114D7744-2895-42FA-9BD3-950637DDE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867" y="2438400"/>
            <a:ext cx="5905183" cy="3367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9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B980B-6123-45C2-90DD-5FFD20C13F5D}"/>
              </a:ext>
            </a:extLst>
          </p:cNvPr>
          <p:cNvSpPr>
            <a:spLocks noGrp="1"/>
          </p:cNvSpPr>
          <p:nvPr>
            <p:ph type="title"/>
          </p:nvPr>
        </p:nvSpPr>
        <p:spPr/>
        <p:txBody>
          <a:bodyPr>
            <a:normAutofit/>
          </a:bodyPr>
          <a:lstStyle/>
          <a:p>
            <a:r>
              <a:rPr lang="en-US" sz="2000" b="1" dirty="0"/>
              <a:t>Bivariate/Multivariate Analysis with Probability of Charge off(contd..)</a:t>
            </a:r>
            <a:endParaRPr lang="en-IN" sz="2000" dirty="0"/>
          </a:p>
        </p:txBody>
      </p:sp>
      <p:sp>
        <p:nvSpPr>
          <p:cNvPr id="3" name="Content Placeholder 2">
            <a:extLst>
              <a:ext uri="{FF2B5EF4-FFF2-40B4-BE49-F238E27FC236}">
                <a16:creationId xmlns:a16="http://schemas.microsoft.com/office/drawing/2014/main" xmlns="" id="{919B2F06-AC79-4DDE-BCDE-2224C587B093}"/>
              </a:ext>
            </a:extLst>
          </p:cNvPr>
          <p:cNvSpPr>
            <a:spLocks noGrp="1"/>
          </p:cNvSpPr>
          <p:nvPr>
            <p:ph idx="1"/>
          </p:nvPr>
        </p:nvSpPr>
        <p:spPr/>
        <p:txBody>
          <a:bodyPr>
            <a:normAutofit/>
          </a:bodyPr>
          <a:lstStyle/>
          <a:p>
            <a:pPr marL="0" indent="0">
              <a:buNone/>
            </a:pPr>
            <a:r>
              <a:rPr lang="en-US" sz="1800" b="1" dirty="0"/>
              <a:t>Interest rate Range vs Probability Charge Off                        Employment Length vs Probability Charge Off</a:t>
            </a:r>
            <a:endParaRPr lang="en-IN" sz="1800" b="1" dirty="0"/>
          </a:p>
        </p:txBody>
      </p:sp>
      <p:pic>
        <p:nvPicPr>
          <p:cNvPr id="4" name="Picture 6">
            <a:extLst>
              <a:ext uri="{FF2B5EF4-FFF2-40B4-BE49-F238E27FC236}">
                <a16:creationId xmlns:a16="http://schemas.microsoft.com/office/drawing/2014/main" xmlns="" id="{8358E57B-385E-4BE5-89B5-D64C6EF0C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2661602"/>
            <a:ext cx="5301933" cy="3308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xmlns="" id="{7FD7F261-A7C1-4EAE-9C64-DE86A86A4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0" y="2540000"/>
            <a:ext cx="5779453"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9097F-DAD1-4DB4-881F-E14D52000C4A}"/>
              </a:ext>
            </a:extLst>
          </p:cNvPr>
          <p:cNvSpPr>
            <a:spLocks noGrp="1"/>
          </p:cNvSpPr>
          <p:nvPr>
            <p:ph type="title"/>
          </p:nvPr>
        </p:nvSpPr>
        <p:spPr/>
        <p:txBody>
          <a:bodyPr>
            <a:normAutofit/>
          </a:bodyPr>
          <a:lstStyle/>
          <a:p>
            <a:r>
              <a:rPr lang="en-IN" sz="3600" b="1" dirty="0"/>
              <a:t>Inferences</a:t>
            </a:r>
          </a:p>
        </p:txBody>
      </p:sp>
      <p:sp>
        <p:nvSpPr>
          <p:cNvPr id="3" name="Content Placeholder 2">
            <a:extLst>
              <a:ext uri="{FF2B5EF4-FFF2-40B4-BE49-F238E27FC236}">
                <a16:creationId xmlns:a16="http://schemas.microsoft.com/office/drawing/2014/main" xmlns="" id="{2093AE9A-F3BA-49DE-BBBC-B0CE0D3D7F51}"/>
              </a:ext>
            </a:extLst>
          </p:cNvPr>
          <p:cNvSpPr>
            <a:spLocks noGrp="1"/>
          </p:cNvSpPr>
          <p:nvPr>
            <p:ph idx="1"/>
          </p:nvPr>
        </p:nvSpPr>
        <p:spPr/>
        <p:txBody>
          <a:bodyPr/>
          <a:lstStyle/>
          <a:p>
            <a:endParaRPr lang="en-IN" sz="1800" dirty="0"/>
          </a:p>
          <a:p>
            <a:r>
              <a:rPr lang="en-IN" sz="1800" dirty="0"/>
              <a:t>The loan count kept increasing over the years, significantly higher in 2011 as observed from the plot.</a:t>
            </a:r>
          </a:p>
          <a:p>
            <a:r>
              <a:rPr lang="en-IN" sz="1800" dirty="0"/>
              <a:t>From the Purpose vs Probability charge off plot, we observe that the loans issued against debt consolidation were more likely to be charged off.</a:t>
            </a:r>
            <a:r>
              <a:rPr lang="en-IN" dirty="0"/>
              <a:t> </a:t>
            </a:r>
          </a:p>
          <a:p>
            <a:r>
              <a:rPr lang="en-IN" sz="1800" dirty="0"/>
              <a:t>The loans offered with more interest rate showed higher chances of getting charged off.</a:t>
            </a:r>
          </a:p>
          <a:p>
            <a:r>
              <a:rPr lang="en-IN" sz="1800" dirty="0"/>
              <a:t>Customers having employment length of more than 10 years were more likely to default on a loan.</a:t>
            </a:r>
          </a:p>
          <a:p>
            <a:r>
              <a:rPr lang="en-IN" sz="1800" dirty="0"/>
              <a:t>Grade B accounts were more likely to default on a loan.</a:t>
            </a:r>
          </a:p>
          <a:p>
            <a:r>
              <a:rPr lang="en-IN" sz="1800" dirty="0"/>
              <a:t>The customers having annual income of between USD 20000 to 40000 showed significantly higher probability to default on a loan.</a:t>
            </a:r>
          </a:p>
          <a:p>
            <a:r>
              <a:rPr lang="en-IN" sz="1800" dirty="0"/>
              <a:t>The customers with Rented and Mortgaged type of home ownership were more likely to default on the loan than others.</a:t>
            </a:r>
          </a:p>
          <a:p>
            <a:pPr marL="0" indent="0">
              <a:buNone/>
            </a:pPr>
            <a:endParaRPr lang="en-IN" sz="1800" dirty="0"/>
          </a:p>
          <a:p>
            <a:endParaRPr lang="en-IN" sz="1800" dirty="0"/>
          </a:p>
          <a:p>
            <a:endParaRPr lang="en-IN" sz="1800" dirty="0"/>
          </a:p>
        </p:txBody>
      </p:sp>
    </p:spTree>
    <p:extLst>
      <p:ext uri="{BB962C8B-B14F-4D97-AF65-F5344CB8AC3E}">
        <p14:creationId xmlns:p14="http://schemas.microsoft.com/office/powerpoint/2010/main" val="329172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642E8-91A6-4360-879B-8ED20F757790}"/>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xmlns="" id="{B54574F0-B0E1-4E2A-8733-5FC9E2CF9DA1}"/>
              </a:ext>
            </a:extLst>
          </p:cNvPr>
          <p:cNvSpPr>
            <a:spLocks noGrp="1"/>
          </p:cNvSpPr>
          <p:nvPr>
            <p:ph idx="1"/>
          </p:nvPr>
        </p:nvSpPr>
        <p:spPr/>
        <p:txBody>
          <a:bodyPr>
            <a:normAutofit/>
          </a:bodyPr>
          <a:lstStyle/>
          <a:p>
            <a:pPr marL="0" indent="0">
              <a:buNone/>
            </a:pPr>
            <a:r>
              <a:rPr lang="en-IN" sz="1800" b="1" dirty="0"/>
              <a:t>W</a:t>
            </a:r>
            <a:r>
              <a:rPr lang="en-US" sz="1800" b="1" dirty="0"/>
              <a:t>e can conclude that the following metrices had the highest impact of loan default probability:</a:t>
            </a:r>
          </a:p>
          <a:p>
            <a:pPr marL="0" indent="0">
              <a:buNone/>
            </a:pPr>
            <a:endParaRPr lang="en-US" sz="1800" b="1" dirty="0"/>
          </a:p>
          <a:p>
            <a:r>
              <a:rPr lang="en-US" sz="1800" dirty="0"/>
              <a:t>Purpose of Loan</a:t>
            </a:r>
          </a:p>
          <a:p>
            <a:r>
              <a:rPr lang="en-US" sz="1800" dirty="0"/>
              <a:t>Employment Length</a:t>
            </a:r>
          </a:p>
          <a:p>
            <a:r>
              <a:rPr lang="en-US" sz="1800" dirty="0"/>
              <a:t>Grade</a:t>
            </a:r>
          </a:p>
          <a:p>
            <a:r>
              <a:rPr lang="en-US" sz="1800" dirty="0"/>
              <a:t>Interest Rate</a:t>
            </a:r>
          </a:p>
          <a:p>
            <a:r>
              <a:rPr lang="en-US" sz="1800" dirty="0"/>
              <a:t>Annual income</a:t>
            </a:r>
          </a:p>
          <a:p>
            <a:r>
              <a:rPr lang="en-US" sz="1800" dirty="0"/>
              <a:t>Home ownership</a:t>
            </a:r>
          </a:p>
          <a:p>
            <a:endParaRPr lang="en-IN" sz="1800" dirty="0"/>
          </a:p>
          <a:p>
            <a:pPr marL="0" indent="0">
              <a:buNone/>
            </a:pPr>
            <a:r>
              <a:rPr lang="en-IN" sz="1800" dirty="0"/>
              <a:t>And the main </a:t>
            </a:r>
            <a:r>
              <a:rPr lang="en-IN" sz="1800" b="1" dirty="0"/>
              <a:t>target variable </a:t>
            </a:r>
            <a:r>
              <a:rPr lang="en-IN" sz="1800" dirty="0"/>
              <a:t>is </a:t>
            </a:r>
            <a:r>
              <a:rPr lang="en-IN" sz="1800" b="1" dirty="0"/>
              <a:t>Loan status</a:t>
            </a:r>
          </a:p>
          <a:p>
            <a:pPr marL="0" indent="0">
              <a:buNone/>
            </a:pPr>
            <a:endParaRPr lang="en-US" sz="1800" b="1" dirty="0"/>
          </a:p>
        </p:txBody>
      </p:sp>
    </p:spTree>
    <p:extLst>
      <p:ext uri="{BB962C8B-B14F-4D97-AF65-F5344CB8AC3E}">
        <p14:creationId xmlns:p14="http://schemas.microsoft.com/office/powerpoint/2010/main" val="170202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b="1" dirty="0"/>
              <a:t>Background:</a:t>
            </a:r>
          </a:p>
          <a:p>
            <a:pPr marL="0" indent="0">
              <a:buNone/>
            </a:pPr>
            <a:r>
              <a:rPr lang="en-US" sz="1800" dirty="0"/>
              <a:t>Lending club is the largest peer-to-peer marketplace connecting borrowers with lenders. Borrowers apply through an online platform where they are assigned an internal score. Lenders decide 1) whether to lend and 2) the terms of loan such as interest rate, monthly instalment, tenure etc.</a:t>
            </a:r>
          </a:p>
          <a:p>
            <a:pPr marL="0" indent="0">
              <a:buNone/>
            </a:pPr>
            <a:r>
              <a:rPr lang="en-US" sz="1800" dirty="0"/>
              <a:t>Some popular products are credit card loans, debt consolidation loans, house loans, car loans etc.</a:t>
            </a:r>
          </a:p>
          <a:p>
            <a:pPr marL="0" indent="0">
              <a:buNone/>
            </a:pPr>
            <a:r>
              <a:rPr lang="en-US" sz="1800" b="1" dirty="0"/>
              <a:t>Business Objective:</a:t>
            </a:r>
          </a:p>
          <a:p>
            <a:pPr marL="0" indent="0">
              <a:buNone/>
            </a:pPr>
            <a:r>
              <a:rPr lang="en-US" sz="1800" dirty="0"/>
              <a:t>To identify variables which are strong indicators of default and potentially use the insights in approval / rejection decision making.</a:t>
            </a:r>
            <a:endParaRPr lang="en-IN" sz="1800" dirty="0"/>
          </a:p>
        </p:txBody>
      </p:sp>
      <p:sp>
        <p:nvSpPr>
          <p:cNvPr id="5" name="Title 1"/>
          <p:cNvSpPr>
            <a:spLocks noGrp="1"/>
          </p:cNvSpPr>
          <p:nvPr>
            <p:ph type="title"/>
          </p:nvPr>
        </p:nvSpPr>
        <p:spPr>
          <a:xfrm>
            <a:off x="1136469" y="640080"/>
            <a:ext cx="9313817" cy="856138"/>
          </a:xfrm>
        </p:spPr>
        <p:txBody>
          <a:bodyPr>
            <a:normAutofit fontScale="90000"/>
          </a:bodyPr>
          <a:lstStyle/>
          <a:p>
            <a:r>
              <a:rPr lang="en-US" sz="2800" dirty="0"/>
              <a:t/>
            </a:r>
            <a:br>
              <a:rPr lang="en-US" sz="2800" dirty="0"/>
            </a:br>
            <a:r>
              <a:rPr lang="en-US" sz="2800" dirty="0"/>
              <a:t/>
            </a:r>
            <a:br>
              <a:rPr lang="en-US" sz="2800" dirty="0"/>
            </a:br>
            <a:r>
              <a:rPr lang="en-US" sz="3100" b="1" dirty="0"/>
              <a:t>Lending Club Case Study</a:t>
            </a:r>
            <a:r>
              <a:rPr lang="en-US" sz="2800" dirty="0"/>
              <a:t/>
            </a:r>
            <a:br>
              <a:rPr lang="en-US" sz="2800" dirty="0"/>
            </a:b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04976"/>
            <a:ext cx="11168742" cy="4494212"/>
          </a:xfrm>
        </p:spPr>
        <p:txBody>
          <a:bodyPr>
            <a:noAutofit/>
          </a:bodyPr>
          <a:lstStyle/>
          <a:p>
            <a:pPr marL="0" indent="0">
              <a:buNone/>
            </a:pPr>
            <a:r>
              <a:rPr lang="en-IN" sz="1600" dirty="0"/>
              <a:t>There are two files in lending club study</a:t>
            </a:r>
          </a:p>
          <a:p>
            <a:pPr marL="0" indent="0">
              <a:buNone/>
            </a:pPr>
            <a:r>
              <a:rPr lang="en-IN" sz="1600" b="1" dirty="0"/>
              <a:t>1) Loan :</a:t>
            </a:r>
          </a:p>
          <a:p>
            <a:pPr marL="0" indent="0">
              <a:buNone/>
            </a:pPr>
            <a:r>
              <a:rPr lang="en-US" sz="1600" dirty="0"/>
              <a:t>These files contain complete loan data for all loans issued through the 2007-2011, including the current loan status (Current, Late, Fully Paid, etc.) and latest payment information. The file containing loan data through the "present" contains complete loan data for all loans issued through the previous completed calendar quarter. Additional features include credit scores, number of finance inquiries, address including zip codes, and state, and collections among others. The file is a matrix of about 39717 thousand observations and 111 variables and below are the few observations from Loan data set</a:t>
            </a:r>
          </a:p>
          <a:p>
            <a:r>
              <a:rPr lang="en-US" sz="1600" dirty="0"/>
              <a:t>Most of the </a:t>
            </a:r>
            <a:r>
              <a:rPr lang="en-US" sz="1600" b="1" dirty="0"/>
              <a:t>loans issued</a:t>
            </a:r>
            <a:r>
              <a:rPr lang="en-US" sz="1600" dirty="0"/>
              <a:t> were in the range of 10,000 to 20,000 USD. </a:t>
            </a:r>
          </a:p>
          <a:p>
            <a:r>
              <a:rPr lang="en-US" sz="1600" dirty="0"/>
              <a:t>The </a:t>
            </a:r>
            <a:r>
              <a:rPr lang="en-US" sz="1600" b="1" dirty="0"/>
              <a:t>year of 2011</a:t>
            </a:r>
            <a:r>
              <a:rPr lang="en-US" sz="1600" dirty="0"/>
              <a:t> was the year were most loans were issued.</a:t>
            </a:r>
          </a:p>
          <a:p>
            <a:r>
              <a:rPr lang="en-US" sz="1600" dirty="0"/>
              <a:t>Loans were issued in an </a:t>
            </a:r>
            <a:r>
              <a:rPr lang="en-US" sz="1600" b="1" dirty="0"/>
              <a:t>incremental manner</a:t>
            </a:r>
            <a:r>
              <a:rPr lang="en-US" sz="1600" dirty="0"/>
              <a:t>. (Possible due to a recovery in the U.S economy) </a:t>
            </a:r>
          </a:p>
          <a:p>
            <a:r>
              <a:rPr lang="en-US" sz="1600" dirty="0"/>
              <a:t>The loans </a:t>
            </a:r>
            <a:r>
              <a:rPr lang="en-US" sz="1600" b="1" dirty="0"/>
              <a:t>applied</a:t>
            </a:r>
            <a:r>
              <a:rPr lang="en-US" sz="1600" dirty="0"/>
              <a:t> by potential borrowers, the amount </a:t>
            </a:r>
            <a:r>
              <a:rPr lang="en-US" sz="1600" b="1" dirty="0"/>
              <a:t>issued</a:t>
            </a:r>
            <a:r>
              <a:rPr lang="en-US" sz="1600" dirty="0"/>
              <a:t> to the borrowers and the amount </a:t>
            </a:r>
            <a:r>
              <a:rPr lang="en-US" sz="1600" b="1" dirty="0"/>
              <a:t>funded</a:t>
            </a:r>
            <a:r>
              <a:rPr lang="en-US" sz="1600" dirty="0"/>
              <a:t> by investors are similarly distributed, </a:t>
            </a:r>
            <a:r>
              <a:rPr lang="en-US" sz="1600" b="1" dirty="0"/>
              <a:t>meaning</a:t>
            </a:r>
            <a:r>
              <a:rPr lang="en-US" sz="1600" dirty="0"/>
              <a:t> that it is most likely that qualified borrowers are going to get the loan they had applied for. </a:t>
            </a:r>
          </a:p>
          <a:p>
            <a:pPr marL="0" indent="0">
              <a:buNone/>
            </a:pPr>
            <a:r>
              <a:rPr lang="en-IN" sz="1600" b="1" dirty="0"/>
              <a:t>2) </a:t>
            </a:r>
            <a:r>
              <a:rPr lang="en-IN" sz="1600" b="1" dirty="0" err="1"/>
              <a:t>Data_Dictionary</a:t>
            </a:r>
            <a:r>
              <a:rPr lang="en-IN" sz="1600" b="1" dirty="0"/>
              <a:t> : </a:t>
            </a:r>
          </a:p>
          <a:p>
            <a:pPr marL="0" indent="0">
              <a:buNone/>
            </a:pPr>
            <a:r>
              <a:rPr lang="en-US" sz="1600" dirty="0"/>
              <a:t>This files contains descriptions all the Loan data</a:t>
            </a:r>
            <a:endParaRPr lang="en-IN" sz="1600" dirty="0"/>
          </a:p>
        </p:txBody>
      </p:sp>
      <p:sp>
        <p:nvSpPr>
          <p:cNvPr id="5" name="Title 1"/>
          <p:cNvSpPr>
            <a:spLocks noGrp="1"/>
          </p:cNvSpPr>
          <p:nvPr>
            <p:ph type="title"/>
          </p:nvPr>
        </p:nvSpPr>
        <p:spPr>
          <a:xfrm>
            <a:off x="1136469" y="640080"/>
            <a:ext cx="9313817" cy="856138"/>
          </a:xfrm>
        </p:spPr>
        <p:txBody>
          <a:bodyPr>
            <a:normAutofit/>
          </a:bodyPr>
          <a:lstStyle/>
          <a:p>
            <a:r>
              <a:rPr lang="en-IN" b="1" dirty="0"/>
              <a:t> </a:t>
            </a:r>
            <a:r>
              <a:rPr lang="en-IN" sz="3600" b="1" dirty="0"/>
              <a:t>Data Understanding:</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Data cleaning and Manipulation:</a:t>
            </a:r>
            <a:endParaRPr lang="en-IN" sz="2800" dirty="0"/>
          </a:p>
        </p:txBody>
      </p:sp>
      <p:sp>
        <p:nvSpPr>
          <p:cNvPr id="3" name="Content Placeholder 2"/>
          <p:cNvSpPr>
            <a:spLocks noGrp="1"/>
          </p:cNvSpPr>
          <p:nvPr>
            <p:ph idx="1"/>
          </p:nvPr>
        </p:nvSpPr>
        <p:spPr>
          <a:xfrm>
            <a:off x="404949" y="1647826"/>
            <a:ext cx="11168742" cy="4551362"/>
          </a:xfrm>
        </p:spPr>
        <p:txBody>
          <a:bodyPr>
            <a:normAutofit/>
          </a:bodyPr>
          <a:lstStyle/>
          <a:p>
            <a:r>
              <a:rPr lang="en-US" sz="1800" dirty="0"/>
              <a:t>Removed all the columns with all null values</a:t>
            </a:r>
          </a:p>
          <a:p>
            <a:r>
              <a:rPr lang="en-US" sz="1800" dirty="0"/>
              <a:t>Removed  columns with more than 50% null values</a:t>
            </a:r>
          </a:p>
          <a:p>
            <a:r>
              <a:rPr lang="en-US" sz="1800" dirty="0"/>
              <a:t>Removed all the columns where number of unique value is only 1 because that will not make any sense in the analysis</a:t>
            </a:r>
          </a:p>
          <a:p>
            <a:r>
              <a:rPr lang="en-IN" sz="1800" dirty="0"/>
              <a:t>Created </a:t>
            </a:r>
            <a:r>
              <a:rPr lang="en-IN" sz="1800" dirty="0" err="1"/>
              <a:t>data_dictionary</a:t>
            </a:r>
            <a:r>
              <a:rPr lang="en-IN" sz="1800" dirty="0"/>
              <a:t> data frame and considered which are in Loan data frame only.</a:t>
            </a:r>
          </a:p>
          <a:p>
            <a:r>
              <a:rPr lang="en-IN" sz="1800" dirty="0"/>
              <a:t>Dropped few un relevant columns which will not useful for analysis</a:t>
            </a:r>
          </a:p>
          <a:p>
            <a:r>
              <a:rPr lang="en-IN" sz="1800" dirty="0"/>
              <a:t>Converted few categorical columns into numeric</a:t>
            </a:r>
          </a:p>
          <a:p>
            <a:r>
              <a:rPr lang="en-IN" sz="1800" dirty="0"/>
              <a:t>Created some bins for the range purpose</a:t>
            </a:r>
          </a:p>
          <a:p>
            <a:r>
              <a:rPr lang="en-IN" sz="1800" dirty="0"/>
              <a:t>And also some metrics for on columns for correlation</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Derived metrics:</a:t>
            </a:r>
            <a:endParaRPr lang="en-IN" sz="2800" dirty="0"/>
          </a:p>
        </p:txBody>
      </p:sp>
      <p:sp>
        <p:nvSpPr>
          <p:cNvPr id="3" name="Content Placeholder 2"/>
          <p:cNvSpPr>
            <a:spLocks noGrp="1"/>
          </p:cNvSpPr>
          <p:nvPr>
            <p:ph idx="1"/>
          </p:nvPr>
        </p:nvSpPr>
        <p:spPr/>
        <p:txBody>
          <a:bodyPr>
            <a:normAutofit/>
          </a:bodyPr>
          <a:lstStyle/>
          <a:p>
            <a:pPr marL="0" indent="0">
              <a:buNone/>
            </a:pPr>
            <a:r>
              <a:rPr lang="en-US" sz="1800" dirty="0"/>
              <a:t>We have now derive some new columns based on our business understanding that will be helpful in our analysis.</a:t>
            </a:r>
          </a:p>
          <a:p>
            <a:pPr marL="0" indent="0">
              <a:buNone/>
            </a:pPr>
            <a:endParaRPr lang="en-US" sz="1800" dirty="0"/>
          </a:p>
          <a:p>
            <a:r>
              <a:rPr lang="en-US" sz="1800" dirty="0"/>
              <a:t>Loan amount to Annual Income ratio</a:t>
            </a:r>
          </a:p>
          <a:p>
            <a:r>
              <a:rPr lang="en-US" sz="1800" dirty="0"/>
              <a:t>Extract Year &amp; Month from Issue date</a:t>
            </a:r>
          </a:p>
          <a:p>
            <a:r>
              <a:rPr lang="en-US" sz="1800" dirty="0"/>
              <a:t>Change order of months from Jan to Dec, currently it's in alphabetical order(A-Z)</a:t>
            </a:r>
          </a:p>
          <a:p>
            <a:r>
              <a:rPr lang="en-US" sz="1800" dirty="0"/>
              <a:t>Create Bins for range of Loan Amount </a:t>
            </a:r>
          </a:p>
          <a:p>
            <a:r>
              <a:rPr lang="en-US" sz="1800" dirty="0"/>
              <a:t>Create Bins for range of Annual Income</a:t>
            </a:r>
          </a:p>
          <a:p>
            <a:r>
              <a:rPr lang="en-US" sz="1800" dirty="0"/>
              <a:t>Create Bins for range of Interest rates</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3200" b="1" dirty="0"/>
              <a:t>Univariate Analysis:</a:t>
            </a:r>
            <a:endParaRPr lang="en-IN" sz="3200" dirty="0"/>
          </a:p>
        </p:txBody>
      </p:sp>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US" sz="1600" dirty="0"/>
              <a:t>Univariate function will plot the graphs based on the parameter values (continuous and Categorical Variable)</a:t>
            </a:r>
          </a:p>
          <a:p>
            <a:pPr marL="0" indent="0">
              <a:buNone/>
            </a:pPr>
            <a:r>
              <a:rPr lang="en-IN" sz="1600" b="1" dirty="0"/>
              <a:t>Continuous Variables: </a:t>
            </a:r>
          </a:p>
          <a:p>
            <a:pPr marL="0" indent="0">
              <a:buNone/>
            </a:pPr>
            <a:r>
              <a:rPr lang="en-US" sz="1600" dirty="0"/>
              <a:t>Loan amount                                                              Interest rate                                            </a:t>
            </a:r>
            <a:r>
              <a:rPr lang="en-IN" sz="1600" dirty="0"/>
              <a:t>Annual income</a:t>
            </a:r>
            <a:endParaRPr lang="en-US" sz="1600"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p:txBody>
      </p:sp>
      <p:pic>
        <p:nvPicPr>
          <p:cNvPr id="4" name="Picture 3">
            <a:extLst>
              <a:ext uri="{FF2B5EF4-FFF2-40B4-BE49-F238E27FC236}">
                <a16:creationId xmlns:a16="http://schemas.microsoft.com/office/drawing/2014/main" xmlns="" id="{4F685B68-7EFD-4D51-B3C6-5AB7A0C945A6}"/>
              </a:ext>
            </a:extLst>
          </p:cNvPr>
          <p:cNvPicPr>
            <a:picLocks noChangeAspect="1"/>
          </p:cNvPicPr>
          <p:nvPr/>
        </p:nvPicPr>
        <p:blipFill>
          <a:blip r:embed="rId2"/>
          <a:stretch>
            <a:fillRect/>
          </a:stretch>
        </p:blipFill>
        <p:spPr>
          <a:xfrm>
            <a:off x="191589" y="2933781"/>
            <a:ext cx="3934098" cy="3265405"/>
          </a:xfrm>
          <a:prstGeom prst="rect">
            <a:avLst/>
          </a:prstGeom>
        </p:spPr>
      </p:pic>
      <p:pic>
        <p:nvPicPr>
          <p:cNvPr id="5" name="Picture 4">
            <a:extLst>
              <a:ext uri="{FF2B5EF4-FFF2-40B4-BE49-F238E27FC236}">
                <a16:creationId xmlns:a16="http://schemas.microsoft.com/office/drawing/2014/main" xmlns="" id="{00BC2532-843F-4A45-93C4-F7485B3AFE99}"/>
              </a:ext>
            </a:extLst>
          </p:cNvPr>
          <p:cNvPicPr>
            <a:picLocks noChangeAspect="1"/>
          </p:cNvPicPr>
          <p:nvPr/>
        </p:nvPicPr>
        <p:blipFill>
          <a:blip r:embed="rId3"/>
          <a:stretch>
            <a:fillRect/>
          </a:stretch>
        </p:blipFill>
        <p:spPr>
          <a:xfrm>
            <a:off x="4492715" y="2933781"/>
            <a:ext cx="3213010" cy="3284139"/>
          </a:xfrm>
          <a:prstGeom prst="rect">
            <a:avLst/>
          </a:prstGeom>
        </p:spPr>
      </p:pic>
      <p:pic>
        <p:nvPicPr>
          <p:cNvPr id="6" name="Picture 5">
            <a:extLst>
              <a:ext uri="{FF2B5EF4-FFF2-40B4-BE49-F238E27FC236}">
                <a16:creationId xmlns:a16="http://schemas.microsoft.com/office/drawing/2014/main" xmlns="" id="{4D8D9524-1C71-4780-AD53-7087B181DBE4}"/>
              </a:ext>
            </a:extLst>
          </p:cNvPr>
          <p:cNvPicPr>
            <a:picLocks noChangeAspect="1"/>
          </p:cNvPicPr>
          <p:nvPr/>
        </p:nvPicPr>
        <p:blipFill>
          <a:blip r:embed="rId4"/>
          <a:stretch>
            <a:fillRect/>
          </a:stretch>
        </p:blipFill>
        <p:spPr>
          <a:xfrm>
            <a:off x="8072753" y="2965657"/>
            <a:ext cx="3714298" cy="3284138"/>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27F4B-2DA8-4CBB-9F1F-31C6AB3CCB96}"/>
              </a:ext>
            </a:extLst>
          </p:cNvPr>
          <p:cNvSpPr>
            <a:spLocks noGrp="1"/>
          </p:cNvSpPr>
          <p:nvPr>
            <p:ph type="title"/>
          </p:nvPr>
        </p:nvSpPr>
        <p:spPr/>
        <p:txBody>
          <a:bodyPr>
            <a:normAutofit/>
          </a:bodyPr>
          <a:lstStyle/>
          <a:p>
            <a:r>
              <a:rPr lang="en-IN" sz="3200" dirty="0"/>
              <a:t>Categorical Variables:</a:t>
            </a:r>
          </a:p>
        </p:txBody>
      </p:sp>
      <p:pic>
        <p:nvPicPr>
          <p:cNvPr id="5122" name="Picture 2">
            <a:extLst>
              <a:ext uri="{FF2B5EF4-FFF2-40B4-BE49-F238E27FC236}">
                <a16:creationId xmlns:a16="http://schemas.microsoft.com/office/drawing/2014/main" xmlns="" id="{786E1C9D-0D3A-4F2D-A84C-B047B9FBC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69" y="2265680"/>
            <a:ext cx="4085771" cy="33931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xmlns="" id="{750FE8F0-A725-476F-B5C8-38A9C7A2658F}"/>
              </a:ext>
            </a:extLst>
          </p:cNvPr>
          <p:cNvSpPr>
            <a:spLocks noGrp="1"/>
          </p:cNvSpPr>
          <p:nvPr>
            <p:ph idx="1"/>
          </p:nvPr>
        </p:nvSpPr>
        <p:spPr>
          <a:xfrm>
            <a:off x="404949" y="1779520"/>
            <a:ext cx="11168742" cy="4419668"/>
          </a:xfrm>
        </p:spPr>
        <p:txBody>
          <a:bodyPr/>
          <a:lstStyle/>
          <a:p>
            <a:pPr marL="0" indent="0">
              <a:buNone/>
            </a:pPr>
            <a:r>
              <a:rPr lang="en-IN" sz="2000" b="1" dirty="0"/>
              <a:t>  </a:t>
            </a:r>
            <a:r>
              <a:rPr lang="en-IN" sz="2000" dirty="0"/>
              <a:t>Loan status:                                                             Home Ownership wise loan:</a:t>
            </a:r>
          </a:p>
          <a:p>
            <a:pPr marL="0" indent="0">
              <a:buNone/>
            </a:pPr>
            <a:endParaRPr lang="en-IN" dirty="0"/>
          </a:p>
        </p:txBody>
      </p:sp>
      <p:pic>
        <p:nvPicPr>
          <p:cNvPr id="5126" name="Picture 6">
            <a:extLst>
              <a:ext uri="{FF2B5EF4-FFF2-40B4-BE49-F238E27FC236}">
                <a16:creationId xmlns:a16="http://schemas.microsoft.com/office/drawing/2014/main" xmlns="" id="{9ECC853B-D89F-4B2D-99D4-32CA76BDC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120" y="2336800"/>
            <a:ext cx="6055360" cy="332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83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2DA99-DB2B-4C50-AF26-242071760B0D}"/>
              </a:ext>
            </a:extLst>
          </p:cNvPr>
          <p:cNvSpPr>
            <a:spLocks noGrp="1"/>
          </p:cNvSpPr>
          <p:nvPr>
            <p:ph type="title"/>
          </p:nvPr>
        </p:nvSpPr>
        <p:spPr/>
        <p:txBody>
          <a:bodyPr/>
          <a:lstStyle/>
          <a:p>
            <a:r>
              <a:rPr lang="en-IN" dirty="0"/>
              <a:t>Categorical Variables (</a:t>
            </a:r>
            <a:r>
              <a:rPr lang="en-IN" dirty="0" err="1"/>
              <a:t>cont</a:t>
            </a:r>
            <a:r>
              <a:rPr lang="en-IN" dirty="0"/>
              <a:t>…..)</a:t>
            </a:r>
          </a:p>
        </p:txBody>
      </p:sp>
      <p:sp>
        <p:nvSpPr>
          <p:cNvPr id="4" name="Content Placeholder 3">
            <a:extLst>
              <a:ext uri="{FF2B5EF4-FFF2-40B4-BE49-F238E27FC236}">
                <a16:creationId xmlns:a16="http://schemas.microsoft.com/office/drawing/2014/main" xmlns="" id="{AA05BDA8-1C20-42C4-8F81-7B5668F62BA6}"/>
              </a:ext>
            </a:extLst>
          </p:cNvPr>
          <p:cNvSpPr>
            <a:spLocks noGrp="1"/>
          </p:cNvSpPr>
          <p:nvPr>
            <p:ph idx="1"/>
          </p:nvPr>
        </p:nvSpPr>
        <p:spPr>
          <a:xfrm>
            <a:off x="404949" y="1597982"/>
            <a:ext cx="11168742" cy="4601206"/>
          </a:xfrm>
        </p:spPr>
        <p:txBody>
          <a:bodyPr/>
          <a:lstStyle/>
          <a:p>
            <a:pPr marL="0" indent="0">
              <a:buNone/>
            </a:pPr>
            <a:r>
              <a:rPr lang="en-IN" dirty="0"/>
              <a:t>Purpose of loan:</a:t>
            </a:r>
          </a:p>
          <a:p>
            <a:pPr marL="0" indent="0">
              <a:buNone/>
            </a:pPr>
            <a:endParaRPr lang="en-IN" dirty="0"/>
          </a:p>
        </p:txBody>
      </p:sp>
      <p:pic>
        <p:nvPicPr>
          <p:cNvPr id="6" name="Picture 2">
            <a:extLst>
              <a:ext uri="{FF2B5EF4-FFF2-40B4-BE49-F238E27FC236}">
                <a16:creationId xmlns:a16="http://schemas.microsoft.com/office/drawing/2014/main" xmlns="" id="{C17B9BDE-236A-486D-BEF0-44827D36F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49" y="2080893"/>
            <a:ext cx="10973253" cy="418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05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EDC6C-ED56-4138-BFFD-A1C962D8B144}"/>
              </a:ext>
            </a:extLst>
          </p:cNvPr>
          <p:cNvSpPr>
            <a:spLocks noGrp="1"/>
          </p:cNvSpPr>
          <p:nvPr>
            <p:ph type="title"/>
          </p:nvPr>
        </p:nvSpPr>
        <p:spPr/>
        <p:txBody>
          <a:bodyPr/>
          <a:lstStyle/>
          <a:p>
            <a:r>
              <a:rPr lang="en-IN" dirty="0"/>
              <a:t>Categorical Variables (</a:t>
            </a:r>
            <a:r>
              <a:rPr lang="en-IN" dirty="0" err="1"/>
              <a:t>cont</a:t>
            </a:r>
            <a:r>
              <a:rPr lang="en-IN" dirty="0"/>
              <a:t>…..)</a:t>
            </a:r>
          </a:p>
        </p:txBody>
      </p:sp>
      <p:sp>
        <p:nvSpPr>
          <p:cNvPr id="3" name="Content Placeholder 2">
            <a:extLst>
              <a:ext uri="{FF2B5EF4-FFF2-40B4-BE49-F238E27FC236}">
                <a16:creationId xmlns:a16="http://schemas.microsoft.com/office/drawing/2014/main" xmlns="" id="{F9B79CA9-9424-4663-B98D-649C044DEA14}"/>
              </a:ext>
            </a:extLst>
          </p:cNvPr>
          <p:cNvSpPr>
            <a:spLocks noGrp="1"/>
          </p:cNvSpPr>
          <p:nvPr>
            <p:ph idx="1"/>
          </p:nvPr>
        </p:nvSpPr>
        <p:spPr>
          <a:xfrm>
            <a:off x="404949" y="1624614"/>
            <a:ext cx="11168742" cy="4574573"/>
          </a:xfrm>
        </p:spPr>
        <p:txBody>
          <a:bodyPr/>
          <a:lstStyle/>
          <a:p>
            <a:pPr marL="0" indent="0">
              <a:buNone/>
            </a:pPr>
            <a:r>
              <a:rPr lang="en-IN" sz="2000" b="1" dirty="0"/>
              <a:t>Year wise loan                                                                      </a:t>
            </a:r>
            <a:r>
              <a:rPr lang="en-IN" sz="2000" b="1" dirty="0" err="1"/>
              <a:t>Loan</a:t>
            </a:r>
            <a:r>
              <a:rPr lang="en-IN" sz="2000" b="1" dirty="0"/>
              <a:t> Term</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8C5B4C01-729E-407F-8891-5A5E6DE4C070}"/>
              </a:ext>
            </a:extLst>
          </p:cNvPr>
          <p:cNvPicPr>
            <a:picLocks noChangeAspect="1"/>
          </p:cNvPicPr>
          <p:nvPr/>
        </p:nvPicPr>
        <p:blipFill>
          <a:blip r:embed="rId2"/>
          <a:stretch>
            <a:fillRect/>
          </a:stretch>
        </p:blipFill>
        <p:spPr>
          <a:xfrm>
            <a:off x="404948" y="2109873"/>
            <a:ext cx="5467350" cy="4015719"/>
          </a:xfrm>
          <a:prstGeom prst="rect">
            <a:avLst/>
          </a:prstGeom>
        </p:spPr>
      </p:pic>
      <p:pic>
        <p:nvPicPr>
          <p:cNvPr id="5" name="Picture 4">
            <a:extLst>
              <a:ext uri="{FF2B5EF4-FFF2-40B4-BE49-F238E27FC236}">
                <a16:creationId xmlns:a16="http://schemas.microsoft.com/office/drawing/2014/main" xmlns="" id="{31C669B7-55D4-45C1-AE6C-F5F0023C606D}"/>
              </a:ext>
            </a:extLst>
          </p:cNvPr>
          <p:cNvPicPr>
            <a:picLocks noChangeAspect="1"/>
          </p:cNvPicPr>
          <p:nvPr/>
        </p:nvPicPr>
        <p:blipFill>
          <a:blip r:embed="rId3"/>
          <a:stretch>
            <a:fillRect/>
          </a:stretch>
        </p:blipFill>
        <p:spPr>
          <a:xfrm>
            <a:off x="6319703" y="2109872"/>
            <a:ext cx="5253988" cy="3873677"/>
          </a:xfrm>
          <a:prstGeom prst="rect">
            <a:avLst/>
          </a:prstGeom>
        </p:spPr>
      </p:pic>
    </p:spTree>
    <p:extLst>
      <p:ext uri="{BB962C8B-B14F-4D97-AF65-F5344CB8AC3E}">
        <p14:creationId xmlns:p14="http://schemas.microsoft.com/office/powerpoint/2010/main" val="2410461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875</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LOAN DEFAULT CASE STUDY</vt:lpstr>
      <vt:lpstr>  Lending Club Case Study </vt:lpstr>
      <vt:lpstr> Data Understanding:</vt:lpstr>
      <vt:lpstr>Data cleaning and Manipulation:</vt:lpstr>
      <vt:lpstr>Derived metrics:</vt:lpstr>
      <vt:lpstr> Univariate Analysis:</vt:lpstr>
      <vt:lpstr>Categorical Variables:</vt:lpstr>
      <vt:lpstr>Categorical Variables (cont…..)</vt:lpstr>
      <vt:lpstr>Categorical Variables (cont…..)</vt:lpstr>
      <vt:lpstr> Bivariate/Multivariate Analysis </vt:lpstr>
      <vt:lpstr>Bivariate/Multivariate Analysis(contd…)</vt:lpstr>
      <vt:lpstr> Bivariate/Multivariate Analysis with Probability of Charge off</vt:lpstr>
      <vt:lpstr>Bivariate/Multivariate Analysis with Probability of Charge off(contd..)</vt:lpstr>
      <vt:lpstr>Bivariate/Multivariate Analysis with Probability of Charge off(contd..)</vt:lpstr>
      <vt:lpstr>Inferences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50</cp:revision>
  <dcterms:created xsi:type="dcterms:W3CDTF">2016-06-09T08:16:28Z</dcterms:created>
  <dcterms:modified xsi:type="dcterms:W3CDTF">2020-08-16T15:28:56Z</dcterms:modified>
</cp:coreProperties>
</file>