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kiosk/>
  </p:showPr>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lvl="0"/>
          </a:p>
        </p:txBody>
      </p:sp>
      <p:sp>
        <p:nvSpPr>
          <p:cNvPr id="33" name="Shape 3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grpSp>
        <p:nvGrpSpPr>
          <p:cNvPr id="7" name="Group 7"/>
          <p:cNvGrpSpPr/>
          <p:nvPr/>
        </p:nvGrpSpPr>
        <p:grpSpPr>
          <a:xfrm rot="5389764">
            <a:off x="-1899808" y="1914783"/>
            <a:ext cx="10556017" cy="5589844"/>
            <a:chOff x="0" y="0"/>
            <a:chExt cx="10556016" cy="5589843"/>
          </a:xfrm>
        </p:grpSpPr>
        <p:pic>
          <p:nvPicPr>
            <p:cNvPr id="5" name="IPhone_5.png"/>
            <p:cNvPicPr/>
            <p:nvPr/>
          </p:nvPicPr>
          <p:blipFill>
            <a:blip r:embed="rId2">
              <a:extLst/>
            </a:blip>
            <a:stretch>
              <a:fillRect/>
            </a:stretch>
          </p:blipFill>
          <p:spPr>
            <a:xfrm rot="16200000">
              <a:off x="2483086" y="-2483087"/>
              <a:ext cx="5589844" cy="10556017"/>
            </a:xfrm>
            <a:prstGeom prst="rect">
              <a:avLst/>
            </a:prstGeom>
            <a:ln w="12700" cap="flat">
              <a:noFill/>
              <a:miter lim="400000"/>
            </a:ln>
            <a:effectLst/>
          </p:spPr>
        </p:pic>
        <p:sp>
          <p:nvSpPr>
            <p:cNvPr id="6" name="Shape 6"/>
            <p:cNvSpPr/>
            <p:nvPr/>
          </p:nvSpPr>
          <p:spPr>
            <a:xfrm rot="21600000">
              <a:off x="1620688" y="661163"/>
              <a:ext cx="7402262" cy="420669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defRPr>
              </a:lvl1pPr>
            </a:lstStyle>
            <a:p>
              <a:pPr lvl="0">
                <a:defRPr sz="1800">
                  <a:solidFill>
                    <a:srgbClr val="000000"/>
                  </a:solidFill>
                </a:defRPr>
              </a:pPr>
              <a:r>
                <a:rPr sz="2400">
                  <a:solidFill>
                    <a:srgbClr val="FFFFFF"/>
                  </a:solidFill>
                </a:rPr>
                <a:t> </a:t>
              </a:r>
            </a:p>
          </p:txBody>
        </p:sp>
      </p:grpSp>
      <p:sp>
        <p:nvSpPr>
          <p:cNvPr id="8" name="Shape 8"/>
          <p:cNvSpPr/>
          <p:nvPr/>
        </p:nvSpPr>
        <p:spPr>
          <a:xfrm>
            <a:off x="11951106" y="9413442"/>
            <a:ext cx="1002488" cy="3247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atin typeface="Helvetica Neue UltraLight"/>
                <a:ea typeface="Helvetica Neue UltraLight"/>
                <a:cs typeface="Helvetica Neue UltraLight"/>
                <a:sym typeface="Helvetica Neue UltraLight"/>
              </a:defRPr>
            </a:lvl1pPr>
          </a:lstStyle>
          <a:p>
            <a:pPr lvl="0">
              <a:defRPr sz="1800"/>
            </a:pPr>
            <a:r>
              <a:rPr sz="1600"/>
              <a:t>confidential</a:t>
            </a:r>
          </a:p>
        </p:txBody>
      </p:sp>
      <p:sp>
        <p:nvSpPr>
          <p:cNvPr id="9" name="Shape 9"/>
          <p:cNvSpPr/>
          <p:nvPr/>
        </p:nvSpPr>
        <p:spPr>
          <a:xfrm>
            <a:off x="11252324" y="57150"/>
            <a:ext cx="1536577"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a:lvl1pPr>
          </a:lstStyle>
          <a:p>
            <a:pPr lvl="0">
              <a:defRPr b="0" sz="1800"/>
            </a:pPr>
            <a:r>
              <a:rPr b="1" sz="3600"/>
              <a:t>Crowd</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11" name="Shape 1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2" name="Shape 12"/>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6" name="Shape 16"/>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7" name="Shape 17"/>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4" name="Shape 24"/>
          <p:cNvSpPr/>
          <p:nvPr>
            <p:ph type="title"/>
          </p:nvPr>
        </p:nvSpPr>
        <p:spPr>
          <a:xfrm>
            <a:off x="952500" y="393700"/>
            <a:ext cx="11099800" cy="2159000"/>
          </a:xfrm>
          <a:prstGeom prst="rect">
            <a:avLst/>
          </a:prstGeom>
        </p:spPr>
        <p:txBody>
          <a:bodyPr/>
          <a:lstStyle/>
          <a:p>
            <a:pPr lvl="0">
              <a:defRPr sz="1800"/>
            </a:pPr>
            <a:r>
              <a:rPr sz="8000"/>
              <a:t>Title Text</a:t>
            </a:r>
          </a:p>
        </p:txBody>
      </p:sp>
      <p:sp>
        <p:nvSpPr>
          <p:cNvPr id="25" name="Shape 25"/>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7" name="Shape 27"/>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 Id="rId3" Type="http://schemas.openxmlformats.org/officeDocument/2006/relationships/slide" Target="slide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3.xml"/><Relationship Id="rId3" Type="http://schemas.openxmlformats.org/officeDocument/2006/relationships/slide" Target="slide12.xml"/><Relationship Id="rId4" Type="http://schemas.openxmlformats.org/officeDocument/2006/relationships/slide" Target="slide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3.xml"/><Relationship Id="rId3" Type="http://schemas.openxmlformats.org/officeDocument/2006/relationships/slide" Target="slide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5.xml"/><Relationship Id="rId3" Type="http://schemas.openxmlformats.org/officeDocument/2006/relationships/slide" Target="slide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5.xml"/><Relationship Id="rId3" Type="http://schemas.openxmlformats.org/officeDocument/2006/relationships/slide" Target="slide2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3.xml"/><Relationship Id="rId3" Type="http://schemas.openxmlformats.org/officeDocument/2006/relationships/slide" Target="slide18.xml"/><Relationship Id="rId4" Type="http://schemas.openxmlformats.org/officeDocument/2006/relationships/slide" Target="slide16.xml"/><Relationship Id="rId5" Type="http://schemas.openxmlformats.org/officeDocument/2006/relationships/slide" Target="slide1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3.xml"/><Relationship Id="rId3" Type="http://schemas.openxmlformats.org/officeDocument/2006/relationships/slide" Target="slide1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9.xml"/><Relationship Id="rId3" Type="http://schemas.openxmlformats.org/officeDocument/2006/relationships/slide" Target="slide8.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8.xml"/><Relationship Id="rId3" Type="http://schemas.openxmlformats.org/officeDocument/2006/relationships/slide" Target="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3.xml"/><Relationship Id="rId3" Type="http://schemas.openxmlformats.org/officeDocument/2006/relationships/slide" Target="slide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4.xml"/><Relationship Id="rId3" Type="http://schemas.openxmlformats.org/officeDocument/2006/relationships/slide" Target="slide2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3.xml"/><Relationship Id="rId3" Type="http://schemas.openxmlformats.org/officeDocument/2006/relationships/slide" Target="slide26.xml"/><Relationship Id="rId4" Type="http://schemas.openxmlformats.org/officeDocument/2006/relationships/slide" Target="slide2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3.xml"/><Relationship Id="rId3" Type="http://schemas.openxmlformats.org/officeDocument/2006/relationships/slide" Target="slide2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7.xml"/><Relationship Id="rId3" Type="http://schemas.openxmlformats.org/officeDocument/2006/relationships/slide" Target="slide3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3.xml"/><Relationship Id="rId3" Type="http://schemas.openxmlformats.org/officeDocument/2006/relationships/slide" Target="slide2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1.xml"/><Relationship Id="rId3" Type="http://schemas.openxmlformats.org/officeDocument/2006/relationships/slide" Target="slide22.xml"/><Relationship Id="rId4" Type="http://schemas.openxmlformats.org/officeDocument/2006/relationships/slide" Target="slide20.xml"/><Relationship Id="rId5" Type="http://schemas.openxmlformats.org/officeDocument/2006/relationships/slide" Target="slide34.xml"/><Relationship Id="rId6" Type="http://schemas.openxmlformats.org/officeDocument/2006/relationships/slide" Target="slide41.xml"/><Relationship Id="rId7" Type="http://schemas.openxmlformats.org/officeDocument/2006/relationships/slide" Target="slide4.xml"/><Relationship Id="rId8" Type="http://schemas.openxmlformats.org/officeDocument/2006/relationships/slide" Target="slide30.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 Id="rId3" Type="http://schemas.openxmlformats.org/officeDocument/2006/relationships/slide" Target="slide17.xml"/><Relationship Id="rId4" Type="http://schemas.openxmlformats.org/officeDocument/2006/relationships/slide" Target="slide32.xml"/><Relationship Id="rId5" Type="http://schemas.openxmlformats.org/officeDocument/2006/relationships/slide" Target="slide19.xml"/><Relationship Id="rId6" Type="http://schemas.openxmlformats.org/officeDocument/2006/relationships/slide" Target="slide4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26.xml"/><Relationship Id="rId3" Type="http://schemas.openxmlformats.org/officeDocument/2006/relationships/slide" Target="slide28.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0.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7.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 Id="rId3" Type="http://schemas.openxmlformats.org/officeDocument/2006/relationships/slide" Target="slide35.xml"/><Relationship Id="rId4" Type="http://schemas.openxmlformats.org/officeDocument/2006/relationships/slide" Target="slide38.xml"/><Relationship Id="rId5" Type="http://schemas.openxmlformats.org/officeDocument/2006/relationships/slide" Target="slide37.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4.xml"/><Relationship Id="rId3" Type="http://schemas.openxmlformats.org/officeDocument/2006/relationships/slide" Target="slide35.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4.xml"/><Relationship Id="rId3" Type="http://schemas.openxmlformats.org/officeDocument/2006/relationships/slide" Target="slide3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4.xml"/><Relationship Id="rId3" Type="http://schemas.openxmlformats.org/officeDocument/2006/relationships/slide" Target="slide35.xml"/><Relationship Id="rId4" Type="http://schemas.openxmlformats.org/officeDocument/2006/relationships/slide" Target="slide21.xml"/><Relationship Id="rId5" Type="http://schemas.openxmlformats.org/officeDocument/2006/relationships/slide" Target="slide3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4.xml"/><Relationship Id="rId3" Type="http://schemas.openxmlformats.org/officeDocument/2006/relationships/slide" Target="slide2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 Id="rId3" Type="http://schemas.openxmlformats.org/officeDocument/2006/relationships/slide" Target="slide7.xml"/><Relationship Id="rId4" Type="http://schemas.openxmlformats.org/officeDocument/2006/relationships/slide" Target="slide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xml"/><Relationship Id="rId3" Type="http://schemas.openxmlformats.org/officeDocument/2006/relationships/slide" Target="slide18.xml"/><Relationship Id="rId4" Type="http://schemas.openxmlformats.org/officeDocument/2006/relationships/slide" Target="slide16.xml"/><Relationship Id="rId5" Type="http://schemas.openxmlformats.org/officeDocument/2006/relationships/slide" Target="slide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xml"/><Relationship Id="rId3" Type="http://schemas.openxmlformats.org/officeDocument/2006/relationships/slide" Target="slide1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xml"/><Relationship Id="rId3" Type="http://schemas.openxmlformats.org/officeDocument/2006/relationships/slide" Target="slide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0.xml"/><Relationship Id="rId3" Type="http://schemas.openxmlformats.org/officeDocument/2006/relationships/slide" Target="slide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0.xml"/><Relationship Id="rId3"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nvSpPr>
        <p:spPr>
          <a:xfrm>
            <a:off x="6068186" y="946149"/>
            <a:ext cx="6868136"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r">
              <a:defRPr sz="1800"/>
            </a:pPr>
            <a:r>
              <a:rPr sz="3600"/>
              <a:t>About this document:</a:t>
            </a:r>
            <a:endParaRPr sz="3600"/>
          </a:p>
          <a:p>
            <a:pPr lvl="0" algn="r">
              <a:defRPr sz="1800"/>
            </a:pPr>
            <a:r>
              <a:rPr sz="3600"/>
              <a:t>This is a basic wireframe; proportions and positions are not final. This document details the flow and navigation of the app.</a:t>
            </a:r>
          </a:p>
        </p:txBody>
      </p:sp>
      <p:sp>
        <p:nvSpPr>
          <p:cNvPr id="36" name="Shape 36"/>
          <p:cNvSpPr/>
          <p:nvPr/>
        </p:nvSpPr>
        <p:spPr>
          <a:xfrm>
            <a:off x="6068186" y="4189196"/>
            <a:ext cx="686813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r">
              <a:defRPr sz="1800"/>
            </a:pPr>
            <a:r>
              <a:rPr sz="3600"/>
              <a:t>Blue </a:t>
            </a:r>
            <a:r>
              <a:rPr sz="3600">
                <a:solidFill>
                  <a:srgbClr val="0096FF"/>
                </a:solidFill>
              </a:rPr>
              <a:t>elements</a:t>
            </a:r>
            <a:r>
              <a:rPr sz="3600"/>
              <a:t> represent a button, Magenta </a:t>
            </a:r>
            <a:r>
              <a:rPr sz="3600">
                <a:solidFill>
                  <a:srgbClr val="FF2F92"/>
                </a:solidFill>
              </a:rPr>
              <a:t>elements</a:t>
            </a:r>
            <a:r>
              <a:rPr sz="3600"/>
              <a:t> represent important data.</a:t>
            </a:r>
          </a:p>
        </p:txBody>
      </p:sp>
      <p:sp>
        <p:nvSpPr>
          <p:cNvPr id="37" name="Shape 37"/>
          <p:cNvSpPr/>
          <p:nvPr/>
        </p:nvSpPr>
        <p:spPr>
          <a:xfrm>
            <a:off x="6068186" y="6801318"/>
            <a:ext cx="686813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This document is interactive.  Click or tap on a blue element to navigate to the proper location.</a:t>
            </a:r>
          </a:p>
        </p:txBody>
      </p:sp>
      <p:sp>
        <p:nvSpPr>
          <p:cNvPr id="38" name="Shape 38"/>
          <p:cNvSpPr/>
          <p:nvPr/>
        </p:nvSpPr>
        <p:spPr>
          <a:xfrm>
            <a:off x="2652166" y="4552950"/>
            <a:ext cx="145206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Crowd</a:t>
            </a:r>
          </a:p>
        </p:txBody>
      </p:sp>
      <p:sp>
        <p:nvSpPr>
          <p:cNvPr id="39" name="Shape 39">
            <a:hlinkClick r:id="rId2" invalidUrl="" action="ppaction://hlinksldjump" tgtFrame="" tooltip="" history="1" highlightClick="0" endSnd="0"/>
          </p:cNvPr>
          <p:cNvSpPr/>
          <p:nvPr/>
        </p:nvSpPr>
        <p:spPr>
          <a:xfrm>
            <a:off x="1683692" y="5740400"/>
            <a:ext cx="3389016" cy="64770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Click to begin Flow</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Complete Profile using elements from Facebook and LinkedIn</a:t>
            </a:r>
          </a:p>
        </p:txBody>
      </p:sp>
      <p:sp>
        <p:nvSpPr>
          <p:cNvPr id="99" name="Shape 99">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Create</a:t>
            </a:r>
          </a:p>
        </p:txBody>
      </p:sp>
      <p:sp>
        <p:nvSpPr>
          <p:cNvPr id="100" name="Shape 100"/>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has the user finish creating a profile, filling in information not gathered by LinkedIn or Facebook.</a:t>
            </a:r>
          </a:p>
        </p:txBody>
      </p:sp>
      <p:sp>
        <p:nvSpPr>
          <p:cNvPr id="101" name="Shape 101"/>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Finish Profile</a:t>
            </a:r>
          </a:p>
        </p:txBody>
      </p:sp>
      <p:sp>
        <p:nvSpPr>
          <p:cNvPr id="102" name="Shape 102">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nvSpPr>
        <p:spPr>
          <a:xfrm>
            <a:off x="1412875" y="2332566"/>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Criteria</a:t>
            </a:r>
          </a:p>
        </p:txBody>
      </p:sp>
      <p:sp>
        <p:nvSpPr>
          <p:cNvPr id="105" name="Shape 105">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Search Jobs</a:t>
            </a:r>
          </a:p>
        </p:txBody>
      </p:sp>
      <p:sp>
        <p:nvSpPr>
          <p:cNvPr id="106" name="Shape 106">
            <a:hlinkClick r:id="rId3" invalidUrl="" action="ppaction://hlinksldjump" tgtFrame="" tooltip="" history="1" highlightClick="0" endSnd="0"/>
          </p:cNvPr>
          <p:cNvSpPr/>
          <p:nvPr/>
        </p:nvSpPr>
        <p:spPr>
          <a:xfrm>
            <a:off x="4341038" y="32808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
            </a:r>
          </a:p>
        </p:txBody>
      </p:sp>
      <p:sp>
        <p:nvSpPr>
          <p:cNvPr id="107" name="Shape 107">
            <a:hlinkClick r:id="rId4"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08" name="Shape 108"/>
          <p:cNvSpPr/>
          <p:nvPr/>
        </p:nvSpPr>
        <p:spPr>
          <a:xfrm>
            <a:off x="6068186" y="1871133"/>
            <a:ext cx="6868136" cy="3924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Here the user can input search criteria, and add more criteria.  For example they can first search for all San Francisco jobs, then press the + button and search for all Wed Design jobs.</a:t>
            </a:r>
          </a:p>
        </p:txBody>
      </p:sp>
      <p:sp>
        <p:nvSpPr>
          <p:cNvPr id="109" name="Shape 109"/>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Search Jobs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nvSpPr>
        <p:spPr>
          <a:xfrm>
            <a:off x="1412875" y="2332566"/>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Criteria</a:t>
            </a:r>
          </a:p>
        </p:txBody>
      </p:sp>
      <p:sp>
        <p:nvSpPr>
          <p:cNvPr id="112" name="Shape 112">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Search Jobs</a:t>
            </a:r>
          </a:p>
        </p:txBody>
      </p:sp>
      <p:sp>
        <p:nvSpPr>
          <p:cNvPr id="113" name="Shape 113"/>
          <p:cNvSpPr/>
          <p:nvPr/>
        </p:nvSpPr>
        <p:spPr>
          <a:xfrm>
            <a:off x="4341038" y="42460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
            </a:r>
          </a:p>
        </p:txBody>
      </p:sp>
      <p:sp>
        <p:nvSpPr>
          <p:cNvPr id="114" name="Shape 114">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15" name="Shape 115"/>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Here the user has chosen to add additional search criteria, such as a location, salary range or job category.</a:t>
            </a:r>
          </a:p>
        </p:txBody>
      </p:sp>
      <p:sp>
        <p:nvSpPr>
          <p:cNvPr id="116" name="Shape 116"/>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Search Jobs</a:t>
            </a:r>
          </a:p>
        </p:txBody>
      </p:sp>
      <p:sp>
        <p:nvSpPr>
          <p:cNvPr id="117" name="Shape 117"/>
          <p:cNvSpPr/>
          <p:nvPr/>
        </p:nvSpPr>
        <p:spPr>
          <a:xfrm>
            <a:off x="1412875" y="3297766"/>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Criteria</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a:hlinkClick r:id="rId2" invalidUrl="" action="ppaction://hlinksldjump" tgtFrame="" tooltip="" history="1" highlightClick="0" endSnd="0"/>
          </p:cNvPr>
          <p:cNvSpPr/>
          <p:nvPr/>
        </p:nvSpPr>
        <p:spPr>
          <a:xfrm>
            <a:off x="1412875" y="20701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Results</a:t>
            </a:r>
          </a:p>
        </p:txBody>
      </p:sp>
      <p:sp>
        <p:nvSpPr>
          <p:cNvPr id="120" name="Shape 120">
            <a:hlinkClick r:id="rId2" invalidUrl="" action="ppaction://hlinksldjump" tgtFrame="" tooltip="" history="1" highlightClick="0" endSnd="0"/>
          </p:cNvPr>
          <p:cNvSpPr/>
          <p:nvPr/>
        </p:nvSpPr>
        <p:spPr>
          <a:xfrm>
            <a:off x="1412875" y="302683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Results</a:t>
            </a:r>
          </a:p>
        </p:txBody>
      </p:sp>
      <p:sp>
        <p:nvSpPr>
          <p:cNvPr id="121" name="Shape 121">
            <a:hlinkClick r:id="rId2" invalidUrl="" action="ppaction://hlinksldjump" tgtFrame="" tooltip="" history="1" highlightClick="0" endSnd="0"/>
          </p:cNvPr>
          <p:cNvSpPr/>
          <p:nvPr/>
        </p:nvSpPr>
        <p:spPr>
          <a:xfrm>
            <a:off x="1412875" y="398356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Results</a:t>
            </a:r>
          </a:p>
        </p:txBody>
      </p:sp>
      <p:sp>
        <p:nvSpPr>
          <p:cNvPr id="122" name="Shape 122">
            <a:hlinkClick r:id="rId2" invalidUrl="" action="ppaction://hlinksldjump" tgtFrame="" tooltip="" history="1" highlightClick="0" endSnd="0"/>
          </p:cNvPr>
          <p:cNvSpPr/>
          <p:nvPr/>
        </p:nvSpPr>
        <p:spPr>
          <a:xfrm>
            <a:off x="1412875" y="49403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Results</a:t>
            </a:r>
          </a:p>
        </p:txBody>
      </p:sp>
      <p:sp>
        <p:nvSpPr>
          <p:cNvPr id="123" name="Shape 123">
            <a:hlinkClick r:id="rId2" invalidUrl="" action="ppaction://hlinksldjump" tgtFrame="" tooltip="" history="1" highlightClick="0" endSnd="0"/>
          </p:cNvPr>
          <p:cNvSpPr/>
          <p:nvPr/>
        </p:nvSpPr>
        <p:spPr>
          <a:xfrm>
            <a:off x="1412875" y="589703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Search Results</a:t>
            </a:r>
          </a:p>
        </p:txBody>
      </p:sp>
      <p:sp>
        <p:nvSpPr>
          <p:cNvPr id="124" name="Shape 124">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25" name="Shape 125"/>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list all the search results for Job postings.</a:t>
            </a:r>
          </a:p>
        </p:txBody>
      </p:sp>
      <p:sp>
        <p:nvSpPr>
          <p:cNvPr id="126" name="Shape 126"/>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Search Results - Jobs</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a:hlinkClick r:id="rId2" invalidUrl="" action="ppaction://hlinksldjump" tgtFrame="" tooltip="" history="1" highlightClick="0" endSnd="0"/>
          </p:cNvPr>
          <p:cNvSpPr/>
          <p:nvPr/>
        </p:nvSpPr>
        <p:spPr>
          <a:xfrm>
            <a:off x="1412875" y="20701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a:t>
            </a:r>
          </a:p>
        </p:txBody>
      </p:sp>
      <p:sp>
        <p:nvSpPr>
          <p:cNvPr id="129" name="Shape 129">
            <a:hlinkClick r:id="rId2" invalidUrl="" action="ppaction://hlinksldjump" tgtFrame="" tooltip="" history="1" highlightClick="0" endSnd="0"/>
          </p:cNvPr>
          <p:cNvSpPr/>
          <p:nvPr/>
        </p:nvSpPr>
        <p:spPr>
          <a:xfrm>
            <a:off x="1412875" y="302683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a:t>
            </a:r>
          </a:p>
        </p:txBody>
      </p:sp>
      <p:sp>
        <p:nvSpPr>
          <p:cNvPr id="130" name="Shape 130">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31" name="Shape 131"/>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list all the search results for Job postings.</a:t>
            </a:r>
          </a:p>
        </p:txBody>
      </p:sp>
      <p:sp>
        <p:nvSpPr>
          <p:cNvPr id="132" name="Shape 132"/>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Jobs Posted by a User</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35" name="Shape 135"/>
          <p:cNvSpPr/>
          <p:nvPr/>
        </p:nvSpPr>
        <p:spPr>
          <a:xfrm>
            <a:off x="1412875" y="2010833"/>
            <a:ext cx="3930651" cy="4516504"/>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136" name="Shape 136">
            <a:hlinkClick r:id="rId3" invalidUrl="" action="ppaction://hlinksldjump" tgtFrame="" tooltip="" history="1" highlightClick="0" endSnd="0"/>
          </p:cNvPr>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Apply</a:t>
            </a:r>
          </a:p>
        </p:txBody>
      </p:sp>
      <p:sp>
        <p:nvSpPr>
          <p:cNvPr id="137" name="Shape 137">
            <a:hlinkClick r:id="rId4" invalidUrl="" action="ppaction://hlinksldjump" tgtFrame="" tooltip="" history="1" highlightClick="0" endSnd="0"/>
          </p:cNvPr>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138" name="Shape 138">
            <a:hlinkClick r:id="rId5" invalidUrl="" action="ppaction://hlinksldjump" tgtFrame="" tooltip="" history="1" highlightClick="0" endSnd="0"/>
          </p:cNvPr>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Save</a:t>
            </a:r>
          </a:p>
        </p:txBody>
      </p:sp>
      <p:sp>
        <p:nvSpPr>
          <p:cNvPr id="139" name="Shape 139"/>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Viewing a job posting gives details, and gives the user the choice to Share the job, Save it for later or Apply for the job.</a:t>
            </a:r>
          </a:p>
        </p:txBody>
      </p:sp>
      <p:sp>
        <p:nvSpPr>
          <p:cNvPr id="140" name="Shape 140"/>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 Posting Detail</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43" name="Shape 143"/>
          <p:cNvSpPr/>
          <p:nvPr/>
        </p:nvSpPr>
        <p:spPr>
          <a:xfrm>
            <a:off x="1412875" y="2010833"/>
            <a:ext cx="3930651" cy="53977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144" name="Shape 144"/>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 Options</a:t>
            </a:r>
          </a:p>
        </p:txBody>
      </p:sp>
      <p:sp>
        <p:nvSpPr>
          <p:cNvPr id="145" name="Shape 145"/>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Allows the user to share the job to LinkedIn, Facebook, Email, SMS and Twitter.</a:t>
            </a:r>
          </a:p>
        </p:txBody>
      </p:sp>
      <p:sp>
        <p:nvSpPr>
          <p:cNvPr id="146" name="Shape 146"/>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Share Job</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49" name="Shape 149"/>
          <p:cNvSpPr/>
          <p:nvPr/>
        </p:nvSpPr>
        <p:spPr>
          <a:xfrm>
            <a:off x="1412875" y="2010833"/>
            <a:ext cx="3930651" cy="4516504"/>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150" name="Shape 150">
            <a:hlinkClick r:id="rId3" invalidUrl="" action="ppaction://hlinksldjump" tgtFrame="" tooltip="" history="1" highlightClick="0" endSnd="0"/>
          </p:cNvPr>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Apply</a:t>
            </a:r>
          </a:p>
        </p:txBody>
      </p:sp>
      <p:sp>
        <p:nvSpPr>
          <p:cNvPr id="151" name="Shape 151"/>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152" name="Shape 152"/>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Saved</a:t>
            </a:r>
          </a:p>
        </p:txBody>
      </p:sp>
      <p:sp>
        <p:nvSpPr>
          <p:cNvPr id="153" name="Shape 153"/>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has Saved the job for later, as indicated on the job posting.</a:t>
            </a:r>
          </a:p>
        </p:txBody>
      </p:sp>
      <p:sp>
        <p:nvSpPr>
          <p:cNvPr id="154" name="Shape 154"/>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 Posting Detail - Saved</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57" name="Shape 157"/>
          <p:cNvSpPr/>
          <p:nvPr/>
        </p:nvSpPr>
        <p:spPr>
          <a:xfrm>
            <a:off x="1412875" y="2010833"/>
            <a:ext cx="3930651" cy="4516504"/>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158" name="Shape 158"/>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Applied</a:t>
            </a:r>
          </a:p>
        </p:txBody>
      </p:sp>
      <p:sp>
        <p:nvSpPr>
          <p:cNvPr id="159" name="Shape 159"/>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160" name="Shape 160"/>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Saved</a:t>
            </a:r>
          </a:p>
        </p:txBody>
      </p:sp>
      <p:sp>
        <p:nvSpPr>
          <p:cNvPr id="161" name="Shape 161"/>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has applied for the job as noted in the Job Detail.</a:t>
            </a:r>
          </a:p>
        </p:txBody>
      </p:sp>
      <p:sp>
        <p:nvSpPr>
          <p:cNvPr id="162" name="Shape 162"/>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 Posting Detail - Applied</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65" name="Shape 165"/>
          <p:cNvSpPr/>
          <p:nvPr/>
        </p:nvSpPr>
        <p:spPr>
          <a:xfrm>
            <a:off x="1412875" y="2010833"/>
            <a:ext cx="3930651" cy="53977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Job Posting Details</a:t>
            </a:r>
          </a:p>
        </p:txBody>
      </p:sp>
      <p:sp>
        <p:nvSpPr>
          <p:cNvPr id="166" name="Shape 166"/>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Edit</a:t>
            </a:r>
          </a:p>
        </p:txBody>
      </p:sp>
      <p:sp>
        <p:nvSpPr>
          <p:cNvPr id="167" name="Shape 167"/>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168" name="Shape 168"/>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has posted a job, and can view the job and edit the status of the job to be Filled or they can delete the job posting.</a:t>
            </a:r>
          </a:p>
        </p:txBody>
      </p:sp>
      <p:sp>
        <p:nvSpPr>
          <p:cNvPr id="169" name="Shape 169"/>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My Job Posting</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a:hlinkClick r:id="rId2" invalidUrl="" action="ppaction://hlinksldjump" tgtFrame="" tooltip="" history="1" highlightClick="0" endSnd="0"/>
          </p:cNvPr>
          <p:cNvSpPr/>
          <p:nvPr/>
        </p:nvSpPr>
        <p:spPr>
          <a:xfrm>
            <a:off x="1412875" y="3175000"/>
            <a:ext cx="3930651" cy="127000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Sign in with LinkedIn</a:t>
            </a:r>
          </a:p>
        </p:txBody>
      </p:sp>
      <p:sp>
        <p:nvSpPr>
          <p:cNvPr id="42" name="Shape 42">
            <a:hlinkClick r:id="rId3" invalidUrl="" action="ppaction://hlinksldjump" tgtFrame="" tooltip="" history="1" highlightClick="0" endSnd="0"/>
          </p:cNvPr>
          <p:cNvSpPr/>
          <p:nvPr/>
        </p:nvSpPr>
        <p:spPr>
          <a:xfrm>
            <a:off x="1412875" y="4965700"/>
            <a:ext cx="3930651" cy="127000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Sign in with Facebook</a:t>
            </a:r>
          </a:p>
        </p:txBody>
      </p:sp>
      <p:sp>
        <p:nvSpPr>
          <p:cNvPr id="43" name="Shape 43"/>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Upon first run the user is asked to Sign in with LinkedIn or Facebook</a:t>
            </a:r>
          </a:p>
        </p:txBody>
      </p:sp>
      <p:sp>
        <p:nvSpPr>
          <p:cNvPr id="44" name="Shape 44"/>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Login Screen</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Profile Details</a:t>
            </a:r>
          </a:p>
        </p:txBody>
      </p:sp>
      <p:sp>
        <p:nvSpPr>
          <p:cNvPr id="172" name="Shape 172"/>
          <p:cNvSpPr/>
          <p:nvPr/>
        </p:nvSpPr>
        <p:spPr>
          <a:xfrm>
            <a:off x="43465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Edit</a:t>
            </a:r>
          </a:p>
        </p:txBody>
      </p:sp>
      <p:sp>
        <p:nvSpPr>
          <p:cNvPr id="173" name="Shape 173">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74" name="Shape 174"/>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user’s profile, they can view their profile and edit it.</a:t>
            </a:r>
          </a:p>
        </p:txBody>
      </p:sp>
      <p:sp>
        <p:nvSpPr>
          <p:cNvPr id="175" name="Shape 175"/>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User Profile</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Profile Details</a:t>
            </a:r>
          </a:p>
        </p:txBody>
      </p:sp>
      <p:sp>
        <p:nvSpPr>
          <p:cNvPr id="178" name="Shape 178">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79" name="Shape 179"/>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user’s profile.  Has the option to view all jobs posted by this user.</a:t>
            </a:r>
          </a:p>
        </p:txBody>
      </p:sp>
      <p:sp>
        <p:nvSpPr>
          <p:cNvPr id="180" name="Shape 180"/>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User Profile</a:t>
            </a:r>
          </a:p>
        </p:txBody>
      </p:sp>
      <p:sp>
        <p:nvSpPr>
          <p:cNvPr id="181" name="Shape 181">
            <a:hlinkClick r:id="rId3" invalidUrl="" action="ppaction://hlinksldjump" tgtFrame="" tooltip="" history="1" highlightClick="0" endSnd="0"/>
          </p:cNvPr>
          <p:cNvSpPr/>
          <p:nvPr/>
        </p:nvSpPr>
        <p:spPr>
          <a:xfrm>
            <a:off x="1412875" y="74930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Jobs Posted by this User</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1412875" y="2332566"/>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Search Criteria</a:t>
            </a:r>
          </a:p>
        </p:txBody>
      </p:sp>
      <p:sp>
        <p:nvSpPr>
          <p:cNvPr id="184" name="Shape 184">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Search Candidates</a:t>
            </a:r>
          </a:p>
        </p:txBody>
      </p:sp>
      <p:sp>
        <p:nvSpPr>
          <p:cNvPr id="185" name="Shape 185"/>
          <p:cNvSpPr/>
          <p:nvPr/>
        </p:nvSpPr>
        <p:spPr>
          <a:xfrm>
            <a:off x="4341038" y="32808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
            </a:r>
          </a:p>
        </p:txBody>
      </p:sp>
      <p:sp>
        <p:nvSpPr>
          <p:cNvPr id="186" name="Shape 186">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87" name="Shape 187"/>
          <p:cNvSpPr/>
          <p:nvPr/>
        </p:nvSpPr>
        <p:spPr>
          <a:xfrm>
            <a:off x="6068186" y="1871133"/>
            <a:ext cx="6868136" cy="337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can search for candidates for jobs, and add additional criteria via the + button to search, for example all candidates in New York City, and in Accounting.</a:t>
            </a:r>
          </a:p>
        </p:txBody>
      </p:sp>
      <p:sp>
        <p:nvSpPr>
          <p:cNvPr id="188" name="Shape 188"/>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Search Candidates</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a:hlinkClick r:id="rId2" invalidUrl="" action="ppaction://hlinksldjump" tgtFrame="" tooltip="" history="1" highlightClick="0" endSnd="0"/>
          </p:cNvPr>
          <p:cNvSpPr/>
          <p:nvPr/>
        </p:nvSpPr>
        <p:spPr>
          <a:xfrm>
            <a:off x="1412875" y="20701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Search Results</a:t>
            </a:r>
          </a:p>
        </p:txBody>
      </p:sp>
      <p:sp>
        <p:nvSpPr>
          <p:cNvPr id="191" name="Shape 191">
            <a:hlinkClick r:id="rId2" invalidUrl="" action="ppaction://hlinksldjump" tgtFrame="" tooltip="" history="1" highlightClick="0" endSnd="0"/>
          </p:cNvPr>
          <p:cNvSpPr/>
          <p:nvPr/>
        </p:nvSpPr>
        <p:spPr>
          <a:xfrm>
            <a:off x="1412875" y="302683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Search Results</a:t>
            </a:r>
          </a:p>
        </p:txBody>
      </p:sp>
      <p:sp>
        <p:nvSpPr>
          <p:cNvPr id="192" name="Shape 192">
            <a:hlinkClick r:id="rId2" invalidUrl="" action="ppaction://hlinksldjump" tgtFrame="" tooltip="" history="1" highlightClick="0" endSnd="0"/>
          </p:cNvPr>
          <p:cNvSpPr/>
          <p:nvPr/>
        </p:nvSpPr>
        <p:spPr>
          <a:xfrm>
            <a:off x="1412875" y="398356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Search Results</a:t>
            </a:r>
          </a:p>
        </p:txBody>
      </p:sp>
      <p:sp>
        <p:nvSpPr>
          <p:cNvPr id="193" name="Shape 193">
            <a:hlinkClick r:id="rId2" invalidUrl="" action="ppaction://hlinksldjump" tgtFrame="" tooltip="" history="1" highlightClick="0" endSnd="0"/>
          </p:cNvPr>
          <p:cNvSpPr/>
          <p:nvPr/>
        </p:nvSpPr>
        <p:spPr>
          <a:xfrm>
            <a:off x="1412875" y="49403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Search Results</a:t>
            </a:r>
          </a:p>
        </p:txBody>
      </p:sp>
      <p:sp>
        <p:nvSpPr>
          <p:cNvPr id="194" name="Shape 194">
            <a:hlinkClick r:id="rId2" invalidUrl="" action="ppaction://hlinksldjump" tgtFrame="" tooltip="" history="1" highlightClick="0" endSnd="0"/>
          </p:cNvPr>
          <p:cNvSpPr/>
          <p:nvPr/>
        </p:nvSpPr>
        <p:spPr>
          <a:xfrm>
            <a:off x="1412875" y="589703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Search Results</a:t>
            </a:r>
          </a:p>
        </p:txBody>
      </p:sp>
      <p:sp>
        <p:nvSpPr>
          <p:cNvPr id="195" name="Shape 195">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196" name="Shape 196"/>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list all the search results for candidates.</a:t>
            </a:r>
          </a:p>
        </p:txBody>
      </p:sp>
      <p:sp>
        <p:nvSpPr>
          <p:cNvPr id="197" name="Shape 197"/>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Search Results - Candidates </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00" name="Shape 200"/>
          <p:cNvSpPr/>
          <p:nvPr/>
        </p:nvSpPr>
        <p:spPr>
          <a:xfrm>
            <a:off x="1412875" y="2010833"/>
            <a:ext cx="3930651" cy="452612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Details</a:t>
            </a:r>
          </a:p>
        </p:txBody>
      </p:sp>
      <p:sp>
        <p:nvSpPr>
          <p:cNvPr id="201" name="Shape 201"/>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202" name="Shape 202">
            <a:hlinkClick r:id="rId3" invalidUrl="" action="ppaction://hlinksldjump" tgtFrame="" tooltip="" history="1" highlightClick="0" endSnd="0"/>
          </p:cNvPr>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a:t>
            </a:r>
          </a:p>
        </p:txBody>
      </p:sp>
      <p:sp>
        <p:nvSpPr>
          <p:cNvPr id="203" name="Shape 203">
            <a:hlinkClick r:id="rId4" invalidUrl="" action="ppaction://hlinksldjump" tgtFrame="" tooltip="" history="1" highlightClick="0" endSnd="0"/>
          </p:cNvPr>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Follow</a:t>
            </a:r>
          </a:p>
        </p:txBody>
      </p:sp>
      <p:sp>
        <p:nvSpPr>
          <p:cNvPr id="204" name="Shape 204"/>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individual view of a candidate’s profile with options to Share, save and connect.</a:t>
            </a:r>
          </a:p>
        </p:txBody>
      </p:sp>
      <p:sp>
        <p:nvSpPr>
          <p:cNvPr id="205" name="Shape 205"/>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Candidate Detail</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08" name="Shape 208"/>
          <p:cNvSpPr/>
          <p:nvPr/>
        </p:nvSpPr>
        <p:spPr>
          <a:xfrm>
            <a:off x="1412875" y="2010833"/>
            <a:ext cx="3930651" cy="452612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Candidate Details</a:t>
            </a:r>
          </a:p>
        </p:txBody>
      </p:sp>
      <p:sp>
        <p:nvSpPr>
          <p:cNvPr id="209" name="Shape 209"/>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210" name="Shape 210">
            <a:hlinkClick r:id="rId3" invalidUrl="" action="ppaction://hlinksldjump" tgtFrame="" tooltip="" history="1" highlightClick="0" endSnd="0"/>
          </p:cNvPr>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a:t>
            </a:r>
          </a:p>
        </p:txBody>
      </p:sp>
      <p:sp>
        <p:nvSpPr>
          <p:cNvPr id="211" name="Shape 211"/>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Following</a:t>
            </a:r>
          </a:p>
        </p:txBody>
      </p:sp>
      <p:sp>
        <p:nvSpPr>
          <p:cNvPr id="212" name="Shape 212"/>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Candidate Is followed, and will appear in the user’s My Crowd Stream.</a:t>
            </a:r>
          </a:p>
        </p:txBody>
      </p:sp>
      <p:sp>
        <p:nvSpPr>
          <p:cNvPr id="213" name="Shape 213"/>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Candidate Detail - Followed</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16" name="Shape 216"/>
          <p:cNvSpPr/>
          <p:nvPr/>
        </p:nvSpPr>
        <p:spPr>
          <a:xfrm>
            <a:off x="1412875" y="2010833"/>
            <a:ext cx="3930651" cy="2763640"/>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to Candidate</a:t>
            </a:r>
          </a:p>
        </p:txBody>
      </p:sp>
      <p:sp>
        <p:nvSpPr>
          <p:cNvPr id="217" name="Shape 217">
            <a:hlinkClick r:id="rId2" invalidUrl="" action="ppaction://hlinksldjump" tgtFrame="" tooltip="" history="1" highlightClick="0" endSnd="0"/>
          </p:cNvPr>
          <p:cNvSpPr/>
          <p:nvPr/>
        </p:nvSpPr>
        <p:spPr>
          <a:xfrm>
            <a:off x="1412875" y="700947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Send</a:t>
            </a:r>
          </a:p>
        </p:txBody>
      </p:sp>
      <p:sp>
        <p:nvSpPr>
          <p:cNvPr id="218" name="Shape 218">
            <a:hlinkClick r:id="rId3" invalidUrl="" action="ppaction://hlinksldjump" tgtFrame="" tooltip="" history="1" highlightClick="0" endSnd="0"/>
          </p:cNvPr>
          <p:cNvSpPr/>
          <p:nvPr/>
        </p:nvSpPr>
        <p:spPr>
          <a:xfrm>
            <a:off x="1412875" y="484789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Attach A Job</a:t>
            </a:r>
          </a:p>
        </p:txBody>
      </p:sp>
      <p:sp>
        <p:nvSpPr>
          <p:cNvPr id="219" name="Shape 219"/>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has chosen to connect with a Candidate, here they have the option to attach a job or simply connect.</a:t>
            </a:r>
          </a:p>
        </p:txBody>
      </p:sp>
      <p:sp>
        <p:nvSpPr>
          <p:cNvPr id="220" name="Shape 220"/>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Candidate Connect</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23" name="Shape 223"/>
          <p:cNvSpPr/>
          <p:nvPr/>
        </p:nvSpPr>
        <p:spPr>
          <a:xfrm>
            <a:off x="1412875" y="2010833"/>
            <a:ext cx="3930651" cy="2763640"/>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to Candidate</a:t>
            </a:r>
          </a:p>
        </p:txBody>
      </p:sp>
      <p:sp>
        <p:nvSpPr>
          <p:cNvPr id="224" name="Shape 224"/>
          <p:cNvSpPr/>
          <p:nvPr/>
        </p:nvSpPr>
        <p:spPr>
          <a:xfrm>
            <a:off x="1412875" y="700947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Connection Sent</a:t>
            </a:r>
          </a:p>
        </p:txBody>
      </p:sp>
      <p:sp>
        <p:nvSpPr>
          <p:cNvPr id="225" name="Shape 225"/>
          <p:cNvSpPr/>
          <p:nvPr/>
        </p:nvSpPr>
        <p:spPr>
          <a:xfrm>
            <a:off x="1412875" y="484789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Attach A Job</a:t>
            </a:r>
          </a:p>
        </p:txBody>
      </p:sp>
      <p:sp>
        <p:nvSpPr>
          <p:cNvPr id="226" name="Shape 226"/>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request to connect has been sent.</a:t>
            </a:r>
          </a:p>
        </p:txBody>
      </p:sp>
      <p:sp>
        <p:nvSpPr>
          <p:cNvPr id="227" name="Shape 227"/>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Candidate Connect - Sent </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30" name="Shape 230"/>
          <p:cNvSpPr/>
          <p:nvPr/>
        </p:nvSpPr>
        <p:spPr>
          <a:xfrm>
            <a:off x="1412875" y="2010833"/>
            <a:ext cx="3930651" cy="2763640"/>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to Candidate</a:t>
            </a:r>
          </a:p>
        </p:txBody>
      </p:sp>
      <p:sp>
        <p:nvSpPr>
          <p:cNvPr id="231" name="Shape 231">
            <a:hlinkClick r:id="rId3" invalidUrl="" action="ppaction://hlinksldjump" tgtFrame="" tooltip="" history="1" highlightClick="0" endSnd="0"/>
          </p:cNvPr>
          <p:cNvSpPr/>
          <p:nvPr/>
        </p:nvSpPr>
        <p:spPr>
          <a:xfrm>
            <a:off x="1412875" y="700947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Send</a:t>
            </a:r>
          </a:p>
        </p:txBody>
      </p:sp>
      <p:sp>
        <p:nvSpPr>
          <p:cNvPr id="232" name="Shape 232"/>
          <p:cNvSpPr/>
          <p:nvPr/>
        </p:nvSpPr>
        <p:spPr>
          <a:xfrm>
            <a:off x="1412875" y="484789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Attached Job</a:t>
            </a:r>
          </a:p>
        </p:txBody>
      </p:sp>
      <p:sp>
        <p:nvSpPr>
          <p:cNvPr id="233" name="Shape 233"/>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message to be sent to a candidate has been drafted and a Job has been attached to the message.</a:t>
            </a:r>
          </a:p>
        </p:txBody>
      </p:sp>
      <p:sp>
        <p:nvSpPr>
          <p:cNvPr id="234" name="Shape 234"/>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Candidate Connect - Attached</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37" name="Shape 237"/>
          <p:cNvSpPr/>
          <p:nvPr/>
        </p:nvSpPr>
        <p:spPr>
          <a:xfrm>
            <a:off x="1412875" y="2010833"/>
            <a:ext cx="3930651" cy="2763640"/>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to Candidate</a:t>
            </a:r>
          </a:p>
        </p:txBody>
      </p:sp>
      <p:sp>
        <p:nvSpPr>
          <p:cNvPr id="238" name="Shape 238"/>
          <p:cNvSpPr/>
          <p:nvPr/>
        </p:nvSpPr>
        <p:spPr>
          <a:xfrm>
            <a:off x="1412875" y="700947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Connection Sent</a:t>
            </a:r>
          </a:p>
        </p:txBody>
      </p:sp>
      <p:sp>
        <p:nvSpPr>
          <p:cNvPr id="239" name="Shape 239"/>
          <p:cNvSpPr/>
          <p:nvPr/>
        </p:nvSpPr>
        <p:spPr>
          <a:xfrm>
            <a:off x="1412875" y="484789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Attached Job</a:t>
            </a:r>
          </a:p>
        </p:txBody>
      </p:sp>
      <p:sp>
        <p:nvSpPr>
          <p:cNvPr id="240" name="Shape 240"/>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Candidate Connect - Sent</a:t>
            </a:r>
          </a:p>
        </p:txBody>
      </p:sp>
      <p:sp>
        <p:nvSpPr>
          <p:cNvPr id="241" name="Shape 241"/>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request to connect has been sent.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a:hlinkClick r:id="rId2" invalidUrl="" action="ppaction://hlinksldjump" tgtFrame="" tooltip="" history="1" highlightClick="0" endSnd="0"/>
          </p:cNvPr>
          <p:cNvSpPr/>
          <p:nvPr/>
        </p:nvSpPr>
        <p:spPr>
          <a:xfrm>
            <a:off x="1412875" y="2586566"/>
            <a:ext cx="3930651" cy="1198034"/>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Find a Job</a:t>
            </a:r>
          </a:p>
        </p:txBody>
      </p:sp>
      <p:sp>
        <p:nvSpPr>
          <p:cNvPr id="47" name="Shape 47">
            <a:hlinkClick r:id="rId3" invalidUrl="" action="ppaction://hlinksldjump" tgtFrame="" tooltip="" history="1" highlightClick="0" endSnd="0"/>
          </p:cNvPr>
          <p:cNvSpPr/>
          <p:nvPr/>
        </p:nvSpPr>
        <p:spPr>
          <a:xfrm>
            <a:off x="1412875" y="3881966"/>
            <a:ext cx="3930651" cy="1198034"/>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Find a Candidate</a:t>
            </a:r>
          </a:p>
        </p:txBody>
      </p:sp>
      <p:sp>
        <p:nvSpPr>
          <p:cNvPr id="48" name="Shape 48">
            <a:hlinkClick r:id="rId4" invalidUrl="" action="ppaction://hlinksldjump" tgtFrame="" tooltip="" history="1" highlightClick="0" endSnd="0"/>
          </p:cNvPr>
          <p:cNvSpPr/>
          <p:nvPr/>
        </p:nvSpPr>
        <p:spPr>
          <a:xfrm>
            <a:off x="1412875" y="1113366"/>
            <a:ext cx="2475310" cy="647701"/>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Profile &amp; Edit</a:t>
            </a:r>
          </a:p>
        </p:txBody>
      </p:sp>
      <p:sp>
        <p:nvSpPr>
          <p:cNvPr id="49" name="Shape 49">
            <a:hlinkClick r:id="rId5" invalidUrl="" action="ppaction://hlinksldjump" tgtFrame="" tooltip="" history="1" highlightClick="0" endSnd="0"/>
          </p:cNvPr>
          <p:cNvSpPr/>
          <p:nvPr/>
        </p:nvSpPr>
        <p:spPr>
          <a:xfrm>
            <a:off x="4001293" y="1113366"/>
            <a:ext cx="1402425" cy="647701"/>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100">
                <a:solidFill>
                  <a:srgbClr val="FFFFFF"/>
                </a:solidFill>
              </a:defRPr>
            </a:lvl1pPr>
          </a:lstStyle>
          <a:p>
            <a:pPr lvl="0">
              <a:defRPr sz="1800">
                <a:solidFill>
                  <a:srgbClr val="000000"/>
                </a:solidFill>
              </a:defRPr>
            </a:pPr>
            <a:r>
              <a:rPr sz="2100">
                <a:solidFill>
                  <a:srgbClr val="FFFFFF"/>
                </a:solidFill>
              </a:rPr>
              <a:t>Messages</a:t>
            </a:r>
          </a:p>
        </p:txBody>
      </p:sp>
      <p:sp>
        <p:nvSpPr>
          <p:cNvPr id="50" name="Shape 50">
            <a:hlinkClick r:id="rId6" invalidUrl="" action="ppaction://hlinksldjump" tgtFrame="" tooltip="" history="1" highlightClick="0" endSnd="0"/>
          </p:cNvPr>
          <p:cNvSpPr/>
          <p:nvPr/>
        </p:nvSpPr>
        <p:spPr>
          <a:xfrm>
            <a:off x="4666919" y="7725833"/>
            <a:ext cx="816307" cy="647701"/>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defRPr>
            </a:lvl1pPr>
          </a:lstStyle>
          <a:p>
            <a:pPr lvl="0">
              <a:defRPr sz="1800">
                <a:solidFill>
                  <a:srgbClr val="000000"/>
                </a:solidFill>
              </a:defRPr>
            </a:pPr>
            <a:r>
              <a:rPr sz="1500">
                <a:solidFill>
                  <a:srgbClr val="FFFFFF"/>
                </a:solidFill>
              </a:rPr>
              <a:t>Settings</a:t>
            </a:r>
          </a:p>
        </p:txBody>
      </p:sp>
      <p:sp>
        <p:nvSpPr>
          <p:cNvPr id="51" name="Shape 51"/>
          <p:cNvSpPr/>
          <p:nvPr/>
        </p:nvSpPr>
        <p:spPr>
          <a:xfrm>
            <a:off x="6068186" y="1871133"/>
            <a:ext cx="6868136" cy="4470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Home Screen is the landing page for the user when he returns to the app.  From here he can view and edit his profile, view new and old messages, find a job, find a  candidate, view his jobs and access settings.</a:t>
            </a:r>
          </a:p>
        </p:txBody>
      </p:sp>
      <p:sp>
        <p:nvSpPr>
          <p:cNvPr id="52" name="Shape 52"/>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Home Screen</a:t>
            </a:r>
          </a:p>
        </p:txBody>
      </p:sp>
      <p:sp>
        <p:nvSpPr>
          <p:cNvPr id="53" name="Shape 53">
            <a:hlinkClick r:id="rId7" invalidUrl="" action="ppaction://hlinksldjump" tgtFrame="" tooltip="" history="1" highlightClick="0" endSnd="0"/>
          </p:cNvPr>
          <p:cNvSpPr/>
          <p:nvPr/>
        </p:nvSpPr>
        <p:spPr>
          <a:xfrm>
            <a:off x="1412875" y="5177366"/>
            <a:ext cx="3930651" cy="1198034"/>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Crowd</a:t>
            </a:r>
          </a:p>
        </p:txBody>
      </p:sp>
      <p:sp>
        <p:nvSpPr>
          <p:cNvPr id="54" name="Shape 54">
            <a:hlinkClick r:id="rId8" invalidUrl="" action="ppaction://hlinksldjump" tgtFrame="" tooltip="" history="1" highlightClick="0" endSnd="0"/>
          </p:cNvPr>
          <p:cNvSpPr/>
          <p:nvPr/>
        </p:nvSpPr>
        <p:spPr>
          <a:xfrm>
            <a:off x="1412875" y="6451599"/>
            <a:ext cx="3930651" cy="1198034"/>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Jobs</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44" name="Shape 244"/>
          <p:cNvSpPr/>
          <p:nvPr/>
        </p:nvSpPr>
        <p:spPr>
          <a:xfrm>
            <a:off x="1412875" y="2020325"/>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Saved/Applied Jobs</a:t>
            </a:r>
          </a:p>
        </p:txBody>
      </p:sp>
      <p:sp>
        <p:nvSpPr>
          <p:cNvPr id="245" name="Shape 245">
            <a:hlinkClick r:id="rId3" invalidUrl="" action="ppaction://hlinksldjump" tgtFrame="" tooltip="" history="1" highlightClick="0" endSnd="0"/>
          </p:cNvPr>
          <p:cNvSpPr/>
          <p:nvPr/>
        </p:nvSpPr>
        <p:spPr>
          <a:xfrm>
            <a:off x="1412875" y="2944218"/>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Saved Job</a:t>
            </a:r>
          </a:p>
        </p:txBody>
      </p:sp>
      <p:sp>
        <p:nvSpPr>
          <p:cNvPr id="246" name="Shape 246">
            <a:hlinkClick r:id="rId4" invalidUrl="" action="ppaction://hlinksldjump" tgtFrame="" tooltip="" history="1" highlightClick="0" endSnd="0"/>
          </p:cNvPr>
          <p:cNvSpPr/>
          <p:nvPr/>
        </p:nvSpPr>
        <p:spPr>
          <a:xfrm>
            <a:off x="1412875" y="3868111"/>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Applied Job</a:t>
            </a:r>
          </a:p>
        </p:txBody>
      </p:sp>
      <p:sp>
        <p:nvSpPr>
          <p:cNvPr id="247" name="Shape 247"/>
          <p:cNvSpPr/>
          <p:nvPr/>
        </p:nvSpPr>
        <p:spPr>
          <a:xfrm>
            <a:off x="1412875" y="4792003"/>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Job Postings</a:t>
            </a:r>
          </a:p>
        </p:txBody>
      </p:sp>
      <p:sp>
        <p:nvSpPr>
          <p:cNvPr id="248" name="Shape 248">
            <a:hlinkClick r:id="rId5" invalidUrl="" action="ppaction://hlinksldjump" tgtFrame="" tooltip="" history="1" highlightClick="0" endSnd="0"/>
          </p:cNvPr>
          <p:cNvSpPr/>
          <p:nvPr/>
        </p:nvSpPr>
        <p:spPr>
          <a:xfrm>
            <a:off x="1412875" y="571589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Job Posting</a:t>
            </a:r>
          </a:p>
        </p:txBody>
      </p:sp>
      <p:sp>
        <p:nvSpPr>
          <p:cNvPr id="249" name="Shape 249">
            <a:hlinkClick r:id="rId5" invalidUrl="" action="ppaction://hlinksldjump" tgtFrame="" tooltip="" history="1" highlightClick="0" endSnd="0"/>
          </p:cNvPr>
          <p:cNvSpPr/>
          <p:nvPr/>
        </p:nvSpPr>
        <p:spPr>
          <a:xfrm>
            <a:off x="1412875" y="6639789"/>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Job Posting</a:t>
            </a:r>
          </a:p>
        </p:txBody>
      </p:sp>
      <p:sp>
        <p:nvSpPr>
          <p:cNvPr id="250" name="Shape 250">
            <a:hlinkClick r:id="rId6" invalidUrl="" action="ppaction://hlinksldjump" tgtFrame="" tooltip="" history="1" highlightClick="0" endSnd="0"/>
          </p:cNvPr>
          <p:cNvSpPr/>
          <p:nvPr/>
        </p:nvSpPr>
        <p:spPr>
          <a:xfrm>
            <a:off x="1412875" y="7563681"/>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 Post a new job</a:t>
            </a:r>
          </a:p>
        </p:txBody>
      </p:sp>
      <p:sp>
        <p:nvSpPr>
          <p:cNvPr id="251" name="Shape 251"/>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My Jobs</a:t>
            </a:r>
          </a:p>
        </p:txBody>
      </p:sp>
      <p:sp>
        <p:nvSpPr>
          <p:cNvPr id="252" name="Shape 252"/>
          <p:cNvSpPr/>
          <p:nvPr/>
        </p:nvSpPr>
        <p:spPr>
          <a:xfrm>
            <a:off x="6068186" y="1871133"/>
            <a:ext cx="6868136" cy="5562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r">
              <a:defRPr sz="1800"/>
            </a:pPr>
            <a:r>
              <a:rPr sz="3600"/>
              <a:t>A list of all of my jobs broken up into two sections.  The first section has all the jobs I have saved or bookmarked. </a:t>
            </a:r>
            <a:endParaRPr sz="3600"/>
          </a:p>
          <a:p>
            <a:pPr lvl="0" algn="r">
              <a:defRPr sz="1800"/>
            </a:pPr>
            <a:endParaRPr sz="3600"/>
          </a:p>
          <a:p>
            <a:pPr lvl="0" algn="r">
              <a:defRPr sz="1800"/>
            </a:pPr>
            <a:r>
              <a:rPr sz="3600"/>
              <a:t>The second section contains jobs I have posted.</a:t>
            </a:r>
            <a:endParaRPr sz="3600"/>
          </a:p>
          <a:p>
            <a:pPr lvl="0" algn="r">
              <a:defRPr sz="1800"/>
            </a:pPr>
            <a:endParaRPr sz="3600"/>
          </a:p>
          <a:p>
            <a:pPr lvl="0" algn="r">
              <a:defRPr sz="1800"/>
            </a:pPr>
            <a:r>
              <a:rPr sz="3600"/>
              <a:t>Finally an option to post a new job.</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55" name="Shape 255"/>
          <p:cNvSpPr/>
          <p:nvPr/>
        </p:nvSpPr>
        <p:spPr>
          <a:xfrm>
            <a:off x="1412875" y="2124835"/>
            <a:ext cx="3930651" cy="840979"/>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My Job Postings</a:t>
            </a:r>
          </a:p>
        </p:txBody>
      </p:sp>
      <p:sp>
        <p:nvSpPr>
          <p:cNvPr id="256" name="Shape 256">
            <a:hlinkClick r:id="rId3" invalidUrl="" action="ppaction://hlinksldjump" tgtFrame="" tooltip="" history="1" highlightClick="0" endSnd="0"/>
          </p:cNvPr>
          <p:cNvSpPr/>
          <p:nvPr/>
        </p:nvSpPr>
        <p:spPr>
          <a:xfrm>
            <a:off x="1412875" y="3099229"/>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Attach Job Posting</a:t>
            </a:r>
          </a:p>
        </p:txBody>
      </p:sp>
      <p:sp>
        <p:nvSpPr>
          <p:cNvPr id="257" name="Shape 257">
            <a:hlinkClick r:id="rId3" invalidUrl="" action="ppaction://hlinksldjump" tgtFrame="" tooltip="" history="1" highlightClick="0" endSnd="0"/>
          </p:cNvPr>
          <p:cNvSpPr/>
          <p:nvPr/>
        </p:nvSpPr>
        <p:spPr>
          <a:xfrm>
            <a:off x="1412875" y="407362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Attach Job Posting</a:t>
            </a:r>
          </a:p>
        </p:txBody>
      </p:sp>
      <p:sp>
        <p:nvSpPr>
          <p:cNvPr id="258" name="Shape 258"/>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Attach a Job Posting</a:t>
            </a:r>
          </a:p>
        </p:txBody>
      </p:sp>
      <p:sp>
        <p:nvSpPr>
          <p:cNvPr id="259" name="Shape 259"/>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is a list of all of the job postings that the user can then send  to a candidate along with a request to connect.</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62" name="Shape 262"/>
          <p:cNvSpPr/>
          <p:nvPr/>
        </p:nvSpPr>
        <p:spPr>
          <a:xfrm>
            <a:off x="1412875" y="2010833"/>
            <a:ext cx="3930651" cy="53977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263" name="Shape 263"/>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Applied</a:t>
            </a:r>
          </a:p>
        </p:txBody>
      </p:sp>
      <p:sp>
        <p:nvSpPr>
          <p:cNvPr id="264" name="Shape 264"/>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265" name="Shape 265"/>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 Posting Details - Applied</a:t>
            </a:r>
          </a:p>
        </p:txBody>
      </p:sp>
      <p:sp>
        <p:nvSpPr>
          <p:cNvPr id="266" name="Shape 266"/>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job posting that  the user has applied  for.</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69" name="Shape 269"/>
          <p:cNvSpPr/>
          <p:nvPr/>
        </p:nvSpPr>
        <p:spPr>
          <a:xfrm>
            <a:off x="1412875" y="2010833"/>
            <a:ext cx="3930651" cy="63248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270" name="Shape 270"/>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271" name="Shape 271"/>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View Job</a:t>
            </a:r>
          </a:p>
        </p:txBody>
      </p:sp>
      <p:sp>
        <p:nvSpPr>
          <p:cNvPr id="272" name="Shape 272"/>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Job Posting attached with an invite to connect.</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75" name="Shape 275">
            <a:hlinkClick r:id="rId3" invalidUrl="" action="ppaction://hlinksldjump" tgtFrame="" tooltip="" history="1" highlightClick="0" endSnd="0"/>
          </p:cNvPr>
          <p:cNvSpPr/>
          <p:nvPr/>
        </p:nvSpPr>
        <p:spPr>
          <a:xfrm>
            <a:off x="1412875" y="203107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from Person</a:t>
            </a:r>
          </a:p>
        </p:txBody>
      </p:sp>
      <p:sp>
        <p:nvSpPr>
          <p:cNvPr id="276" name="Shape 276">
            <a:hlinkClick r:id="rId4" invalidUrl="" action="ppaction://hlinksldjump" tgtFrame="" tooltip="" history="1" highlightClick="0" endSnd="0"/>
          </p:cNvPr>
          <p:cNvSpPr/>
          <p:nvPr/>
        </p:nvSpPr>
        <p:spPr>
          <a:xfrm>
            <a:off x="1412875" y="390035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Application to Job</a:t>
            </a:r>
          </a:p>
        </p:txBody>
      </p:sp>
      <p:sp>
        <p:nvSpPr>
          <p:cNvPr id="277" name="Shape 277">
            <a:hlinkClick r:id="rId5" invalidUrl="" action="ppaction://hlinksldjump" tgtFrame="" tooltip="" history="1" highlightClick="0" endSnd="0"/>
          </p:cNvPr>
          <p:cNvSpPr/>
          <p:nvPr/>
        </p:nvSpPr>
        <p:spPr>
          <a:xfrm>
            <a:off x="1412875" y="296571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with Job or Attachment</a:t>
            </a:r>
          </a:p>
        </p:txBody>
      </p:sp>
      <p:sp>
        <p:nvSpPr>
          <p:cNvPr id="278" name="Shape 278"/>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Inbox</a:t>
            </a:r>
          </a:p>
        </p:txBody>
      </p:sp>
      <p:sp>
        <p:nvSpPr>
          <p:cNvPr id="279" name="Shape 279"/>
          <p:cNvSpPr/>
          <p:nvPr/>
        </p:nvSpPr>
        <p:spPr>
          <a:xfrm>
            <a:off x="6068186" y="1871133"/>
            <a:ext cx="6868136" cy="5016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r">
              <a:defRPr sz="1800"/>
            </a:pPr>
            <a:r>
              <a:rPr sz="3600"/>
              <a:t>The user’s Inbox, here the user can have 3 different types of messages.</a:t>
            </a:r>
            <a:endParaRPr sz="3600"/>
          </a:p>
          <a:p>
            <a:pPr lvl="0" algn="r">
              <a:defRPr sz="1800"/>
            </a:pPr>
            <a:endParaRPr sz="3600"/>
          </a:p>
          <a:p>
            <a:pPr lvl="0" algn="r">
              <a:defRPr sz="1800"/>
            </a:pPr>
            <a:r>
              <a:rPr sz="3600"/>
              <a:t>Messages</a:t>
            </a:r>
            <a:endParaRPr sz="3600"/>
          </a:p>
          <a:p>
            <a:pPr lvl="0" algn="r">
              <a:defRPr sz="1800"/>
            </a:pPr>
            <a:r>
              <a:rPr sz="3600"/>
              <a:t>Messages with Job Postings or File Attachments</a:t>
            </a:r>
            <a:endParaRPr sz="3600"/>
          </a:p>
          <a:p>
            <a:pPr lvl="0" algn="r">
              <a:defRPr sz="1800"/>
            </a:pPr>
            <a:r>
              <a:rPr sz="3600"/>
              <a:t>Applications</a:t>
            </a:r>
            <a:endParaRPr sz="3600"/>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82" name="Shape 282"/>
          <p:cNvSpPr/>
          <p:nvPr/>
        </p:nvSpPr>
        <p:spPr>
          <a:xfrm>
            <a:off x="1412875" y="2010833"/>
            <a:ext cx="3930651" cy="53977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Conversation with person</a:t>
            </a:r>
          </a:p>
        </p:txBody>
      </p:sp>
      <p:sp>
        <p:nvSpPr>
          <p:cNvPr id="283" name="Shape 283"/>
          <p:cNvSpPr/>
          <p:nvPr/>
        </p:nvSpPr>
        <p:spPr>
          <a:xfrm>
            <a:off x="1412875" y="7566817"/>
            <a:ext cx="3930651" cy="84098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Send Message</a:t>
            </a:r>
          </a:p>
        </p:txBody>
      </p:sp>
      <p:sp>
        <p:nvSpPr>
          <p:cNvPr id="284" name="Shape 284"/>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Message</a:t>
            </a:r>
          </a:p>
        </p:txBody>
      </p:sp>
      <p:sp>
        <p:nvSpPr>
          <p:cNvPr id="285" name="Shape 285"/>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Here a user can communicate with another user by sending text messages back and forth.</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88" name="Shape 288"/>
          <p:cNvSpPr/>
          <p:nvPr/>
        </p:nvSpPr>
        <p:spPr>
          <a:xfrm>
            <a:off x="1412875" y="2010833"/>
            <a:ext cx="3930651" cy="50802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 inviting user to connect</a:t>
            </a:r>
          </a:p>
        </p:txBody>
      </p:sp>
      <p:sp>
        <p:nvSpPr>
          <p:cNvPr id="289" name="Shape 289">
            <a:hlinkClick r:id="rId3" invalidUrl="" action="ppaction://hlinksldjump" tgtFrame="" tooltip="" history="1" highlightClick="0" endSnd="0"/>
          </p:cNvPr>
          <p:cNvSpPr/>
          <p:nvPr/>
        </p:nvSpPr>
        <p:spPr>
          <a:xfrm>
            <a:off x="1412875" y="7566817"/>
            <a:ext cx="3930651" cy="84098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Connect</a:t>
            </a:r>
          </a:p>
        </p:txBody>
      </p:sp>
      <p:sp>
        <p:nvSpPr>
          <p:cNvPr id="290" name="Shape 290"/>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Invite to Connect</a:t>
            </a:r>
          </a:p>
        </p:txBody>
      </p:sp>
      <p:sp>
        <p:nvSpPr>
          <p:cNvPr id="291" name="Shape 291"/>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message from a user asking to connect with another user.</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294" name="Shape 294"/>
          <p:cNvSpPr/>
          <p:nvPr/>
        </p:nvSpPr>
        <p:spPr>
          <a:xfrm>
            <a:off x="1412875" y="2010833"/>
            <a:ext cx="3930651" cy="4527133"/>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a:t>
            </a:r>
          </a:p>
        </p:txBody>
      </p:sp>
      <p:sp>
        <p:nvSpPr>
          <p:cNvPr id="295" name="Shape 295">
            <a:hlinkClick r:id="rId2" invalidUrl="" action="ppaction://hlinksldjump" tgtFrame="" tooltip="" history="1" highlightClick="0" endSnd="0"/>
          </p:cNvPr>
          <p:cNvSpPr/>
          <p:nvPr/>
        </p:nvSpPr>
        <p:spPr>
          <a:xfrm>
            <a:off x="1412875" y="7566817"/>
            <a:ext cx="3930651" cy="84098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Send Message</a:t>
            </a:r>
          </a:p>
        </p:txBody>
      </p:sp>
      <p:sp>
        <p:nvSpPr>
          <p:cNvPr id="296" name="Shape 296">
            <a:hlinkClick r:id="rId3" invalidUrl="" action="ppaction://hlinksldjump" tgtFrame="" tooltip="" history="1" highlightClick="0" endSnd="0"/>
          </p:cNvPr>
          <p:cNvSpPr/>
          <p:nvPr/>
        </p:nvSpPr>
        <p:spPr>
          <a:xfrm>
            <a:off x="1412875" y="641752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View Job/Attachment</a:t>
            </a:r>
          </a:p>
        </p:txBody>
      </p:sp>
      <p:sp>
        <p:nvSpPr>
          <p:cNvPr id="297" name="Shape 297"/>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Invite to Connect with Job</a:t>
            </a:r>
          </a:p>
        </p:txBody>
      </p:sp>
      <p:sp>
        <p:nvSpPr>
          <p:cNvPr id="298" name="Shape 298"/>
          <p:cNvSpPr/>
          <p:nvPr/>
        </p:nvSpPr>
        <p:spPr>
          <a:xfrm>
            <a:off x="6068186" y="1871133"/>
            <a:ext cx="6868136" cy="337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r">
              <a:defRPr sz="1800"/>
            </a:pPr>
            <a:r>
              <a:rPr sz="3600"/>
              <a:t>A message from a user asking to connect with another user.  The user asking to connect has also attached a job posting.</a:t>
            </a:r>
            <a:endParaRPr sz="3600"/>
          </a:p>
          <a:p>
            <a:pPr lvl="0" algn="r">
              <a:defRPr sz="1800"/>
            </a:pPr>
            <a:endParaRPr sz="3600"/>
          </a:p>
          <a:p>
            <a:pPr lvl="0" algn="r">
              <a:defRPr sz="1800"/>
            </a:pPr>
            <a:r>
              <a:rPr sz="3600"/>
              <a:t>The user can decline or connect.</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301" name="Shape 301"/>
          <p:cNvSpPr/>
          <p:nvPr/>
        </p:nvSpPr>
        <p:spPr>
          <a:xfrm>
            <a:off x="1412875" y="2010833"/>
            <a:ext cx="3930651" cy="2200718"/>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Application to a Job Details</a:t>
            </a:r>
          </a:p>
        </p:txBody>
      </p:sp>
      <p:sp>
        <p:nvSpPr>
          <p:cNvPr id="302" name="Shape 302">
            <a:hlinkClick r:id="rId3" invalidUrl="" action="ppaction://hlinksldjump" tgtFrame="" tooltip="" history="1" highlightClick="0" endSnd="0"/>
          </p:cNvPr>
          <p:cNvSpPr/>
          <p:nvPr/>
        </p:nvSpPr>
        <p:spPr>
          <a:xfrm>
            <a:off x="1412875" y="7566817"/>
            <a:ext cx="3930651" cy="84098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Message</a:t>
            </a:r>
          </a:p>
        </p:txBody>
      </p:sp>
      <p:sp>
        <p:nvSpPr>
          <p:cNvPr id="303" name="Shape 303">
            <a:hlinkClick r:id="rId4" invalidUrl="" action="ppaction://hlinksldjump" tgtFrame="" tooltip="" history="1" highlightClick="0" endSnd="0"/>
          </p:cNvPr>
          <p:cNvSpPr/>
          <p:nvPr/>
        </p:nvSpPr>
        <p:spPr>
          <a:xfrm>
            <a:off x="1412875" y="4137817"/>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View Profile</a:t>
            </a:r>
          </a:p>
        </p:txBody>
      </p:sp>
      <p:sp>
        <p:nvSpPr>
          <p:cNvPr id="304" name="Shape 304">
            <a:hlinkClick r:id="rId5" invalidUrl="" action="ppaction://hlinksldjump" tgtFrame="" tooltip="" history="1" highlightClick="0" endSnd="0"/>
          </p:cNvPr>
          <p:cNvSpPr/>
          <p:nvPr/>
        </p:nvSpPr>
        <p:spPr>
          <a:xfrm>
            <a:off x="1412875" y="6660884"/>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Decline</a:t>
            </a:r>
          </a:p>
        </p:txBody>
      </p:sp>
      <p:sp>
        <p:nvSpPr>
          <p:cNvPr id="305" name="Shape 305"/>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Application for a Job</a:t>
            </a:r>
          </a:p>
        </p:txBody>
      </p:sp>
      <p:sp>
        <p:nvSpPr>
          <p:cNvPr id="306" name="Shape 306"/>
          <p:cNvSpPr/>
          <p:nvPr/>
        </p:nvSpPr>
        <p:spPr>
          <a:xfrm>
            <a:off x="6068186" y="1871133"/>
            <a:ext cx="6868136" cy="283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user has applied to a job posting.  The user who posted the job is given the user’s profile and the option to Decline or Connect to the user.</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309" name="Shape 309"/>
          <p:cNvSpPr/>
          <p:nvPr/>
        </p:nvSpPr>
        <p:spPr>
          <a:xfrm>
            <a:off x="1412875" y="2010833"/>
            <a:ext cx="3930651" cy="2200718"/>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Application to a Job Details</a:t>
            </a:r>
          </a:p>
        </p:txBody>
      </p:sp>
      <p:sp>
        <p:nvSpPr>
          <p:cNvPr id="310" name="Shape 310"/>
          <p:cNvSpPr/>
          <p:nvPr/>
        </p:nvSpPr>
        <p:spPr>
          <a:xfrm>
            <a:off x="1412875" y="7566817"/>
            <a:ext cx="3930651" cy="840980"/>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Declined</a:t>
            </a:r>
          </a:p>
        </p:txBody>
      </p:sp>
      <p:sp>
        <p:nvSpPr>
          <p:cNvPr id="311" name="Shape 311">
            <a:hlinkClick r:id="rId3" invalidUrl="" action="ppaction://hlinksldjump" tgtFrame="" tooltip="" history="1" highlightClick="0" endSnd="0"/>
          </p:cNvPr>
          <p:cNvSpPr/>
          <p:nvPr/>
        </p:nvSpPr>
        <p:spPr>
          <a:xfrm>
            <a:off x="1412875" y="4137817"/>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View Profile</a:t>
            </a:r>
          </a:p>
        </p:txBody>
      </p:sp>
      <p:sp>
        <p:nvSpPr>
          <p:cNvPr id="312" name="Shape 312"/>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Application for a Job - Declined</a:t>
            </a:r>
          </a:p>
        </p:txBody>
      </p:sp>
      <p:sp>
        <p:nvSpPr>
          <p:cNvPr id="313" name="Shape 313"/>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who posted a job has declined another user’s application for the job.</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nvSpPr>
        <p:spPr>
          <a:xfrm>
            <a:off x="6068186" y="1871133"/>
            <a:ext cx="6868136" cy="3378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is a stream of everyone you are following.  Here you can see their activity, posting a job, being hired for a job, or updates to their profile, or share a job on their profile.</a:t>
            </a:r>
          </a:p>
        </p:txBody>
      </p:sp>
      <p:sp>
        <p:nvSpPr>
          <p:cNvPr id="57" name="Shape 57"/>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My Crowd</a:t>
            </a:r>
          </a:p>
        </p:txBody>
      </p:sp>
      <p:sp>
        <p:nvSpPr>
          <p:cNvPr id="58" name="Shape 58">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59" name="Shape 59">
            <a:hlinkClick r:id="rId3" invalidUrl="" action="ppaction://hlinksldjump" tgtFrame="" tooltip="" history="1" highlightClick="0" endSnd="0"/>
          </p:cNvPr>
          <p:cNvSpPr/>
          <p:nvPr/>
        </p:nvSpPr>
        <p:spPr>
          <a:xfrm>
            <a:off x="1412875" y="20701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User activity - Got hired</a:t>
            </a:r>
          </a:p>
        </p:txBody>
      </p:sp>
      <p:sp>
        <p:nvSpPr>
          <p:cNvPr id="60" name="Shape 60">
            <a:hlinkClick r:id="rId3" invalidUrl="" action="ppaction://hlinksldjump" tgtFrame="" tooltip="" history="1" highlightClick="0" endSnd="0"/>
          </p:cNvPr>
          <p:cNvSpPr/>
          <p:nvPr/>
        </p:nvSpPr>
        <p:spPr>
          <a:xfrm>
            <a:off x="1412875" y="3026833"/>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User activity - Updated profile</a:t>
            </a:r>
          </a:p>
        </p:txBody>
      </p:sp>
      <p:sp>
        <p:nvSpPr>
          <p:cNvPr id="61" name="Shape 61">
            <a:hlinkClick r:id="rId4" invalidUrl="" action="ppaction://hlinksldjump" tgtFrame="" tooltip="" history="1" highlightClick="0" endSnd="0"/>
          </p:cNvPr>
          <p:cNvSpPr/>
          <p:nvPr/>
        </p:nvSpPr>
        <p:spPr>
          <a:xfrm>
            <a:off x="1412875" y="398356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User activity - Shared a job</a:t>
            </a:r>
          </a:p>
        </p:txBody>
      </p:sp>
      <p:sp>
        <p:nvSpPr>
          <p:cNvPr id="62" name="Shape 62">
            <a:hlinkClick r:id="rId4" invalidUrl="" action="ppaction://hlinksldjump" tgtFrame="" tooltip="" history="1" highlightClick="0" endSnd="0"/>
          </p:cNvPr>
          <p:cNvSpPr/>
          <p:nvPr/>
        </p:nvSpPr>
        <p:spPr>
          <a:xfrm>
            <a:off x="1412875" y="49403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User activity posted a job</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Post Job Wizard</a:t>
            </a:r>
          </a:p>
        </p:txBody>
      </p:sp>
      <p:sp>
        <p:nvSpPr>
          <p:cNvPr id="316" name="Shape 316">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Post</a:t>
            </a:r>
          </a:p>
        </p:txBody>
      </p:sp>
      <p:sp>
        <p:nvSpPr>
          <p:cNvPr id="317" name="Shape 317">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318" name="Shape 318"/>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Post a Job Wizard</a:t>
            </a:r>
          </a:p>
        </p:txBody>
      </p:sp>
      <p:sp>
        <p:nvSpPr>
          <p:cNvPr id="319" name="Shape 319"/>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A wizard to guide a user through posting a job.</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Settings</a:t>
            </a:r>
          </a:p>
        </p:txBody>
      </p:sp>
      <p:sp>
        <p:nvSpPr>
          <p:cNvPr id="322" name="Shape 322">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323" name="Shape 323"/>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Settings</a:t>
            </a:r>
          </a:p>
        </p:txBody>
      </p:sp>
      <p:sp>
        <p:nvSpPr>
          <p:cNvPr id="324" name="Shape 324"/>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app settings will be here, they are still TBD.</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65" name="Shape 65"/>
          <p:cNvSpPr/>
          <p:nvPr/>
        </p:nvSpPr>
        <p:spPr>
          <a:xfrm>
            <a:off x="1412875" y="2010833"/>
            <a:ext cx="3930651" cy="4516504"/>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66" name="Shape 66">
            <a:hlinkClick r:id="rId3" invalidUrl="" action="ppaction://hlinksldjump" tgtFrame="" tooltip="" history="1" highlightClick="0" endSnd="0"/>
          </p:cNvPr>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Apply</a:t>
            </a:r>
          </a:p>
        </p:txBody>
      </p:sp>
      <p:sp>
        <p:nvSpPr>
          <p:cNvPr id="67" name="Shape 67">
            <a:hlinkClick r:id="rId4" invalidUrl="" action="ppaction://hlinksldjump" tgtFrame="" tooltip="" history="1" highlightClick="0" endSnd="0"/>
          </p:cNvPr>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68" name="Shape 68">
            <a:hlinkClick r:id="rId5" invalidUrl="" action="ppaction://hlinksldjump" tgtFrame="" tooltip="" history="1" highlightClick="0" endSnd="0"/>
          </p:cNvPr>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Save</a:t>
            </a:r>
          </a:p>
        </p:txBody>
      </p:sp>
      <p:sp>
        <p:nvSpPr>
          <p:cNvPr id="69" name="Shape 69"/>
          <p:cNvSpPr/>
          <p:nvPr/>
        </p:nvSpPr>
        <p:spPr>
          <a:xfrm>
            <a:off x="6068186" y="1871133"/>
            <a:ext cx="6868136" cy="228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Viewing a job posting gives details, and gives the user the choice to Share the job, Save it for later or Apply for the job.</a:t>
            </a:r>
          </a:p>
        </p:txBody>
      </p:sp>
      <p:sp>
        <p:nvSpPr>
          <p:cNvPr id="70" name="Shape 70"/>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 Posting Detail</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73" name="Shape 73"/>
          <p:cNvSpPr/>
          <p:nvPr/>
        </p:nvSpPr>
        <p:spPr>
          <a:xfrm>
            <a:off x="1412875" y="2010833"/>
            <a:ext cx="3930651" cy="4516504"/>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Posting Details</a:t>
            </a:r>
          </a:p>
        </p:txBody>
      </p:sp>
      <p:sp>
        <p:nvSpPr>
          <p:cNvPr id="74" name="Shape 74">
            <a:hlinkClick r:id="rId3" invalidUrl="" action="ppaction://hlinksldjump" tgtFrame="" tooltip="" history="1" highlightClick="0" endSnd="0"/>
          </p:cNvPr>
          <p:cNvSpPr/>
          <p:nvPr/>
        </p:nvSpPr>
        <p:spPr>
          <a:xfrm>
            <a:off x="1409293" y="7534406"/>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Apply</a:t>
            </a:r>
          </a:p>
        </p:txBody>
      </p:sp>
      <p:sp>
        <p:nvSpPr>
          <p:cNvPr id="75" name="Shape 75"/>
          <p:cNvSpPr/>
          <p:nvPr/>
        </p:nvSpPr>
        <p:spPr>
          <a:xfrm>
            <a:off x="4333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Share</a:t>
            </a:r>
          </a:p>
        </p:txBody>
      </p:sp>
      <p:sp>
        <p:nvSpPr>
          <p:cNvPr id="76" name="Shape 76"/>
          <p:cNvSpPr/>
          <p:nvPr/>
        </p:nvSpPr>
        <p:spPr>
          <a:xfrm>
            <a:off x="1409293" y="6610382"/>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 Saved</a:t>
            </a:r>
          </a:p>
        </p:txBody>
      </p:sp>
      <p:sp>
        <p:nvSpPr>
          <p:cNvPr id="77" name="Shape 77"/>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 has Saved the job for later, as indicated on the job posting.</a:t>
            </a:r>
          </a:p>
        </p:txBody>
      </p:sp>
      <p:sp>
        <p:nvSpPr>
          <p:cNvPr id="78" name="Shape 78"/>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Job Posting Detail - Saved</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Profile Details</a:t>
            </a:r>
          </a:p>
        </p:txBody>
      </p:sp>
      <p:sp>
        <p:nvSpPr>
          <p:cNvPr id="81" name="Shape 81">
            <a:hlinkClick r:id="rId2"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
        <p:nvSpPr>
          <p:cNvPr id="82" name="Shape 82"/>
          <p:cNvSpPr/>
          <p:nvPr/>
        </p:nvSpPr>
        <p:spPr>
          <a:xfrm>
            <a:off x="6068186" y="1871133"/>
            <a:ext cx="6868136" cy="1739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The user’s profile.  Has the option to view all jobs posted by this user.</a:t>
            </a:r>
          </a:p>
        </p:txBody>
      </p:sp>
      <p:sp>
        <p:nvSpPr>
          <p:cNvPr id="83" name="Shape 83"/>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User Profile</a:t>
            </a:r>
          </a:p>
        </p:txBody>
      </p:sp>
      <p:sp>
        <p:nvSpPr>
          <p:cNvPr id="84" name="Shape 84">
            <a:hlinkClick r:id="rId3" invalidUrl="" action="ppaction://hlinksldjump" tgtFrame="" tooltip="" history="1" highlightClick="0" endSnd="0"/>
          </p:cNvPr>
          <p:cNvSpPr/>
          <p:nvPr/>
        </p:nvSpPr>
        <p:spPr>
          <a:xfrm>
            <a:off x="1412875" y="74930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Jobs Posted by this User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Facebook Connection Process</a:t>
            </a:r>
          </a:p>
        </p:txBody>
      </p:sp>
      <p:sp>
        <p:nvSpPr>
          <p:cNvPr id="87" name="Shape 87">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Login</a:t>
            </a:r>
          </a:p>
        </p:txBody>
      </p:sp>
      <p:sp>
        <p:nvSpPr>
          <p:cNvPr id="88" name="Shape 88"/>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starts the process of logging in via Facebook</a:t>
            </a:r>
          </a:p>
        </p:txBody>
      </p:sp>
      <p:sp>
        <p:nvSpPr>
          <p:cNvPr id="89" name="Shape 89"/>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Login via Facebook</a:t>
            </a:r>
          </a:p>
        </p:txBody>
      </p:sp>
      <p:sp>
        <p:nvSpPr>
          <p:cNvPr id="90" name="Shape 90">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nvSpPr>
        <p:spPr>
          <a:xfrm>
            <a:off x="1412875" y="1096433"/>
            <a:ext cx="3930651" cy="7226545"/>
          </a:xfrm>
          <a:prstGeom prst="rect">
            <a:avLst/>
          </a:prstGeom>
          <a:solidFill>
            <a:srgbClr val="FF2F9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LinkedIn Connection Process</a:t>
            </a:r>
          </a:p>
        </p:txBody>
      </p:sp>
      <p:sp>
        <p:nvSpPr>
          <p:cNvPr id="93" name="Shape 93">
            <a:hlinkClick r:id="rId2" invalidUrl="" action="ppaction://hlinksldjump" tgtFrame="" tooltip="" history="1" highlightClick="0" endSnd="0"/>
          </p:cNvPr>
          <p:cNvSpPr/>
          <p:nvPr/>
        </p:nvSpPr>
        <p:spPr>
          <a:xfrm>
            <a:off x="1412875" y="7302500"/>
            <a:ext cx="3930651"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Login</a:t>
            </a:r>
          </a:p>
        </p:txBody>
      </p:sp>
      <p:sp>
        <p:nvSpPr>
          <p:cNvPr id="94" name="Shape 94"/>
          <p:cNvSpPr/>
          <p:nvPr/>
        </p:nvSpPr>
        <p:spPr>
          <a:xfrm>
            <a:off x="6068186" y="1871133"/>
            <a:ext cx="6868136"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stStyle>
          <a:p>
            <a:pPr lvl="0">
              <a:defRPr sz="1800"/>
            </a:pPr>
            <a:r>
              <a:rPr sz="3600"/>
              <a:t>This starts the process of logging in via LinkedIn</a:t>
            </a:r>
          </a:p>
        </p:txBody>
      </p:sp>
      <p:sp>
        <p:nvSpPr>
          <p:cNvPr id="95" name="Shape 95"/>
          <p:cNvSpPr/>
          <p:nvPr/>
        </p:nvSpPr>
        <p:spPr>
          <a:xfrm>
            <a:off x="6068186" y="884766"/>
            <a:ext cx="686813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lvl="0">
              <a:defRPr sz="1800"/>
            </a:pPr>
            <a:r>
              <a:rPr sz="3600"/>
              <a:t>Login via LinkedIn</a:t>
            </a:r>
          </a:p>
        </p:txBody>
      </p:sp>
      <p:sp>
        <p:nvSpPr>
          <p:cNvPr id="96" name="Shape 96">
            <a:hlinkClick r:id="rId3" invalidUrl="" action="ppaction://hlinksldjump" tgtFrame="" tooltip="" history="1" highlightClick="0" endSnd="0"/>
          </p:cNvPr>
          <p:cNvSpPr/>
          <p:nvPr/>
        </p:nvSpPr>
        <p:spPr>
          <a:xfrm>
            <a:off x="1412875" y="1096433"/>
            <a:ext cx="1002488" cy="840979"/>
          </a:xfrm>
          <a:prstGeom prst="rect">
            <a:avLst/>
          </a:prstGeom>
          <a:solidFill>
            <a:srgbClr val="0096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Back</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