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8BF98-48D4-41F1-86F9-E8ADDD7D23B2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ED55B-ADB6-4B5F-959F-7B21144D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Bypass the whole login screen if they already have logged in on that device – have it default to auto-login (as</a:t>
            </a:r>
            <a:r>
              <a:rPr lang="en-US" baseline="0" dirty="0" smtClean="0"/>
              <a:t> with most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 apps)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00F3-706B-4CE0-BB0B-6E18DFA5EF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Create</a:t>
            </a:r>
            <a:r>
              <a:rPr lang="en-US" baseline="0" dirty="0" smtClean="0"/>
              <a:t> new login – Scenario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00F3-706B-4CE0-BB0B-6E18DFA5E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r>
              <a:rPr lang="en-US" baseline="0" dirty="0" smtClean="0"/>
              <a:t> quote appears highlighted, or bolded, or with a star, or some distinction to show it is new (and unread to other users).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00F3-706B-4CE0-BB0B-6E18DFA5EF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new login – Scenario 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00F3-706B-4CE0-BB0B-6E18DFA5EF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00F3-706B-4CE0-BB0B-6E18DFA5EF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Clicking into “Users” will allow people to invite</a:t>
            </a:r>
            <a:r>
              <a:rPr lang="en-US" baseline="0" dirty="0" smtClean="0"/>
              <a:t> existing users in their “</a:t>
            </a:r>
            <a:r>
              <a:rPr lang="en-US" baseline="0" dirty="0" err="1" smtClean="0"/>
              <a:t>AfterQuote</a:t>
            </a:r>
            <a:r>
              <a:rPr lang="en-US" baseline="0" dirty="0" smtClean="0"/>
              <a:t> Network.”  [</a:t>
            </a:r>
            <a:r>
              <a:rPr lang="en-US" baseline="0" dirty="0" smtClean="0">
                <a:solidFill>
                  <a:srgbClr val="FF0000"/>
                </a:solidFill>
              </a:rPr>
              <a:t>Invites to be sent one at a time to keep it simple for now?</a:t>
            </a:r>
            <a:r>
              <a:rPr lang="en-US" baseline="0" dirty="0" smtClean="0"/>
              <a:t>]    </a:t>
            </a:r>
          </a:p>
          <a:p>
            <a:r>
              <a:rPr lang="en-US" baseline="0" dirty="0" smtClean="0"/>
              <a:t>-How to handle the invite process?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00F3-706B-4CE0-BB0B-6E18DFA5EF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00F3-706B-4CE0-BB0B-6E18DFA5EF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r>
              <a:rPr lang="en-US" baseline="0" dirty="0" smtClean="0"/>
              <a:t> quote appears highlighted, or bolded, or with a star, or some distinction to show it is new (and unread to other users).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00F3-706B-4CE0-BB0B-6E18DFA5EF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quotebook</a:t>
            </a:r>
            <a:r>
              <a:rPr lang="en-US" baseline="0" dirty="0" smtClean="0"/>
              <a:t> appears highlighted, or bolded, or with a star, or some distinction to show it is new (and unseen to other users).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00F3-706B-4CE0-BB0B-6E18DFA5EF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FEDC-1E82-4975-99AC-63B2581DEC03}" type="datetime1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67E-6DB5-4698-B94F-71B92F4CE048}" type="datetime1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AFF-2FC4-4E06-99DD-330E4C83CA04}" type="datetime1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AD62-C028-4A37-AAF0-B69D49E7AD51}" type="datetime1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2F7-50F0-46ED-82D8-C892E258A59D}" type="datetime1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66CC-D228-4D42-B4B5-A75CDDE77689}" type="datetime1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B966-367D-40F5-B2CC-23108B1EB9E0}" type="datetime1">
              <a:rPr lang="en-US" smtClean="0"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FD1C-735E-4087-AA16-8C5FB008155D}" type="datetime1">
              <a:rPr lang="en-US" smtClean="0"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330A-661B-4F0B-9B0A-508F1BA88AFE}" type="datetime1">
              <a:rPr lang="en-US" smtClean="0"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AA1F-EE0A-4191-8FB5-1A8FCA1820F3}" type="datetime1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1143-7117-45CC-9DDE-F17528B8B9EC}" type="datetime1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ACECE-C51A-4449-AD42-FF3E5245D7EC}" type="datetime1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64DA-B101-4E6C-8840-24878331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red Riege\Desktop\QB\h_Design\f_Final logos\FINAL\FINAL\AfterQuote_Logo_06Whit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35334"/>
          <a:stretch/>
        </p:blipFill>
        <p:spPr bwMode="auto">
          <a:xfrm>
            <a:off x="1981200" y="762000"/>
            <a:ext cx="5715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smtClean="0">
                <a:latin typeface="Garamond" pitchFamily="18" charset="0"/>
              </a:rPr>
              <a:t>Mockup</a:t>
            </a:r>
            <a:endParaRPr lang="en-US" sz="3000" dirty="0">
              <a:latin typeface="Garamond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Garamond" pitchFamily="18" charset="0"/>
              </a:rPr>
              <a:t>Jared Rieger</a:t>
            </a:r>
          </a:p>
          <a:p>
            <a:r>
              <a:rPr lang="en-US" sz="2500" dirty="0" smtClean="0">
                <a:latin typeface="Garamond" pitchFamily="18" charset="0"/>
              </a:rPr>
              <a:t>Bukola Ekundayo</a:t>
            </a:r>
          </a:p>
          <a:p>
            <a:r>
              <a:rPr lang="en-US" sz="2500" dirty="0" smtClean="0">
                <a:latin typeface="Garamond" pitchFamily="18" charset="0"/>
              </a:rPr>
              <a:t>Caleb Fisher</a:t>
            </a:r>
            <a:endParaRPr lang="en-US" sz="2500" dirty="0">
              <a:latin typeface="Garamond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Strictly private and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457200" y="1212271"/>
            <a:ext cx="2362200" cy="4357106"/>
          </a:xfrm>
          <a:prstGeom prst="rect">
            <a:avLst/>
          </a:prstGeom>
          <a:noFill/>
        </p:spPr>
      </p:pic>
      <p:pic>
        <p:nvPicPr>
          <p:cNvPr id="7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3429000" y="1212271"/>
            <a:ext cx="2362200" cy="4357106"/>
          </a:xfrm>
          <a:prstGeom prst="rect">
            <a:avLst/>
          </a:prstGeom>
          <a:noFill/>
        </p:spPr>
      </p:pic>
      <p:pic>
        <p:nvPicPr>
          <p:cNvPr id="21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6477000" y="1219200"/>
            <a:ext cx="2362200" cy="435710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Follies Dance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10</a:t>
            </a:fld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06604" y="76200"/>
            <a:ext cx="17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New </a:t>
            </a:r>
            <a:r>
              <a:rPr lang="en-US" b="1" dirty="0" err="1" smtClean="0">
                <a:solidFill>
                  <a:srgbClr val="002060"/>
                </a:solidFill>
              </a:rPr>
              <a:t>Quotebook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762000" y="2029839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3" descr="C:\Users\Jared Riege\Desktop\QB\h_Design\g_Final wireframes\AfterQuote Mobile App JPGS\AfterQuote Mobile App JPGS\AfterQuote_MobileApp03_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2" t="791" r="1418" b="91339"/>
          <a:stretch/>
        </p:blipFill>
        <p:spPr bwMode="auto">
          <a:xfrm>
            <a:off x="2286000" y="2018358"/>
            <a:ext cx="237780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/>
          <p:nvPr/>
        </p:nvCxnSpPr>
        <p:spPr>
          <a:xfrm flipV="1">
            <a:off x="838200" y="943810"/>
            <a:ext cx="3431" cy="105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9"/>
          <p:cNvCxnSpPr/>
          <p:nvPr/>
        </p:nvCxnSpPr>
        <p:spPr>
          <a:xfrm>
            <a:off x="841631" y="943810"/>
            <a:ext cx="2601847" cy="526669"/>
          </a:xfrm>
          <a:prstGeom prst="bentConnector3">
            <a:avLst>
              <a:gd name="adj1" fmla="val 85144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51906" y="202290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smtClean="0">
                <a:latin typeface="Georgia" pitchFamily="18" charset="0"/>
                <a:ea typeface="Batang" pitchFamily="18" charset="-127"/>
              </a:rPr>
              <a:t>ROMBA 2010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181600" y="1981200"/>
            <a:ext cx="365760" cy="304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u="sng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57600" y="2286000"/>
            <a:ext cx="1524000" cy="2514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305045" y="2036927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61" name="Rectangle 60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5181600" y="2286000"/>
            <a:ext cx="36576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u="sng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40480" y="2590800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eorgia" pitchFamily="18" charset="0"/>
              </a:rPr>
              <a:t>a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dd </a:t>
            </a:r>
            <a:r>
              <a:rPr lang="en-US" sz="900" dirty="0">
                <a:solidFill>
                  <a:schemeClr val="tx1"/>
                </a:solidFill>
                <a:latin typeface="Georgia" pitchFamily="18" charset="0"/>
              </a:rPr>
              <a:t>n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ew quote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40480" y="2895600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eorgia" pitchFamily="18" charset="0"/>
              </a:rPr>
              <a:t>i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nvite members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40480" y="3504888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Deep Thoughts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57600" y="1981200"/>
            <a:ext cx="1524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menu</a:t>
            </a:r>
            <a:endParaRPr lang="en-US" sz="1300" u="sng" dirty="0">
              <a:solidFill>
                <a:schemeClr val="tx1"/>
              </a:solidFill>
              <a:latin typeface="Georgia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657600" y="2290767"/>
            <a:ext cx="1447800" cy="246221"/>
            <a:chOff x="6705600" y="2290767"/>
            <a:chExt cx="1447800" cy="246221"/>
          </a:xfrm>
        </p:grpSpPr>
        <p:sp>
          <p:nvSpPr>
            <p:cNvPr id="71" name="TextBox 70"/>
            <p:cNvSpPr txBox="1"/>
            <p:nvPr/>
          </p:nvSpPr>
          <p:spPr>
            <a:xfrm>
              <a:off x="6705600" y="2290767"/>
              <a:ext cx="1387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Follies Dance</a:t>
              </a:r>
              <a:endParaRPr lang="en-US" sz="1000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705600" y="2514600"/>
              <a:ext cx="1447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657600" y="3200400"/>
            <a:ext cx="1447800" cy="246221"/>
            <a:chOff x="6705600" y="2290767"/>
            <a:chExt cx="1447800" cy="246221"/>
          </a:xfrm>
        </p:grpSpPr>
        <p:sp>
          <p:nvSpPr>
            <p:cNvPr id="74" name="TextBox 73"/>
            <p:cNvSpPr txBox="1"/>
            <p:nvPr/>
          </p:nvSpPr>
          <p:spPr>
            <a:xfrm>
              <a:off x="6705600" y="2290767"/>
              <a:ext cx="1387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your </a:t>
              </a:r>
              <a:r>
                <a:rPr lang="en-US" sz="1000" dirty="0" err="1" smtClean="0">
                  <a:solidFill>
                    <a:schemeClr val="bg1"/>
                  </a:solidFill>
                  <a:latin typeface="Georgia" pitchFamily="18" charset="0"/>
                </a:rPr>
                <a:t>quotebooks</a:t>
              </a:r>
              <a:endParaRPr lang="en-US" sz="1000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6705600" y="2514600"/>
              <a:ext cx="1447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57600" y="4096867"/>
            <a:ext cx="1447800" cy="246221"/>
            <a:chOff x="6705600" y="2290767"/>
            <a:chExt cx="1447800" cy="246221"/>
          </a:xfrm>
        </p:grpSpPr>
        <p:sp>
          <p:nvSpPr>
            <p:cNvPr id="78" name="TextBox 77"/>
            <p:cNvSpPr txBox="1"/>
            <p:nvPr/>
          </p:nvSpPr>
          <p:spPr>
            <a:xfrm>
              <a:off x="6705600" y="2290767"/>
              <a:ext cx="1387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general </a:t>
              </a:r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options</a:t>
              </a:r>
              <a:endParaRPr lang="en-US" sz="1000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6705600" y="2514600"/>
              <a:ext cx="1447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3825240" y="4419600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new </a:t>
            </a:r>
            <a:r>
              <a:rPr lang="en-US" sz="900" dirty="0" err="1" smtClean="0">
                <a:solidFill>
                  <a:schemeClr val="tx1"/>
                </a:solidFill>
                <a:latin typeface="Georgia" pitchFamily="18" charset="0"/>
              </a:rPr>
              <a:t>quotebook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5395723" y="2271603"/>
            <a:ext cx="1" cy="242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743200" y="2518854"/>
            <a:ext cx="265976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840480" y="4724400"/>
            <a:ext cx="118872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13220" y="1996174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Follies Dance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-990600" y="2441243"/>
            <a:ext cx="1320968" cy="32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-2133600" y="1994736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new </a:t>
            </a:r>
            <a:r>
              <a:rPr lang="en-US" sz="1200" b="1" dirty="0" err="1" smtClean="0">
                <a:solidFill>
                  <a:srgbClr val="FF0000"/>
                </a:solidFill>
              </a:rPr>
              <a:t>quotebook</a:t>
            </a:r>
            <a:r>
              <a:rPr lang="en-US" sz="1200" b="1" dirty="0" smtClean="0">
                <a:solidFill>
                  <a:srgbClr val="FF0000"/>
                </a:solidFill>
              </a:rPr>
              <a:t> screen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3722" y="2383136"/>
            <a:ext cx="1614678" cy="2369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r>
              <a:rPr lang="en-US" sz="13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You don’t have any quotes yet… Get started by adding a new quote now!</a:t>
            </a:r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65200" y="3866268"/>
            <a:ext cx="736099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New quote</a:t>
            </a:r>
            <a:endParaRPr lang="en-US" sz="9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60832" y="3866268"/>
            <a:ext cx="41069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Skip</a:t>
            </a:r>
            <a:endParaRPr lang="en-US" sz="9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cxnSp>
        <p:nvCxnSpPr>
          <p:cNvPr id="5" name="Straight Arrow Connector 4"/>
          <p:cNvCxnSpPr>
            <a:stCxn id="100" idx="2"/>
          </p:cNvCxnSpPr>
          <p:nvPr/>
        </p:nvCxnSpPr>
        <p:spPr>
          <a:xfrm flipH="1">
            <a:off x="1333249" y="4097100"/>
            <a:ext cx="1" cy="169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0325" y="5793499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To add-new quote sequence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066177" y="4097100"/>
            <a:ext cx="0" cy="18465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066177" y="5943600"/>
            <a:ext cx="540142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7467600" y="5576306"/>
            <a:ext cx="0" cy="36729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752844" y="2036927"/>
            <a:ext cx="181356" cy="193723"/>
            <a:chOff x="685800" y="609600"/>
            <a:chExt cx="210312" cy="210312"/>
          </a:xfrm>
          <a:solidFill>
            <a:schemeClr val="bg1">
              <a:lumMod val="50000"/>
            </a:schemeClr>
          </a:solidFill>
        </p:grpSpPr>
        <p:sp>
          <p:nvSpPr>
            <p:cNvPr id="120" name="Rectangle 119"/>
            <p:cNvSpPr/>
            <p:nvPr/>
          </p:nvSpPr>
          <p:spPr>
            <a:xfrm>
              <a:off x="685800" y="609600"/>
              <a:ext cx="210312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3840480" y="3810000"/>
            <a:ext cx="118872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Follies Dance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cxnSp>
        <p:nvCxnSpPr>
          <p:cNvPr id="9" name="Straight Arrow Connector 8"/>
          <p:cNvCxnSpPr>
            <a:stCxn id="107" idx="1"/>
          </p:cNvCxnSpPr>
          <p:nvPr/>
        </p:nvCxnSpPr>
        <p:spPr>
          <a:xfrm flipH="1" flipV="1">
            <a:off x="5791200" y="2133600"/>
            <a:ext cx="922020" cy="4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457200" y="1212271"/>
            <a:ext cx="2362200" cy="4357106"/>
          </a:xfrm>
          <a:prstGeom prst="rect">
            <a:avLst/>
          </a:prstGeom>
          <a:noFill/>
        </p:spPr>
      </p:pic>
      <p:pic>
        <p:nvPicPr>
          <p:cNvPr id="7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3429000" y="1212271"/>
            <a:ext cx="2362200" cy="435710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97680" y="2819400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019" y="2819400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E-mail: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4552" y="319816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Password: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97680" y="3200400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28720" y="4419600"/>
            <a:ext cx="115288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Create new login…</a:t>
            </a:r>
          </a:p>
        </p:txBody>
      </p:sp>
      <p:pic>
        <p:nvPicPr>
          <p:cNvPr id="21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6477000" y="1219200"/>
            <a:ext cx="2362200" cy="4357106"/>
          </a:xfrm>
          <a:prstGeom prst="rect">
            <a:avLst/>
          </a:prstGeom>
          <a:noFill/>
        </p:spPr>
      </p:pic>
      <p:cxnSp>
        <p:nvCxnSpPr>
          <p:cNvPr id="3" name="Straight Arrow Connector 2"/>
          <p:cNvCxnSpPr>
            <a:stCxn id="1026" idx="3"/>
          </p:cNvCxnSpPr>
          <p:nvPr/>
        </p:nvCxnSpPr>
        <p:spPr>
          <a:xfrm>
            <a:off x="2819400" y="3390824"/>
            <a:ext cx="5334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02604" y="3505200"/>
            <a:ext cx="574196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Login…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4082" y="2745131"/>
            <a:ext cx="1263487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Login with Facebook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760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login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0946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new login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pic>
        <p:nvPicPr>
          <p:cNvPr id="36" name="Picture 2" descr="C:\Users\Jared Riege\Desktop\QB\h_Design\f_Final logos\FINAL\FINAL\AfterQuote_Logo_06Whit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35334"/>
          <a:stretch/>
        </p:blipFill>
        <p:spPr bwMode="auto">
          <a:xfrm>
            <a:off x="778390" y="2745131"/>
            <a:ext cx="1719819" cy="6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>
            <a:off x="5867400" y="4535016"/>
            <a:ext cx="5334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4704" y="331470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Or…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95826" y="3736032"/>
            <a:ext cx="1291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Create new </a:t>
            </a:r>
          </a:p>
          <a:p>
            <a:pPr algn="ctr"/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login credentials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839200" y="3851448"/>
            <a:ext cx="5715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877300" y="2860547"/>
            <a:ext cx="5334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66564" y="1076742"/>
            <a:ext cx="1939636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Creates new login using user’s existing </a:t>
            </a:r>
            <a:r>
              <a:rPr lang="en-US" sz="1200" b="1" dirty="0" err="1" smtClean="0">
                <a:solidFill>
                  <a:srgbClr val="FF0000"/>
                </a:solidFill>
              </a:rPr>
              <a:t>facebook</a:t>
            </a:r>
            <a:r>
              <a:rPr lang="en-US" sz="1200" b="1" dirty="0" smtClean="0">
                <a:solidFill>
                  <a:srgbClr val="FF0000"/>
                </a:solidFill>
              </a:rPr>
              <a:t> credentials – prompt</a:t>
            </a:r>
            <a:r>
              <a:rPr lang="en-US" sz="1200" b="1" dirty="0">
                <a:solidFill>
                  <a:srgbClr val="FF0000"/>
                </a:solidFill>
              </a:rPr>
              <a:t>: 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rgbClr val="FF0000"/>
                </a:solidFill>
              </a:rPr>
              <a:t>“</a:t>
            </a:r>
            <a:r>
              <a:rPr lang="en-US" sz="1200" b="1" dirty="0" err="1">
                <a:solidFill>
                  <a:srgbClr val="FF0000"/>
                </a:solidFill>
              </a:rPr>
              <a:t>AfterQuote</a:t>
            </a:r>
            <a:r>
              <a:rPr lang="en-US" sz="1200" b="1" dirty="0">
                <a:solidFill>
                  <a:srgbClr val="FF0000"/>
                </a:solidFill>
              </a:rPr>
              <a:t> will now replicate your </a:t>
            </a:r>
            <a:r>
              <a:rPr lang="en-US" sz="1200" b="1" dirty="0" err="1">
                <a:solidFill>
                  <a:srgbClr val="FF0000"/>
                </a:solidFill>
              </a:rPr>
              <a:t>facebook</a:t>
            </a:r>
            <a:r>
              <a:rPr lang="en-US" sz="1200" b="1" dirty="0">
                <a:solidFill>
                  <a:srgbClr val="FF0000"/>
                </a:solidFill>
              </a:rPr>
              <a:t> login credentials” </a:t>
            </a:r>
          </a:p>
          <a:p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rgbClr val="FF0000"/>
                </a:solidFill>
              </a:rPr>
              <a:t>Give </a:t>
            </a:r>
            <a:r>
              <a:rPr lang="en-US" sz="1200" b="1" dirty="0">
                <a:solidFill>
                  <a:srgbClr val="FF0000"/>
                </a:solidFill>
              </a:rPr>
              <a:t>options: 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rgbClr val="FF0000"/>
                </a:solidFill>
              </a:rPr>
              <a:t>“</a:t>
            </a:r>
            <a:r>
              <a:rPr lang="en-US" sz="1200" b="1" dirty="0">
                <a:solidFill>
                  <a:srgbClr val="FF0000"/>
                </a:solidFill>
              </a:rPr>
              <a:t>Ok,” or 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rgbClr val="FF0000"/>
                </a:solidFill>
              </a:rPr>
              <a:t>“</a:t>
            </a:r>
            <a:r>
              <a:rPr lang="en-US" sz="1200" b="1" dirty="0">
                <a:solidFill>
                  <a:srgbClr val="FF0000"/>
                </a:solidFill>
              </a:rPr>
              <a:t>Cancel”</a:t>
            </a:r>
          </a:p>
          <a:p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01200" y="3685401"/>
            <a:ext cx="147320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To slide 3 / 4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877300" y="3200400"/>
            <a:ext cx="689264" cy="22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337800" y="3048000"/>
            <a:ext cx="1320800" cy="22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457200" y="1212271"/>
            <a:ext cx="2362200" cy="4357106"/>
          </a:xfrm>
          <a:prstGeom prst="rect">
            <a:avLst/>
          </a:prstGeom>
          <a:noFill/>
        </p:spPr>
      </p:pic>
      <p:pic>
        <p:nvPicPr>
          <p:cNvPr id="7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3429000" y="1212271"/>
            <a:ext cx="2362200" cy="4357106"/>
          </a:xfrm>
          <a:prstGeom prst="rect">
            <a:avLst/>
          </a:prstGeom>
          <a:noFill/>
        </p:spPr>
      </p:pic>
      <p:pic>
        <p:nvPicPr>
          <p:cNvPr id="21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6477000" y="1219200"/>
            <a:ext cx="2362200" cy="435710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942621" y="4495800"/>
            <a:ext cx="1658579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91200" y="4001616"/>
            <a:ext cx="5334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01200" y="4328637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To </a:t>
            </a:r>
            <a:r>
              <a:rPr lang="en-US" sz="1200" b="1" dirty="0" err="1" smtClean="0">
                <a:solidFill>
                  <a:srgbClr val="FF0000"/>
                </a:solidFill>
              </a:rPr>
              <a:t>quotebook</a:t>
            </a:r>
            <a:r>
              <a:rPr lang="en-US" sz="1200" b="1" dirty="0" smtClean="0">
                <a:solidFill>
                  <a:srgbClr val="FF0000"/>
                </a:solidFill>
              </a:rPr>
              <a:t> main screen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5760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welcome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42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new login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33044" y="2043939"/>
            <a:ext cx="181356" cy="193723"/>
            <a:chOff x="6752844" y="2036927"/>
            <a:chExt cx="181356" cy="193723"/>
          </a:xfrm>
        </p:grpSpPr>
        <p:sp>
          <p:nvSpPr>
            <p:cNvPr id="30" name="Rectangle 29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348928" y="258856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8848" y="2588568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E-mail: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800" y="388396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Password: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48928" y="3886200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70848" y="2967336"/>
            <a:ext cx="106680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99483" y="2967336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First name: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9483" y="3272136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Last name: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" y="4191000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Confirm: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8928" y="4193232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70848" y="3274368"/>
            <a:ext cx="106680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94648" y="4493568"/>
            <a:ext cx="45557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Done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3648" y="3607804"/>
            <a:ext cx="1217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Create password: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42248" y="2320752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Basic info: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230648" y="4648200"/>
            <a:ext cx="96975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704844" y="2029839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60" name="Rectangle 59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795522" y="2383136"/>
            <a:ext cx="1614678" cy="2369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r>
              <a:rPr lang="en-US" sz="13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You don’t have any </a:t>
            </a:r>
            <a:r>
              <a:rPr lang="en-US" sz="1300" i="1" dirty="0" err="1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quotebooks</a:t>
            </a:r>
            <a:r>
              <a:rPr lang="en-US" sz="13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 set up yet.  Click below to get started…  </a:t>
            </a:r>
          </a:p>
          <a:p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7000" y="3886200"/>
            <a:ext cx="133402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Create new </a:t>
            </a:r>
            <a:r>
              <a:rPr lang="en-US" sz="900" i="1" dirty="0" err="1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quotebook</a:t>
            </a:r>
            <a:endParaRPr lang="en-US" sz="9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8322" y="76200"/>
            <a:ext cx="573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New User Scenario A:</a:t>
            </a:r>
            <a:r>
              <a:rPr lang="en-US" dirty="0" smtClean="0"/>
              <a:t>  Downloaded the app independently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170529" y="4262736"/>
            <a:ext cx="934871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Skip for now…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348261" y="3398020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eorgia" pitchFamily="18" charset="0"/>
              </a:rPr>
              <a:t>spark11@gsb.co..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6751600" y="3398020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Users: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85133" y="3931420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 Email: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348261" y="3933652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47133" y="370282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or …</a:t>
            </a:r>
          </a:p>
        </p:txBody>
      </p:sp>
      <p:sp>
        <p:nvSpPr>
          <p:cNvPr id="85" name="Flowchart: Merge 84"/>
          <p:cNvSpPr/>
          <p:nvPr/>
        </p:nvSpPr>
        <p:spPr>
          <a:xfrm>
            <a:off x="8361533" y="4009852"/>
            <a:ext cx="114300" cy="75084"/>
          </a:xfrm>
          <a:prstGeom prst="flowChartMerg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840821" y="2709988"/>
            <a:ext cx="1634557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Georgia" pitchFamily="18" charset="0"/>
              </a:rPr>
              <a:t>Romba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 2010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58600" y="2442172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Name the book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66133" y="3093220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Invite members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713220" y="1996174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new </a:t>
            </a:r>
            <a:r>
              <a:rPr lang="en-US" sz="1300" b="1" dirty="0" err="1" smtClean="0">
                <a:solidFill>
                  <a:schemeClr val="bg1"/>
                </a:solidFill>
                <a:latin typeface="Altis"/>
              </a:rPr>
              <a:t>quotebook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751600" y="2043939"/>
            <a:ext cx="181356" cy="193723"/>
            <a:chOff x="6752844" y="2036927"/>
            <a:chExt cx="181356" cy="193723"/>
          </a:xfrm>
        </p:grpSpPr>
        <p:sp>
          <p:nvSpPr>
            <p:cNvPr id="93" name="Rectangle 92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94" name="Isosceles Triangle 93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398756" y="4405784"/>
            <a:ext cx="45557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Done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657600" y="491835"/>
            <a:ext cx="0" cy="72043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-152400" y="491835"/>
            <a:ext cx="3810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-413435" y="3560594"/>
            <a:ext cx="5715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057400" y="3374936"/>
            <a:ext cx="1473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“Create new login” button (Slide 2)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1625600" y="192947"/>
            <a:ext cx="1473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“Login with Facebook” </a:t>
            </a:r>
            <a:r>
              <a:rPr lang="en-US" sz="1200" b="1" dirty="0">
                <a:solidFill>
                  <a:srgbClr val="FF0000"/>
                </a:solidFill>
              </a:rPr>
              <a:t>option (Slide 2)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3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2926076" y="6079231"/>
            <a:ext cx="1281693" cy="27584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94648" y="6627167"/>
            <a:ext cx="218675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“Decline invitation” prompt (Slide 4)</a:t>
            </a:r>
          </a:p>
        </p:txBody>
      </p:sp>
    </p:spTree>
    <p:extLst>
      <p:ext uri="{BB962C8B-B14F-4D97-AF65-F5344CB8AC3E}">
        <p14:creationId xmlns:p14="http://schemas.microsoft.com/office/powerpoint/2010/main" val="11492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457200" y="1212271"/>
            <a:ext cx="2362200" cy="4357106"/>
          </a:xfrm>
          <a:prstGeom prst="rect">
            <a:avLst/>
          </a:prstGeom>
          <a:noFill/>
        </p:spPr>
      </p:pic>
      <p:pic>
        <p:nvPicPr>
          <p:cNvPr id="7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3429000" y="1212271"/>
            <a:ext cx="2362200" cy="4357106"/>
          </a:xfrm>
          <a:prstGeom prst="rect">
            <a:avLst/>
          </a:prstGeom>
          <a:noFill/>
        </p:spPr>
      </p:pic>
      <p:pic>
        <p:nvPicPr>
          <p:cNvPr id="21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6477000" y="1219200"/>
            <a:ext cx="2362200" cy="435710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bg1"/>
                </a:solidFill>
                <a:latin typeface="Altis"/>
              </a:rPr>
              <a:t>Romba</a:t>
            </a:r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 2010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762000" y="2029839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3" descr="C:\Users\Jared Riege\Desktop\QB\h_Design\g_Final wireframes\AfterQuote Mobile App JPGS\AfterQuote Mobile App JPGS\AfterQuote_MobileApp03_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2" t="791" r="1418" b="91339"/>
          <a:stretch/>
        </p:blipFill>
        <p:spPr bwMode="auto">
          <a:xfrm>
            <a:off x="2286000" y="2018358"/>
            <a:ext cx="237780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/>
          <p:cNvSpPr/>
          <p:nvPr/>
        </p:nvSpPr>
        <p:spPr>
          <a:xfrm>
            <a:off x="6713220" y="1996174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bg1"/>
                </a:solidFill>
                <a:latin typeface="Altis"/>
              </a:rPr>
              <a:t>Romba</a:t>
            </a:r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 2010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38322" y="76200"/>
            <a:ext cx="573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New User Scenario A:</a:t>
            </a:r>
            <a:r>
              <a:rPr lang="en-US" dirty="0" smtClean="0"/>
              <a:t>  Downloaded the app independently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23722" y="2383136"/>
            <a:ext cx="1614678" cy="2369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r>
              <a:rPr lang="en-US" sz="13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You don’t have any quotes yet… Get started by adding a new quote now!</a:t>
            </a:r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65200" y="3866268"/>
            <a:ext cx="736099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New quote</a:t>
            </a:r>
            <a:endParaRPr lang="en-US" sz="9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60832" y="3866268"/>
            <a:ext cx="41069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Skip</a:t>
            </a:r>
            <a:endParaRPr lang="en-US" sz="9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760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add new quote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97680" y="241071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Bukola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Edund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24623" y="2410718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Who: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90158" y="278948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Quote: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297680" y="2791718"/>
            <a:ext cx="1188720" cy="571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I moved today.  It was ….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129" name="Flowchart: Merge 128"/>
          <p:cNvSpPr/>
          <p:nvPr/>
        </p:nvSpPr>
        <p:spPr>
          <a:xfrm>
            <a:off x="5284376" y="2488034"/>
            <a:ext cx="114300" cy="75084"/>
          </a:xfrm>
          <a:prstGeom prst="flowChartMerg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693364" y="3475286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When: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297680" y="347751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July 15</a:t>
            </a:r>
            <a:r>
              <a:rPr lang="en-US" sz="900" baseline="300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th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, 2011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286156" y="378231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3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:00 pm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46076" y="4087118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Context: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286156" y="4087118"/>
            <a:ext cx="1188720" cy="3324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Re: </a:t>
            </a:r>
          </a:p>
          <a:p>
            <a:pPr algn="ctr"/>
            <a:endParaRPr 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40643" y="4485573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Preview…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62400" y="4495800"/>
            <a:ext cx="124426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Preview</a:t>
            </a:r>
          </a:p>
        </p:txBody>
      </p:sp>
      <p:cxnSp>
        <p:nvCxnSpPr>
          <p:cNvPr id="137" name="Straight Arrow Connector 40"/>
          <p:cNvCxnSpPr/>
          <p:nvPr/>
        </p:nvCxnSpPr>
        <p:spPr>
          <a:xfrm>
            <a:off x="1295400" y="4114800"/>
            <a:ext cx="2103708" cy="192732"/>
          </a:xfrm>
          <a:prstGeom prst="bentConnector3">
            <a:avLst>
              <a:gd name="adj1" fmla="val -52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13" idx="2"/>
          </p:cNvCxnSpPr>
          <p:nvPr/>
        </p:nvCxnSpPr>
        <p:spPr>
          <a:xfrm>
            <a:off x="2066177" y="4097100"/>
            <a:ext cx="0" cy="18465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66177" y="5943600"/>
            <a:ext cx="540142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67600" y="5576306"/>
            <a:ext cx="0" cy="36729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971800" y="2106870"/>
            <a:ext cx="685800" cy="13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3695980" y="2043939"/>
            <a:ext cx="181356" cy="193723"/>
            <a:chOff x="6752844" y="2036927"/>
            <a:chExt cx="181356" cy="193723"/>
          </a:xfrm>
        </p:grpSpPr>
        <p:sp>
          <p:nvSpPr>
            <p:cNvPr id="109" name="Rectangle 108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752844" y="2036927"/>
            <a:ext cx="181356" cy="193723"/>
            <a:chOff x="685800" y="609600"/>
            <a:chExt cx="210312" cy="210312"/>
          </a:xfrm>
          <a:solidFill>
            <a:schemeClr val="bg1">
              <a:lumMod val="50000"/>
            </a:schemeClr>
          </a:solidFill>
        </p:grpSpPr>
        <p:sp>
          <p:nvSpPr>
            <p:cNvPr id="139" name="Rectangle 138"/>
            <p:cNvSpPr/>
            <p:nvPr/>
          </p:nvSpPr>
          <p:spPr>
            <a:xfrm>
              <a:off x="685800" y="609600"/>
              <a:ext cx="210312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457200" y="1212271"/>
            <a:ext cx="2362200" cy="4357106"/>
          </a:xfrm>
          <a:prstGeom prst="rect">
            <a:avLst/>
          </a:prstGeom>
          <a:noFill/>
        </p:spPr>
      </p:pic>
      <p:pic>
        <p:nvPicPr>
          <p:cNvPr id="7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3429000" y="1212271"/>
            <a:ext cx="2362200" cy="4357106"/>
          </a:xfrm>
          <a:prstGeom prst="rect">
            <a:avLst/>
          </a:prstGeom>
          <a:noFill/>
        </p:spPr>
      </p:pic>
      <p:pic>
        <p:nvPicPr>
          <p:cNvPr id="21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6477000" y="1219200"/>
            <a:ext cx="2362200" cy="435710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Strictly private and confidential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5760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welcome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42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new login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33044" y="2043939"/>
            <a:ext cx="181356" cy="193723"/>
            <a:chOff x="6752844" y="2036927"/>
            <a:chExt cx="181356" cy="193723"/>
          </a:xfrm>
        </p:grpSpPr>
        <p:sp>
          <p:nvSpPr>
            <p:cNvPr id="30" name="Rectangle 29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348928" y="258856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8848" y="2588568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E-mail: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800" y="388396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Password: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48928" y="3886200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70848" y="2967336"/>
            <a:ext cx="106680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99483" y="2967336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First name: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9483" y="3272136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Last name: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" y="4191000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Confirm: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8928" y="4193232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70848" y="3274368"/>
            <a:ext cx="106680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94648" y="4493568"/>
            <a:ext cx="45557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Done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3648" y="3607804"/>
            <a:ext cx="1217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Create password: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42248" y="2320752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Basic info: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230648" y="4648200"/>
            <a:ext cx="96975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704844" y="2029839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60" name="Rectangle 59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795522" y="2383136"/>
            <a:ext cx="1614678" cy="2369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r>
              <a:rPr lang="en-US" sz="13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You’ve been invited by ___ to join the </a:t>
            </a:r>
            <a:r>
              <a:rPr lang="en-US" sz="1300" i="1" dirty="0" err="1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quotebook</a:t>
            </a:r>
            <a:r>
              <a:rPr lang="en-US" sz="13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, “Deep Thoughts!”</a:t>
            </a:r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7000" y="3866268"/>
            <a:ext cx="56778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Accept!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0016" y="3866268"/>
            <a:ext cx="56778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Decline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220892" y="4114800"/>
            <a:ext cx="2103708" cy="192732"/>
          </a:xfrm>
          <a:prstGeom prst="bentConnector3">
            <a:avLst>
              <a:gd name="adj1" fmla="val -52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13220" y="2276013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eorgia" pitchFamily="18" charset="0"/>
                <a:ea typeface="Batang" pitchFamily="18" charset="-127"/>
              </a:rPr>
              <a:t>“</a:t>
            </a:r>
            <a:r>
              <a:rPr lang="en-US" sz="900" b="1" dirty="0">
                <a:latin typeface="Georgia" pitchFamily="18" charset="0"/>
                <a:ea typeface="Batang" pitchFamily="18" charset="-127"/>
              </a:rPr>
              <a:t>Oh, what a wonderful day for 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a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.  This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 is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marv</a:t>
            </a:r>
            <a:r>
              <a:rPr lang="en-US" sz="900" dirty="0" smtClean="0">
                <a:latin typeface="Georgia" pitchFamily="18" charset="0"/>
                <a:ea typeface="Batang" pitchFamily="18" charset="-127"/>
              </a:rPr>
              <a:t>…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Seth Gilmore,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13220" y="2783844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“Man, Andrea is showing some serious cleavage.”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Bernadette Bacani,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Aug. 15, 2011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13220" y="3291675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“It’s like acid rain in a hurricane.”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Andreas Sanders,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July 15, 2011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13220" y="3793182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“It’s like acid rain in a hurricane.”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Andreas Sanders,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13220" y="4307532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“Lots of other stuff is happening…”</a:t>
            </a:r>
          </a:p>
          <a:p>
            <a:r>
              <a:rPr lang="en-US" sz="900" dirty="0" err="1" smtClean="0">
                <a:latin typeface="Georgia" pitchFamily="18" charset="0"/>
                <a:ea typeface="Batang" pitchFamily="18" charset="-127"/>
              </a:rPr>
              <a:t>Raf</a:t>
            </a:r>
            <a:r>
              <a:rPr lang="en-US" sz="900" dirty="0" smtClean="0">
                <a:latin typeface="Georgia" pitchFamily="18" charset="0"/>
                <a:ea typeface="Batang" pitchFamily="18" charset="-127"/>
              </a:rPr>
              <a:t> Kuhn,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13220" y="1996174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Deep Thoughts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752844" y="2036927"/>
            <a:ext cx="181356" cy="193723"/>
            <a:chOff x="685800" y="609600"/>
            <a:chExt cx="210312" cy="210312"/>
          </a:xfrm>
          <a:solidFill>
            <a:schemeClr val="bg1">
              <a:lumMod val="5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685800" y="609600"/>
              <a:ext cx="210312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8777097" y="2561444"/>
            <a:ext cx="733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839200" y="2189575"/>
            <a:ext cx="677997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3" descr="C:\Users\Jared Riege\Desktop\QB\h_Design\g_Final wireframes\AfterQuote Mobile App JPGS\AfterQuote Mobile App JPGS\AfterQuote_MobileApp03_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2" t="791" r="1418" b="91339"/>
          <a:stretch/>
        </p:blipFill>
        <p:spPr bwMode="auto">
          <a:xfrm>
            <a:off x="8318375" y="2035781"/>
            <a:ext cx="237780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9753600" y="2125671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To / from Quote Detail Screen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06604" y="76200"/>
            <a:ext cx="532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New User Scenario </a:t>
            </a:r>
            <a:r>
              <a:rPr lang="en-US" b="1" dirty="0">
                <a:solidFill>
                  <a:srgbClr val="002060"/>
                </a:solidFill>
              </a:rPr>
              <a:t>B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dirty="0" smtClean="0"/>
              <a:t>  Was invited to join a </a:t>
            </a:r>
            <a:r>
              <a:rPr lang="en-US" dirty="0" err="1" smtClean="0"/>
              <a:t>quotebook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-152400" y="491835"/>
            <a:ext cx="3810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-413435" y="3560594"/>
            <a:ext cx="5715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-2057400" y="3374936"/>
            <a:ext cx="1473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“Create new login</a:t>
            </a:r>
            <a:r>
              <a:rPr lang="en-US" sz="1200" b="1" dirty="0">
                <a:solidFill>
                  <a:srgbClr val="FF0000"/>
                </a:solidFill>
              </a:rPr>
              <a:t>” button (Slide 2)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-1625600" y="192947"/>
            <a:ext cx="1473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“Login with Facebook” </a:t>
            </a:r>
            <a:r>
              <a:rPr lang="en-US" sz="1200" b="1" dirty="0">
                <a:solidFill>
                  <a:srgbClr val="FF0000"/>
                </a:solidFill>
              </a:rPr>
              <a:t>option (Slide 2)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657600" y="491835"/>
            <a:ext cx="0" cy="72043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5</a:t>
            </a:fld>
            <a:endParaRPr lang="en-US"/>
          </a:p>
        </p:txBody>
      </p:sp>
      <p:cxnSp>
        <p:nvCxnSpPr>
          <p:cNvPr id="10" name="Straight Arrow Connector 9"/>
          <p:cNvCxnSpPr>
            <a:stCxn id="38" idx="2"/>
          </p:cNvCxnSpPr>
          <p:nvPr/>
        </p:nvCxnSpPr>
        <p:spPr>
          <a:xfrm>
            <a:off x="4973908" y="4097100"/>
            <a:ext cx="0" cy="161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95522" y="5791200"/>
            <a:ext cx="22242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Prompt:  Are you sure you want to decline?  Yes  / No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105400" y="6252865"/>
            <a:ext cx="0" cy="147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5400" y="64008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5523733" y="5599933"/>
            <a:ext cx="824494" cy="777240"/>
          </a:xfrm>
          <a:prstGeom prst="bentConnector3">
            <a:avLst>
              <a:gd name="adj1" fmla="val 8192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90016" y="6252865"/>
            <a:ext cx="0" cy="1479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048000" y="6400800"/>
            <a:ext cx="1642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048000" y="-228600"/>
            <a:ext cx="0" cy="6629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457200" y="1212271"/>
            <a:ext cx="2362200" cy="4357106"/>
          </a:xfrm>
          <a:prstGeom prst="rect">
            <a:avLst/>
          </a:prstGeom>
          <a:noFill/>
        </p:spPr>
      </p:pic>
      <p:pic>
        <p:nvPicPr>
          <p:cNvPr id="7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3429000" y="1212271"/>
            <a:ext cx="2362200" cy="4357106"/>
          </a:xfrm>
          <a:prstGeom prst="rect">
            <a:avLst/>
          </a:prstGeom>
          <a:noFill/>
        </p:spPr>
      </p:pic>
      <p:pic>
        <p:nvPicPr>
          <p:cNvPr id="21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6477000" y="1219200"/>
            <a:ext cx="2362200" cy="435710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5760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Deep Thoughts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342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Deep Thoughts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3044" y="2043939"/>
            <a:ext cx="181356" cy="193723"/>
            <a:chOff x="6752844" y="2036927"/>
            <a:chExt cx="181356" cy="193723"/>
          </a:xfrm>
        </p:grpSpPr>
        <p:sp>
          <p:nvSpPr>
            <p:cNvPr id="32" name="Rectangle 31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04844" y="2029839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00555" y="2673609"/>
            <a:ext cx="163784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 smtClean="0">
                <a:latin typeface="Georgia" pitchFamily="18" charset="0"/>
                <a:ea typeface="Batang" pitchFamily="18" charset="-127"/>
              </a:rPr>
              <a:t>“Oh, what a wonderful day for a </a:t>
            </a:r>
            <a:r>
              <a:rPr lang="en-US" sz="900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dirty="0" smtClean="0">
                <a:latin typeface="Georgia" pitchFamily="18" charset="0"/>
                <a:ea typeface="Batang" pitchFamily="18" charset="-127"/>
              </a:rPr>
              <a:t>.  This </a:t>
            </a:r>
            <a:r>
              <a:rPr lang="en-US" sz="900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dirty="0" smtClean="0">
                <a:latin typeface="Georgia" pitchFamily="18" charset="0"/>
                <a:ea typeface="Batang" pitchFamily="18" charset="-127"/>
              </a:rPr>
              <a:t> is marvelous.”</a:t>
            </a:r>
          </a:p>
          <a:p>
            <a:pPr algn="ctr"/>
            <a:endParaRPr lang="en-US" sz="900" dirty="0" smtClean="0">
              <a:latin typeface="Georgia" pitchFamily="18" charset="0"/>
              <a:ea typeface="Batang" pitchFamily="18" charset="-127"/>
            </a:endParaRPr>
          </a:p>
          <a:p>
            <a:pPr algn="ctr"/>
            <a:endParaRPr lang="en-US" sz="900" dirty="0" smtClean="0">
              <a:latin typeface="Georgia" pitchFamily="18" charset="0"/>
              <a:ea typeface="Batang" pitchFamily="18" charset="-127"/>
            </a:endParaRPr>
          </a:p>
          <a:p>
            <a:pPr algn="ctr"/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-</a:t>
            </a:r>
            <a:r>
              <a:rPr lang="en-US" sz="900" b="1" i="1" dirty="0" smtClean="0">
                <a:latin typeface="Georgia" pitchFamily="18" charset="0"/>
                <a:ea typeface="Batang" pitchFamily="18" charset="-127"/>
              </a:rPr>
              <a:t>Seth Gilmore</a:t>
            </a:r>
          </a:p>
          <a:p>
            <a:pPr algn="ctr"/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July 15</a:t>
            </a:r>
            <a:r>
              <a:rPr lang="en-US" sz="900" i="1" baseline="30000" dirty="0" smtClean="0">
                <a:latin typeface="Georgia" pitchFamily="18" charset="0"/>
                <a:ea typeface="Batang" pitchFamily="18" charset="-127"/>
              </a:rPr>
              <a:t>th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, 2011 – 2:00 pm</a:t>
            </a:r>
          </a:p>
          <a:p>
            <a:pPr algn="ctr"/>
            <a:endParaRPr lang="en-US" sz="900" i="1" dirty="0">
              <a:latin typeface="Georgia" pitchFamily="18" charset="0"/>
              <a:ea typeface="Batang" pitchFamily="18" charset="-127"/>
            </a:endParaRPr>
          </a:p>
          <a:p>
            <a:pPr algn="ctr"/>
            <a:r>
              <a:rPr lang="en-US" sz="900" i="1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  <a:ea typeface="Batang" pitchFamily="18" charset="-127"/>
              </a:rPr>
              <a:t>Re:  The Scissor Sisters</a:t>
            </a:r>
          </a:p>
          <a:p>
            <a:pPr algn="ctr"/>
            <a:endParaRPr lang="en-US" sz="900" i="1" dirty="0">
              <a:latin typeface="Georgia" pitchFamily="18" charset="0"/>
              <a:ea typeface="Batang" pitchFamily="18" charset="-127"/>
            </a:endParaRPr>
          </a:p>
          <a:p>
            <a:pPr algn="ctr"/>
            <a:endParaRPr lang="en-US" sz="900" i="1" dirty="0" smtClean="0">
              <a:latin typeface="Georgia" pitchFamily="18" charset="0"/>
              <a:ea typeface="Batang" pitchFamily="18" charset="-127"/>
            </a:endParaRPr>
          </a:p>
        </p:txBody>
      </p:sp>
      <p:pic>
        <p:nvPicPr>
          <p:cNvPr id="57" name="Picture 2" descr="http://www.sapdesignguild.org/editions/highlight_articles_02/images/busy/loading_ani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4" y="3328800"/>
            <a:ext cx="239018" cy="2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/>
          <p:cNvCxnSpPr/>
          <p:nvPr/>
        </p:nvCxnSpPr>
        <p:spPr>
          <a:xfrm>
            <a:off x="1695677" y="3473709"/>
            <a:ext cx="62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914400" y="3473709"/>
            <a:ext cx="609600" cy="1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33044" y="2326132"/>
            <a:ext cx="1781556" cy="243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3" descr="C:\Users\Jared Riege\Desktop\QB\h_Design\g_Final wireframes\AfterQuote Mobile App JPGS\AfterQuote Mobile App JPGS\AfterQuote_MobileApp03_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2" t="791" r="1418" b="91339"/>
          <a:stretch/>
        </p:blipFill>
        <p:spPr bwMode="auto">
          <a:xfrm>
            <a:off x="2300115" y="2018828"/>
            <a:ext cx="237780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/>
          <p:cNvCxnSpPr/>
          <p:nvPr/>
        </p:nvCxnSpPr>
        <p:spPr>
          <a:xfrm>
            <a:off x="-434268" y="2518854"/>
            <a:ext cx="733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2133600" y="1994736"/>
            <a:ext cx="1473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/ to </a:t>
            </a:r>
            <a:r>
              <a:rPr lang="en-US" sz="1200" b="1" dirty="0" err="1" smtClean="0">
                <a:solidFill>
                  <a:srgbClr val="FF0000"/>
                </a:solidFill>
              </a:rPr>
              <a:t>Quotebook</a:t>
            </a:r>
            <a:r>
              <a:rPr lang="en-US" sz="1200" b="1" dirty="0" smtClean="0">
                <a:solidFill>
                  <a:srgbClr val="FF0000"/>
                </a:solidFill>
              </a:rPr>
              <a:t> Main Screen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68425" y="2261250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eorgia" pitchFamily="18" charset="0"/>
                <a:ea typeface="Batang" pitchFamily="18" charset="-127"/>
              </a:rPr>
              <a:t>“</a:t>
            </a:r>
            <a:r>
              <a:rPr lang="en-US" sz="900" b="1" dirty="0">
                <a:latin typeface="Georgia" pitchFamily="18" charset="0"/>
                <a:ea typeface="Batang" pitchFamily="18" charset="-127"/>
              </a:rPr>
              <a:t>Oh, what a wonderful day for 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a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.  This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 is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marv</a:t>
            </a:r>
            <a:r>
              <a:rPr lang="en-US" sz="900" dirty="0" smtClean="0">
                <a:latin typeface="Georgia" pitchFamily="18" charset="0"/>
                <a:ea typeface="Batang" pitchFamily="18" charset="-127"/>
              </a:rPr>
              <a:t>…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Seth Gilmore,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68425" y="2769081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“Man, Andrea is showing some serious cleavage.”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Bernadette Bacani,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Aug. 15, 2011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68425" y="3276912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“It’s like acid rain in a hurricane.”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Andreas Sanders,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July 15, 2011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68425" y="3778419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“It’s like acid rain in a hurricane.”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Andreas Sanders,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68425" y="4292769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“Lots of other stuff is happening…”</a:t>
            </a:r>
          </a:p>
          <a:p>
            <a:r>
              <a:rPr lang="en-US" sz="900" dirty="0" err="1" smtClean="0">
                <a:latin typeface="Georgia" pitchFamily="18" charset="0"/>
                <a:ea typeface="Batang" pitchFamily="18" charset="-127"/>
              </a:rPr>
              <a:t>Raf</a:t>
            </a:r>
            <a:r>
              <a:rPr lang="en-US" sz="900" dirty="0" smtClean="0">
                <a:latin typeface="Georgia" pitchFamily="18" charset="0"/>
                <a:ea typeface="Batang" pitchFamily="18" charset="-127"/>
              </a:rPr>
              <a:t> Kuhn,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2010</a:t>
            </a:r>
          </a:p>
        </p:txBody>
      </p:sp>
      <p:pic>
        <p:nvPicPr>
          <p:cNvPr id="71" name="Picture 3" descr="C:\Users\Jared Riege\Desktop\QB\h_Design\g_Final wireframes\AfterQuote Mobile App JPGS\AfterQuote Mobile App JPGS\AfterQuote_MobileApp03_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2" t="791" r="1418" b="91339"/>
          <a:stretch/>
        </p:blipFill>
        <p:spPr bwMode="auto">
          <a:xfrm>
            <a:off x="5302653" y="2044618"/>
            <a:ext cx="237780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99906" y="202290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smtClean="0">
                <a:latin typeface="Georgia" pitchFamily="18" charset="0"/>
                <a:ea typeface="Batang" pitchFamily="18" charset="-127"/>
              </a:rPr>
              <a:t>ROMBA 2010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229600" y="1981200"/>
            <a:ext cx="365760" cy="304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u="sng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05600" y="2286000"/>
            <a:ext cx="1524000" cy="2514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8353045" y="2036927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/>
          <p:cNvSpPr/>
          <p:nvPr/>
        </p:nvSpPr>
        <p:spPr>
          <a:xfrm>
            <a:off x="8229600" y="2286000"/>
            <a:ext cx="36576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u="sng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888480" y="2590800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eorgia" pitchFamily="18" charset="0"/>
              </a:rPr>
              <a:t>a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dd </a:t>
            </a:r>
            <a:r>
              <a:rPr lang="en-US" sz="900" dirty="0">
                <a:solidFill>
                  <a:schemeClr val="tx1"/>
                </a:solidFill>
                <a:latin typeface="Georgia" pitchFamily="18" charset="0"/>
              </a:rPr>
              <a:t>n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ew quote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888480" y="2895600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eorgia" pitchFamily="18" charset="0"/>
              </a:rPr>
              <a:t>i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nvite members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88480" y="3504888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Deep Thoughts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05600" y="1981200"/>
            <a:ext cx="1524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menu</a:t>
            </a:r>
            <a:endParaRPr lang="en-US" sz="1300" u="sng" dirty="0">
              <a:solidFill>
                <a:schemeClr val="tx1"/>
              </a:solidFill>
              <a:latin typeface="Georgia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05600" y="2290767"/>
            <a:ext cx="1447800" cy="223833"/>
            <a:chOff x="6705600" y="2290767"/>
            <a:chExt cx="1447800" cy="223833"/>
          </a:xfrm>
        </p:grpSpPr>
        <p:sp>
          <p:nvSpPr>
            <p:cNvPr id="11" name="TextBox 10"/>
            <p:cNvSpPr txBox="1"/>
            <p:nvPr/>
          </p:nvSpPr>
          <p:spPr>
            <a:xfrm>
              <a:off x="6705600" y="2290767"/>
              <a:ext cx="1387253" cy="18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Deep Thoughts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705600" y="2514600"/>
              <a:ext cx="1447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6705600" y="3200400"/>
            <a:ext cx="1447800" cy="246221"/>
            <a:chOff x="6705600" y="2290767"/>
            <a:chExt cx="1447800" cy="246221"/>
          </a:xfrm>
        </p:grpSpPr>
        <p:sp>
          <p:nvSpPr>
            <p:cNvPr id="91" name="TextBox 90"/>
            <p:cNvSpPr txBox="1"/>
            <p:nvPr/>
          </p:nvSpPr>
          <p:spPr>
            <a:xfrm>
              <a:off x="6705600" y="2290767"/>
              <a:ext cx="1387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your </a:t>
              </a:r>
              <a:r>
                <a:rPr lang="en-US" sz="1000" dirty="0" err="1" smtClean="0">
                  <a:solidFill>
                    <a:schemeClr val="bg1"/>
                  </a:solidFill>
                  <a:latin typeface="Georgia" pitchFamily="18" charset="0"/>
                </a:rPr>
                <a:t>quotebooks</a:t>
              </a:r>
              <a:endParaRPr lang="en-US" sz="1000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6705600" y="2514600"/>
              <a:ext cx="1447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6705600" y="3792067"/>
            <a:ext cx="1447800" cy="246221"/>
            <a:chOff x="6705600" y="2290767"/>
            <a:chExt cx="1447800" cy="246221"/>
          </a:xfrm>
        </p:grpSpPr>
        <p:sp>
          <p:nvSpPr>
            <p:cNvPr id="94" name="TextBox 93"/>
            <p:cNvSpPr txBox="1"/>
            <p:nvPr/>
          </p:nvSpPr>
          <p:spPr>
            <a:xfrm>
              <a:off x="6705600" y="2290767"/>
              <a:ext cx="1387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general </a:t>
              </a:r>
              <a:r>
                <a:rPr lang="en-US" sz="1000" dirty="0" err="1" smtClean="0">
                  <a:solidFill>
                    <a:schemeClr val="bg1"/>
                  </a:solidFill>
                  <a:latin typeface="Georgia" pitchFamily="18" charset="0"/>
                </a:rPr>
                <a:t>oprionts</a:t>
              </a:r>
              <a:endParaRPr lang="en-US" sz="1000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705600" y="2514600"/>
              <a:ext cx="1447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6873240" y="4114800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new </a:t>
            </a:r>
            <a:r>
              <a:rPr lang="en-US" sz="900" dirty="0" err="1" smtClean="0">
                <a:solidFill>
                  <a:schemeClr val="tx1"/>
                </a:solidFill>
                <a:latin typeface="Georgia" pitchFamily="18" charset="0"/>
              </a:rPr>
              <a:t>quotebook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873240" y="4432384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edit profile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6</a:t>
            </a:fld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792091" y="943810"/>
            <a:ext cx="3431" cy="105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9"/>
          <p:cNvCxnSpPr/>
          <p:nvPr/>
        </p:nvCxnSpPr>
        <p:spPr>
          <a:xfrm>
            <a:off x="3795522" y="943810"/>
            <a:ext cx="2601847" cy="526669"/>
          </a:xfrm>
          <a:prstGeom prst="bentConnector3">
            <a:avLst>
              <a:gd name="adj1" fmla="val 85144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0" idx="1"/>
          </p:cNvCxnSpPr>
          <p:nvPr/>
        </p:nvCxnSpPr>
        <p:spPr>
          <a:xfrm flipH="1">
            <a:off x="-338998" y="2123175"/>
            <a:ext cx="1032418" cy="106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4800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06604" y="76200"/>
            <a:ext cx="2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Invite to join a </a:t>
            </a:r>
            <a:r>
              <a:rPr lang="en-US" b="1" dirty="0" err="1" smtClean="0">
                <a:solidFill>
                  <a:srgbClr val="002060"/>
                </a:solidFill>
              </a:rPr>
              <a:t>quotebook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4" idx="3"/>
          </p:cNvCxnSpPr>
          <p:nvPr/>
        </p:nvCxnSpPr>
        <p:spPr>
          <a:xfrm>
            <a:off x="8077200" y="30099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8839200" y="2467668"/>
            <a:ext cx="633222" cy="5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601200" y="2329632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/ to Invite members screen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5176243" y="5709643"/>
            <a:ext cx="1593422" cy="131289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84900" y="6492759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“confirm invite” screen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443723" y="2271603"/>
            <a:ext cx="1" cy="242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791200" y="2518854"/>
            <a:ext cx="265976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888480" y="4724400"/>
            <a:ext cx="118872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457200" y="1212271"/>
            <a:ext cx="2362200" cy="4357106"/>
          </a:xfrm>
          <a:prstGeom prst="rect">
            <a:avLst/>
          </a:prstGeom>
          <a:noFill/>
        </p:spPr>
      </p:pic>
      <p:pic>
        <p:nvPicPr>
          <p:cNvPr id="7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3429000" y="1212271"/>
            <a:ext cx="2362200" cy="4357106"/>
          </a:xfrm>
          <a:prstGeom prst="rect">
            <a:avLst/>
          </a:prstGeom>
          <a:noFill/>
        </p:spPr>
      </p:pic>
      <p:pic>
        <p:nvPicPr>
          <p:cNvPr id="21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6477000" y="1219200"/>
            <a:ext cx="2362200" cy="435710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5760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ltis"/>
              </a:rPr>
              <a:t>i</a:t>
            </a:r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nvite members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342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invite members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13220" y="1996174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Deep Thoughts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52844" y="2036927"/>
            <a:ext cx="181356" cy="193723"/>
            <a:chOff x="685800" y="609600"/>
            <a:chExt cx="210312" cy="210312"/>
          </a:xfrm>
          <a:solidFill>
            <a:schemeClr val="bg1">
              <a:lumMod val="5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685800" y="609600"/>
              <a:ext cx="210312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7</a:t>
            </a:fld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704844" y="2042601"/>
            <a:ext cx="181356" cy="193723"/>
            <a:chOff x="6752844" y="2036927"/>
            <a:chExt cx="181356" cy="193723"/>
          </a:xfrm>
        </p:grpSpPr>
        <p:sp>
          <p:nvSpPr>
            <p:cNvPr id="100" name="Rectangle 99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-434268" y="2518854"/>
            <a:ext cx="733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-2133600" y="1994736"/>
            <a:ext cx="1473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/ to </a:t>
            </a:r>
            <a:r>
              <a:rPr lang="en-US" sz="1200" b="1" dirty="0" err="1" smtClean="0">
                <a:solidFill>
                  <a:srgbClr val="FF0000"/>
                </a:solidFill>
              </a:rPr>
              <a:t>Quotebook</a:t>
            </a:r>
            <a:r>
              <a:rPr lang="en-US" sz="1200" b="1" dirty="0" smtClean="0">
                <a:solidFill>
                  <a:srgbClr val="FF0000"/>
                </a:solidFill>
              </a:rPr>
              <a:t> Main Screen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-338998" y="2123175"/>
            <a:ext cx="1032418" cy="106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762000" y="2042601"/>
            <a:ext cx="181356" cy="193723"/>
            <a:chOff x="6752844" y="2036927"/>
            <a:chExt cx="181356" cy="193723"/>
          </a:xfrm>
        </p:grpSpPr>
        <p:sp>
          <p:nvSpPr>
            <p:cNvPr id="106" name="Rectangle 105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795522" y="2383136"/>
            <a:ext cx="1614678" cy="2169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3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r>
              <a:rPr lang="en-US" sz="13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Invite Sharon Park to join the </a:t>
            </a:r>
            <a:r>
              <a:rPr lang="en-US" sz="1300" i="1" dirty="0" err="1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quotebook</a:t>
            </a:r>
            <a:r>
              <a:rPr lang="en-US" sz="13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, “Deep Thoughts”?</a:t>
            </a:r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37000" y="4112568"/>
            <a:ext cx="56778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Accept!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0016" y="4112568"/>
            <a:ext cx="56778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Decline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348928" y="365536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eorgia" pitchFamily="18" charset="0"/>
              </a:rPr>
              <a:t>spark11@gsb.co..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62752" y="3655368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Georgia" pitchFamily="18" charset="0"/>
                <a:ea typeface="Batang" pitchFamily="18" charset="-127"/>
              </a:rPr>
              <a:t>Users: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2752" y="4188768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Georgia" pitchFamily="18" charset="0"/>
                <a:ea typeface="Batang" pitchFamily="18" charset="-127"/>
              </a:rPr>
              <a:t> Email: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348928" y="4191000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47800" y="3960168"/>
            <a:ext cx="42030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or …</a:t>
            </a:r>
          </a:p>
        </p:txBody>
      </p:sp>
      <p:sp>
        <p:nvSpPr>
          <p:cNvPr id="118" name="Flowchart: Merge 117"/>
          <p:cNvSpPr/>
          <p:nvPr/>
        </p:nvSpPr>
        <p:spPr>
          <a:xfrm>
            <a:off x="2362200" y="4267200"/>
            <a:ext cx="114300" cy="75084"/>
          </a:xfrm>
          <a:prstGeom prst="flowChartMerg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066800" y="2362200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Deep Thoughts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348928" y="266476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eorgia" pitchFamily="18" charset="0"/>
              </a:rPr>
              <a:t>spark11@gsb.co..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62752" y="266476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Georgia" pitchFamily="18" charset="0"/>
                <a:ea typeface="Batang" pitchFamily="18" charset="-127"/>
              </a:rPr>
              <a:t>Facebook: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2752" y="3198168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Georgia" pitchFamily="18" charset="0"/>
                <a:ea typeface="Batang" pitchFamily="18" charset="-127"/>
              </a:rPr>
              <a:t> Contacts: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348928" y="3200400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447800" y="2969568"/>
            <a:ext cx="42030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or …</a:t>
            </a:r>
          </a:p>
        </p:txBody>
      </p:sp>
      <p:sp>
        <p:nvSpPr>
          <p:cNvPr id="125" name="Flowchart: Merge 124"/>
          <p:cNvSpPr/>
          <p:nvPr/>
        </p:nvSpPr>
        <p:spPr>
          <a:xfrm>
            <a:off x="2362200" y="3276600"/>
            <a:ext cx="114300" cy="75084"/>
          </a:xfrm>
          <a:prstGeom prst="flowChartMerg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479161" y="3429000"/>
            <a:ext cx="42030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or …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43356" y="4495800"/>
            <a:ext cx="124426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Invite User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187620" y="4572000"/>
            <a:ext cx="1012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110" idx="2"/>
          </p:cNvCxnSpPr>
          <p:nvPr/>
        </p:nvCxnSpPr>
        <p:spPr>
          <a:xfrm>
            <a:off x="4973908" y="43434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202420" y="4364182"/>
            <a:ext cx="0" cy="38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>
            <a:off x="4202420" y="4724400"/>
            <a:ext cx="2274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H="1">
            <a:off x="2944892" y="4648200"/>
            <a:ext cx="20242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50761" y="2362959"/>
            <a:ext cx="1614678" cy="21544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3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r>
              <a:rPr lang="en-US" sz="13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An invitation to join “Deep Thoughts” has been sent to Sharon Park.</a:t>
            </a:r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  <a:p>
            <a:endParaRPr lang="en-US" sz="1400" i="1" dirty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075117" y="4092391"/>
            <a:ext cx="115448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Back to </a:t>
            </a:r>
            <a:r>
              <a:rPr lang="en-US" sz="900" i="1" dirty="0" err="1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Quotebook</a:t>
            </a:r>
            <a:endParaRPr lang="en-US" sz="900" i="1" dirty="0" smtClean="0">
              <a:solidFill>
                <a:schemeClr val="tx2"/>
              </a:solidFill>
              <a:latin typeface="Georgia" pitchFamily="18" charset="0"/>
              <a:ea typeface="Batang" pitchFamily="18" charset="-127"/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V="1">
            <a:off x="8077200" y="-228600"/>
            <a:ext cx="0" cy="432099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586664" y="426655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Back to </a:t>
            </a:r>
            <a:r>
              <a:rPr lang="en-US" sz="1200" b="1" dirty="0" err="1" smtClean="0">
                <a:solidFill>
                  <a:srgbClr val="FF0000"/>
                </a:solidFill>
              </a:rPr>
              <a:t>quotebook</a:t>
            </a:r>
            <a:r>
              <a:rPr lang="en-US" sz="1200" b="1" dirty="0" smtClean="0">
                <a:solidFill>
                  <a:srgbClr val="FF0000"/>
                </a:solidFill>
              </a:rPr>
              <a:t> main screen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306604" y="76200"/>
            <a:ext cx="2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Invite to join a </a:t>
            </a:r>
            <a:r>
              <a:rPr lang="en-US" b="1" dirty="0" err="1" smtClean="0">
                <a:solidFill>
                  <a:srgbClr val="002060"/>
                </a:solidFill>
              </a:rPr>
              <a:t>quotebook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19400" y="2129770"/>
            <a:ext cx="880018" cy="401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3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457200" y="1212271"/>
            <a:ext cx="2362200" cy="4357106"/>
          </a:xfrm>
          <a:prstGeom prst="rect">
            <a:avLst/>
          </a:prstGeom>
          <a:noFill/>
        </p:spPr>
      </p:pic>
      <p:pic>
        <p:nvPicPr>
          <p:cNvPr id="7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3429000" y="1212271"/>
            <a:ext cx="2362200" cy="4357106"/>
          </a:xfrm>
          <a:prstGeom prst="rect">
            <a:avLst/>
          </a:prstGeom>
          <a:noFill/>
        </p:spPr>
      </p:pic>
      <p:pic>
        <p:nvPicPr>
          <p:cNvPr id="21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6477000" y="1219200"/>
            <a:ext cx="2362200" cy="435710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5760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add new quote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342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Deep Thoughts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13220" y="1996174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preview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8</a:t>
            </a:fld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06604" y="76200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Add Quote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85800" y="2261250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eorgia" pitchFamily="18" charset="0"/>
                <a:ea typeface="Batang" pitchFamily="18" charset="-127"/>
              </a:rPr>
              <a:t>“</a:t>
            </a:r>
            <a:r>
              <a:rPr lang="en-US" sz="900" b="1" dirty="0">
                <a:latin typeface="Georgia" pitchFamily="18" charset="0"/>
                <a:ea typeface="Batang" pitchFamily="18" charset="-127"/>
              </a:rPr>
              <a:t>Oh, what a wonderful day for 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a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.  This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 is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marv</a:t>
            </a:r>
            <a:r>
              <a:rPr lang="en-US" sz="900" dirty="0" smtClean="0">
                <a:latin typeface="Georgia" pitchFamily="18" charset="0"/>
                <a:ea typeface="Batang" pitchFamily="18" charset="-127"/>
              </a:rPr>
              <a:t>…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Seth Gilmore,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5800" y="2769081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“Man, Andrea is showing some serious cleavage.”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Bernadette Bacani,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Aug. 15, 2011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5800" y="3276912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“It’s like acid rain in a hurricane.”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Andreas Sanders,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July 15, 2011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" y="3778419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“It’s like acid rain in a hurricane.”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Andreas Sanders,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5800" y="4292769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“Lots of other stuff is happening…”</a:t>
            </a:r>
          </a:p>
          <a:p>
            <a:r>
              <a:rPr lang="en-US" sz="900" dirty="0" err="1" smtClean="0">
                <a:latin typeface="Georgia" pitchFamily="18" charset="0"/>
                <a:ea typeface="Batang" pitchFamily="18" charset="-127"/>
              </a:rPr>
              <a:t>Raf</a:t>
            </a:r>
            <a:r>
              <a:rPr lang="en-US" sz="900" dirty="0" smtClean="0">
                <a:latin typeface="Georgia" pitchFamily="18" charset="0"/>
                <a:ea typeface="Batang" pitchFamily="18" charset="-127"/>
              </a:rPr>
              <a:t> Kuhn,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2010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762000" y="2029839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3" descr="C:\Users\Jared Riege\Desktop\QB\h_Design\g_Final wireframes\AfterQuote Mobile App JPGS\AfterQuote Mobile App JPGS\AfterQuote_MobileApp03_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2" t="791" r="1418" b="91339"/>
          <a:stretch/>
        </p:blipFill>
        <p:spPr bwMode="auto">
          <a:xfrm>
            <a:off x="2286000" y="2018358"/>
            <a:ext cx="237780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2583180" y="2059850"/>
            <a:ext cx="723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704844" y="2042601"/>
            <a:ext cx="181356" cy="193723"/>
            <a:chOff x="6752844" y="2036927"/>
            <a:chExt cx="181356" cy="193723"/>
          </a:xfrm>
        </p:grpSpPr>
        <p:sp>
          <p:nvSpPr>
            <p:cNvPr id="100" name="Rectangle 99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2971800" y="2133600"/>
            <a:ext cx="685800" cy="13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97680" y="241071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Bukola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Edund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4623" y="2410718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Who: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90158" y="278948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Quote: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97680" y="2791718"/>
            <a:ext cx="1188720" cy="571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I moved today.  It was ….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6" name="Flowchart: Merge 35"/>
          <p:cNvSpPr/>
          <p:nvPr/>
        </p:nvSpPr>
        <p:spPr>
          <a:xfrm>
            <a:off x="5284376" y="2488034"/>
            <a:ext cx="114300" cy="75084"/>
          </a:xfrm>
          <a:prstGeom prst="flowChartMerg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3364" y="3475286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When: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97680" y="347751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July 15</a:t>
            </a:r>
            <a:r>
              <a:rPr lang="en-US" sz="900" baseline="300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th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, 2011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86156" y="3782318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3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:00 pm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6076" y="4087118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Context: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86156" y="4087118"/>
            <a:ext cx="1188720" cy="3324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Re: </a:t>
            </a:r>
          </a:p>
          <a:p>
            <a:pPr algn="ctr"/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240643" y="4485573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Preview…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2400" y="4495800"/>
            <a:ext cx="124426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Preview</a:t>
            </a:r>
          </a:p>
        </p:txBody>
      </p:sp>
      <p:cxnSp>
        <p:nvCxnSpPr>
          <p:cNvPr id="5" name="Straight Arrow Connector 4"/>
          <p:cNvCxnSpPr>
            <a:stCxn id="48" idx="3"/>
          </p:cNvCxnSpPr>
          <p:nvPr/>
        </p:nvCxnSpPr>
        <p:spPr>
          <a:xfrm flipV="1">
            <a:off x="5206664" y="4600989"/>
            <a:ext cx="1117936" cy="10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58000" y="2667000"/>
            <a:ext cx="163784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“I moved today.  It was really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really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really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 annoying.”</a:t>
            </a:r>
          </a:p>
          <a:p>
            <a:pPr algn="ctr"/>
            <a:endParaRPr lang="en-US" sz="900" dirty="0" smtClean="0">
              <a:solidFill>
                <a:schemeClr val="bg1">
                  <a:lumMod val="65000"/>
                </a:schemeClr>
              </a:solidFill>
              <a:latin typeface="Georgia" pitchFamily="18" charset="0"/>
              <a:ea typeface="Batang" pitchFamily="18" charset="-127"/>
            </a:endParaRPr>
          </a:p>
          <a:p>
            <a:pPr algn="ctr"/>
            <a:endParaRPr lang="en-US" sz="900" dirty="0" smtClean="0">
              <a:solidFill>
                <a:schemeClr val="bg1">
                  <a:lumMod val="65000"/>
                </a:schemeClr>
              </a:solidFill>
              <a:latin typeface="Georgia" pitchFamily="18" charset="0"/>
              <a:ea typeface="Batang" pitchFamily="18" charset="-127"/>
            </a:endParaRPr>
          </a:p>
          <a:p>
            <a:pPr algn="ctr"/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-</a:t>
            </a:r>
            <a:r>
              <a:rPr lang="en-US" sz="900" b="1" i="1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Bukola Ekundayo</a:t>
            </a:r>
          </a:p>
          <a:p>
            <a:pPr algn="ctr"/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July 20</a:t>
            </a:r>
            <a:r>
              <a:rPr lang="en-US" sz="900" i="1" baseline="30000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th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Batang" pitchFamily="18" charset="-127"/>
              </a:rPr>
              <a:t>, 2011 – 3:00 pm</a:t>
            </a:r>
          </a:p>
          <a:p>
            <a:pPr algn="ctr"/>
            <a:endParaRPr lang="en-US" sz="900" i="1" dirty="0">
              <a:solidFill>
                <a:schemeClr val="bg1">
                  <a:lumMod val="65000"/>
                </a:schemeClr>
              </a:solidFill>
              <a:latin typeface="Georgia" pitchFamily="18" charset="0"/>
              <a:ea typeface="Batang" pitchFamily="18" charset="-127"/>
            </a:endParaRPr>
          </a:p>
          <a:p>
            <a:pPr algn="ctr"/>
            <a:endParaRPr lang="en-US" sz="900" i="1" dirty="0">
              <a:latin typeface="Georgia" pitchFamily="18" charset="0"/>
              <a:ea typeface="Batang" pitchFamily="18" charset="-127"/>
            </a:endParaRPr>
          </a:p>
          <a:p>
            <a:pPr algn="ctr"/>
            <a:endParaRPr lang="en-US" sz="900" i="1" dirty="0" smtClean="0">
              <a:latin typeface="Georgia" pitchFamily="18" charset="0"/>
              <a:ea typeface="Batang" pitchFamily="18" charset="-127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767322" y="2042601"/>
            <a:ext cx="181356" cy="193723"/>
            <a:chOff x="6752844" y="2036927"/>
            <a:chExt cx="181356" cy="193723"/>
          </a:xfrm>
        </p:grpSpPr>
        <p:sp>
          <p:nvSpPr>
            <p:cNvPr id="52" name="Rectangle 51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53" name="Isosceles Triangle 52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35968" y="4453169"/>
            <a:ext cx="124426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Done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027420" y="2106870"/>
            <a:ext cx="685800" cy="13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601200" y="4425879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To </a:t>
            </a:r>
            <a:r>
              <a:rPr lang="en-US" sz="1200" b="1" dirty="0" err="1" smtClean="0">
                <a:solidFill>
                  <a:srgbClr val="FF0000"/>
                </a:solidFill>
              </a:rPr>
              <a:t>quotebook</a:t>
            </a:r>
            <a:r>
              <a:rPr lang="en-US" sz="1200" b="1" dirty="0" smtClean="0">
                <a:solidFill>
                  <a:srgbClr val="FF0000"/>
                </a:solidFill>
              </a:rPr>
              <a:t> main screen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305800" y="4572872"/>
            <a:ext cx="1117936" cy="10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457200" y="1212271"/>
            <a:ext cx="2362200" cy="4357106"/>
          </a:xfrm>
          <a:prstGeom prst="rect">
            <a:avLst/>
          </a:prstGeom>
          <a:noFill/>
        </p:spPr>
      </p:pic>
      <p:pic>
        <p:nvPicPr>
          <p:cNvPr id="7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3429000" y="1212271"/>
            <a:ext cx="2362200" cy="4357106"/>
          </a:xfrm>
          <a:prstGeom prst="rect">
            <a:avLst/>
          </a:prstGeom>
          <a:noFill/>
        </p:spPr>
      </p:pic>
      <p:pic>
        <p:nvPicPr>
          <p:cNvPr id="21" name="Picture 2" descr="http://www.modoku.com/art/modoku_iphone_vertic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5"/>
          <a:stretch/>
        </p:blipFill>
        <p:spPr bwMode="auto">
          <a:xfrm>
            <a:off x="6477000" y="1219200"/>
            <a:ext cx="2362200" cy="435710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private and confidential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" y="1981200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Deep Thoughts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4DA-B101-4E6C-8840-24878331C7F4}" type="slidenum">
              <a:rPr lang="en-US" smtClean="0"/>
              <a:t>9</a:t>
            </a:fld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06604" y="76200"/>
            <a:ext cx="17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New </a:t>
            </a:r>
            <a:r>
              <a:rPr lang="en-US" b="1" dirty="0" err="1" smtClean="0">
                <a:solidFill>
                  <a:srgbClr val="002060"/>
                </a:solidFill>
              </a:rPr>
              <a:t>Quotebook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85800" y="2775600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eorgia" pitchFamily="18" charset="0"/>
                <a:ea typeface="Batang" pitchFamily="18" charset="-127"/>
              </a:rPr>
              <a:t>“</a:t>
            </a:r>
            <a:r>
              <a:rPr lang="en-US" sz="900" b="1" dirty="0">
                <a:latin typeface="Georgia" pitchFamily="18" charset="0"/>
                <a:ea typeface="Batang" pitchFamily="18" charset="-127"/>
              </a:rPr>
              <a:t>Oh, what a wonderful day for 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a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.  This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kiki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 is </a:t>
            </a:r>
            <a:r>
              <a:rPr lang="en-US" sz="900" b="1" dirty="0" err="1" smtClean="0">
                <a:latin typeface="Georgia" pitchFamily="18" charset="0"/>
                <a:ea typeface="Batang" pitchFamily="18" charset="-127"/>
              </a:rPr>
              <a:t>marv</a:t>
            </a:r>
            <a:r>
              <a:rPr lang="en-US" sz="900" dirty="0" smtClean="0">
                <a:latin typeface="Georgia" pitchFamily="18" charset="0"/>
                <a:ea typeface="Batang" pitchFamily="18" charset="-127"/>
              </a:rPr>
              <a:t>…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Seth Gilmore,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5800" y="3283431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“Man, Andrea is showing some serious cleavage.”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Bernadette Bacani,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Aug. 15, 2011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5800" y="3791262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“It’s like acid rain in a hurricane.”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Andreas Sanders,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July 15, 2011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" y="4292769"/>
            <a:ext cx="188976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“It’s like acid rain in a hurricane.”</a:t>
            </a: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Andreas Sanders,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June 15, 2011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762000" y="2029839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3" descr="C:\Users\Jared Riege\Desktop\QB\h_Design\g_Final wireframes\AfterQuote Mobile App JPGS\AfterQuote Mobile App JPGS\AfterQuote_MobileApp03_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2" t="791" r="1418" b="91339"/>
          <a:stretch/>
        </p:blipFill>
        <p:spPr bwMode="auto">
          <a:xfrm>
            <a:off x="2286000" y="2018358"/>
            <a:ext cx="237780" cy="2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 flipH="1">
            <a:off x="6027420" y="2106870"/>
            <a:ext cx="685800" cy="13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9999" y="2277071"/>
            <a:ext cx="1889760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“</a:t>
            </a:r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I moved today.  It was really, really, really annoy..”</a:t>
            </a:r>
            <a:endParaRPr lang="en-US" sz="900" dirty="0" smtClean="0">
              <a:latin typeface="Georgia" pitchFamily="18" charset="0"/>
              <a:ea typeface="Batang" pitchFamily="18" charset="-127"/>
            </a:endParaRPr>
          </a:p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Bukola Ekundayo, </a:t>
            </a:r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July 15, 2011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838200" y="943810"/>
            <a:ext cx="3431" cy="105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9"/>
          <p:cNvCxnSpPr/>
          <p:nvPr/>
        </p:nvCxnSpPr>
        <p:spPr>
          <a:xfrm>
            <a:off x="841631" y="943810"/>
            <a:ext cx="2601847" cy="526669"/>
          </a:xfrm>
          <a:prstGeom prst="bentConnector3">
            <a:avLst>
              <a:gd name="adj1" fmla="val 85144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51906" y="202290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smtClean="0">
                <a:latin typeface="Georgia" pitchFamily="18" charset="0"/>
                <a:ea typeface="Batang" pitchFamily="18" charset="-127"/>
              </a:rPr>
              <a:t>ROMBA 2010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181600" y="1981200"/>
            <a:ext cx="365760" cy="304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u="sng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57600" y="2286000"/>
            <a:ext cx="1524000" cy="2514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305045" y="2036927"/>
            <a:ext cx="181356" cy="193723"/>
            <a:chOff x="685798" y="609600"/>
            <a:chExt cx="210311" cy="210312"/>
          </a:xfrm>
          <a:solidFill>
            <a:schemeClr val="bg1">
              <a:lumMod val="50000"/>
            </a:schemeClr>
          </a:solidFill>
        </p:grpSpPr>
        <p:sp>
          <p:nvSpPr>
            <p:cNvPr id="61" name="Rectangle 60"/>
            <p:cNvSpPr/>
            <p:nvPr/>
          </p:nvSpPr>
          <p:spPr>
            <a:xfrm>
              <a:off x="685798" y="609600"/>
              <a:ext cx="210311" cy="21031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23900" y="685800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23900" y="720916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23900" y="756031"/>
              <a:ext cx="134112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5181600" y="2286000"/>
            <a:ext cx="36576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u="sng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40480" y="2590800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eorgia" pitchFamily="18" charset="0"/>
              </a:rPr>
              <a:t>a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dd </a:t>
            </a:r>
            <a:r>
              <a:rPr lang="en-US" sz="900" dirty="0">
                <a:solidFill>
                  <a:schemeClr val="tx1"/>
                </a:solidFill>
                <a:latin typeface="Georgia" pitchFamily="18" charset="0"/>
              </a:rPr>
              <a:t>n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ew quote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40480" y="2895600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eorgia" pitchFamily="18" charset="0"/>
              </a:rPr>
              <a:t>i</a:t>
            </a:r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nvite members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40480" y="3504888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Deep Thoughts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57600" y="1981200"/>
            <a:ext cx="1524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menu</a:t>
            </a:r>
            <a:endParaRPr lang="en-US" sz="1300" u="sng" dirty="0">
              <a:solidFill>
                <a:schemeClr val="tx1"/>
              </a:solidFill>
              <a:latin typeface="Georgia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657600" y="2290767"/>
            <a:ext cx="1447800" cy="223833"/>
            <a:chOff x="6705600" y="2290767"/>
            <a:chExt cx="1447800" cy="223833"/>
          </a:xfrm>
        </p:grpSpPr>
        <p:sp>
          <p:nvSpPr>
            <p:cNvPr id="71" name="TextBox 70"/>
            <p:cNvSpPr txBox="1"/>
            <p:nvPr/>
          </p:nvSpPr>
          <p:spPr>
            <a:xfrm>
              <a:off x="6705600" y="2290767"/>
              <a:ext cx="1387253" cy="18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Deep Thoughts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705600" y="2514600"/>
              <a:ext cx="1447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657600" y="3200400"/>
            <a:ext cx="1447800" cy="246221"/>
            <a:chOff x="6705600" y="2290767"/>
            <a:chExt cx="1447800" cy="246221"/>
          </a:xfrm>
        </p:grpSpPr>
        <p:sp>
          <p:nvSpPr>
            <p:cNvPr id="74" name="TextBox 73"/>
            <p:cNvSpPr txBox="1"/>
            <p:nvPr/>
          </p:nvSpPr>
          <p:spPr>
            <a:xfrm>
              <a:off x="6705600" y="2290767"/>
              <a:ext cx="1387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your </a:t>
              </a:r>
              <a:r>
                <a:rPr lang="en-US" sz="1000" dirty="0" err="1" smtClean="0">
                  <a:solidFill>
                    <a:schemeClr val="bg1"/>
                  </a:solidFill>
                  <a:latin typeface="Georgia" pitchFamily="18" charset="0"/>
                </a:rPr>
                <a:t>quotebooks</a:t>
              </a:r>
              <a:endParaRPr lang="en-US" sz="1000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6705600" y="2514600"/>
              <a:ext cx="1447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57600" y="3792067"/>
            <a:ext cx="1447800" cy="246221"/>
            <a:chOff x="6705600" y="2290767"/>
            <a:chExt cx="1447800" cy="246221"/>
          </a:xfrm>
        </p:grpSpPr>
        <p:sp>
          <p:nvSpPr>
            <p:cNvPr id="78" name="TextBox 77"/>
            <p:cNvSpPr txBox="1"/>
            <p:nvPr/>
          </p:nvSpPr>
          <p:spPr>
            <a:xfrm>
              <a:off x="6705600" y="2290767"/>
              <a:ext cx="1387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general </a:t>
              </a:r>
              <a:r>
                <a:rPr lang="en-US" sz="1000" dirty="0" smtClean="0">
                  <a:solidFill>
                    <a:schemeClr val="bg1"/>
                  </a:solidFill>
                  <a:latin typeface="Georgia" pitchFamily="18" charset="0"/>
                </a:rPr>
                <a:t>options</a:t>
              </a:r>
              <a:endParaRPr lang="en-US" sz="1000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6705600" y="2514600"/>
              <a:ext cx="1447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3825240" y="4114800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new </a:t>
            </a:r>
            <a:r>
              <a:rPr lang="en-US" sz="900" dirty="0" err="1" smtClean="0">
                <a:solidFill>
                  <a:schemeClr val="tx1"/>
                </a:solidFill>
                <a:latin typeface="Georgia" pitchFamily="18" charset="0"/>
              </a:rPr>
              <a:t>quotebook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25240" y="4432384"/>
            <a:ext cx="11887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edit profile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5395723" y="2271603"/>
            <a:ext cx="1" cy="242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743200" y="2518854"/>
            <a:ext cx="265976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840480" y="4724400"/>
            <a:ext cx="118872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cxnSp>
        <p:nvCxnSpPr>
          <p:cNvPr id="6" name="Straight Arrow Connector 5"/>
          <p:cNvCxnSpPr>
            <a:stCxn id="80" idx="3"/>
          </p:cNvCxnSpPr>
          <p:nvPr/>
        </p:nvCxnSpPr>
        <p:spPr>
          <a:xfrm>
            <a:off x="5013960" y="4229100"/>
            <a:ext cx="1356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348261" y="3398020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eorgia" pitchFamily="18" charset="0"/>
              </a:rPr>
              <a:t>spark11@gsb.co..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751600" y="3398020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Users: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85133" y="3931420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Georgia" pitchFamily="18" charset="0"/>
                <a:ea typeface="Batang" pitchFamily="18" charset="-127"/>
              </a:rPr>
              <a:t> Email: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348261" y="3933652"/>
            <a:ext cx="1188720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447133" y="370282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Georgia" pitchFamily="18" charset="0"/>
                <a:ea typeface="Batang" pitchFamily="18" charset="-127"/>
              </a:rPr>
              <a:t>or …</a:t>
            </a:r>
          </a:p>
        </p:txBody>
      </p:sp>
      <p:sp>
        <p:nvSpPr>
          <p:cNvPr id="103" name="Flowchart: Merge 102"/>
          <p:cNvSpPr/>
          <p:nvPr/>
        </p:nvSpPr>
        <p:spPr>
          <a:xfrm>
            <a:off x="8361533" y="4009852"/>
            <a:ext cx="114300" cy="75084"/>
          </a:xfrm>
          <a:prstGeom prst="flowChartMerg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840821" y="2709988"/>
            <a:ext cx="1634557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Georgia" pitchFamily="18" charset="0"/>
              </a:rPr>
              <a:t>Follies Dance</a:t>
            </a:r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58600" y="2442172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Name the book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66133" y="3093220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Georgia" pitchFamily="18" charset="0"/>
                <a:ea typeface="Batang" pitchFamily="18" charset="-127"/>
              </a:rPr>
              <a:t>Invite members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713220" y="1996174"/>
            <a:ext cx="1889760" cy="283949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ltis"/>
              </a:rPr>
              <a:t>new </a:t>
            </a:r>
            <a:r>
              <a:rPr lang="en-US" sz="1300" b="1" dirty="0" err="1" smtClean="0">
                <a:solidFill>
                  <a:schemeClr val="bg1"/>
                </a:solidFill>
                <a:latin typeface="Altis"/>
              </a:rPr>
              <a:t>quotebook</a:t>
            </a:r>
            <a:endParaRPr lang="en-US" sz="1300" b="1" dirty="0">
              <a:solidFill>
                <a:schemeClr val="bg1"/>
              </a:solidFill>
              <a:latin typeface="Altis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751600" y="2043939"/>
            <a:ext cx="181356" cy="193723"/>
            <a:chOff x="6752844" y="2036927"/>
            <a:chExt cx="181356" cy="193723"/>
          </a:xfrm>
        </p:grpSpPr>
        <p:sp>
          <p:nvSpPr>
            <p:cNvPr id="109" name="Rectangle 108"/>
            <p:cNvSpPr/>
            <p:nvPr/>
          </p:nvSpPr>
          <p:spPr>
            <a:xfrm>
              <a:off x="6752844" y="2036927"/>
              <a:ext cx="181356" cy="1937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u="sng" dirty="0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6779913" y="2085634"/>
              <a:ext cx="104775" cy="963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398756" y="4405784"/>
            <a:ext cx="455574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tx2"/>
                </a:solidFill>
                <a:latin typeface="Georgia" pitchFamily="18" charset="0"/>
                <a:ea typeface="Batang" pitchFamily="18" charset="-127"/>
              </a:rPr>
              <a:t>Done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7867441" y="4521200"/>
            <a:ext cx="1276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-990600" y="2441243"/>
            <a:ext cx="1320968" cy="32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-2133600" y="1994736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From add quote preview screen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296400" y="4292769"/>
            <a:ext cx="1473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To </a:t>
            </a:r>
            <a:r>
              <a:rPr lang="en-US" sz="1200" b="1" dirty="0" err="1" smtClean="0">
                <a:solidFill>
                  <a:srgbClr val="FF0000"/>
                </a:solidFill>
              </a:rPr>
              <a:t>quotebook</a:t>
            </a:r>
            <a:r>
              <a:rPr lang="en-US" sz="1200" b="1" dirty="0" smtClean="0">
                <a:solidFill>
                  <a:srgbClr val="FF0000"/>
                </a:solidFill>
              </a:rPr>
              <a:t> main screen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1242</Words>
  <Application>Microsoft Office PowerPoint</Application>
  <PresentationFormat>On-screen Show (4:3)</PresentationFormat>
  <Paragraphs>300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Rieger</dc:creator>
  <cp:lastModifiedBy>Jared Rieger</cp:lastModifiedBy>
  <cp:revision>42</cp:revision>
  <dcterms:created xsi:type="dcterms:W3CDTF">2013-07-21T22:54:31Z</dcterms:created>
  <dcterms:modified xsi:type="dcterms:W3CDTF">2013-09-14T19:47:10Z</dcterms:modified>
</cp:coreProperties>
</file>