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Lst>
  <p:sldSz cx="18288000" cy="10287000"/>
  <p:notesSz cx="6858000" cy="9144000"/>
  <p:embeddedFontLst>
    <p:embeddedFont>
      <p:font typeface="Agrandir Narrow" panose="020B0604020202020204" charset="0"/>
      <p:regular r:id="rId7"/>
    </p:embeddedFont>
    <p:embeddedFont>
      <p:font typeface="Agrandir Narrow Bold" panose="020B0604020202020204" charset="0"/>
      <p:regular r:id="rId8"/>
    </p:embeddedFont>
    <p:embeddedFont>
      <p:font typeface="Canva Sans Bold" panose="020B0604020202020204" charset="0"/>
      <p:regular r:id="rId9"/>
    </p:embeddedFont>
    <p:embeddedFont>
      <p:font typeface="Days" panose="02000505050000020004" charset="0"/>
      <p:regular r:id="rId10"/>
    </p:embeddedFont>
    <p:embeddedFont>
      <p:font typeface="Nourd Semi-Bold" panose="020B0604020202020204" charset="0"/>
      <p:regular r:id="rId11"/>
    </p:embeddedFont>
    <p:embeddedFont>
      <p:font typeface="Open Sauce" panose="020B0604020202020204" charset="0"/>
      <p:regular r:id="rId12"/>
    </p:embeddedFont>
    <p:embeddedFont>
      <p:font typeface="Open Sauce Light" panose="020B0604020202020204" charset="0"/>
      <p:regular r:id="rId13"/>
    </p:embeddedFont>
    <p:embeddedFont>
      <p:font typeface="Open Sauce Medium"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47453">
            <a:off x="-212140" y="-387358"/>
            <a:ext cx="18712279" cy="11061715"/>
          </a:xfrm>
          <a:custGeom>
            <a:avLst/>
            <a:gdLst/>
            <a:ahLst/>
            <a:cxnLst/>
            <a:rect l="l" t="t" r="r" b="b"/>
            <a:pathLst>
              <a:path w="18712279" h="11061715">
                <a:moveTo>
                  <a:pt x="441100" y="0"/>
                </a:moveTo>
                <a:lnTo>
                  <a:pt x="18712280" y="784177"/>
                </a:lnTo>
                <a:lnTo>
                  <a:pt x="18271180" y="11061716"/>
                </a:lnTo>
                <a:lnTo>
                  <a:pt x="0" y="10277539"/>
                </a:lnTo>
                <a:lnTo>
                  <a:pt x="441100" y="0"/>
                </a:lnTo>
                <a:close/>
              </a:path>
            </a:pathLst>
          </a:custGeom>
          <a:blipFill>
            <a:blip r:embed="rId2"/>
            <a:stretch>
              <a:fillRect l="-9549" t="-14710" r="-62593" b="-49091"/>
            </a:stretch>
          </a:blipFill>
        </p:spPr>
        <p:txBody>
          <a:bodyPr/>
          <a:lstStyle/>
          <a:p>
            <a:endParaRPr lang="en-IN"/>
          </a:p>
        </p:txBody>
      </p:sp>
      <p:sp>
        <p:nvSpPr>
          <p:cNvPr id="3" name="Freeform 3"/>
          <p:cNvSpPr/>
          <p:nvPr/>
        </p:nvSpPr>
        <p:spPr>
          <a:xfrm>
            <a:off x="1564160" y="1182238"/>
            <a:ext cx="324049" cy="402318"/>
          </a:xfrm>
          <a:custGeom>
            <a:avLst/>
            <a:gdLst/>
            <a:ahLst/>
            <a:cxnLst/>
            <a:rect l="l" t="t" r="r" b="b"/>
            <a:pathLst>
              <a:path w="324049" h="402318">
                <a:moveTo>
                  <a:pt x="0" y="0"/>
                </a:moveTo>
                <a:lnTo>
                  <a:pt x="324049" y="0"/>
                </a:lnTo>
                <a:lnTo>
                  <a:pt x="324049" y="402318"/>
                </a:lnTo>
                <a:lnTo>
                  <a:pt x="0" y="4023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AutoShape 4"/>
          <p:cNvSpPr/>
          <p:nvPr/>
        </p:nvSpPr>
        <p:spPr>
          <a:xfrm>
            <a:off x="1564160" y="6931968"/>
            <a:ext cx="9526284" cy="0"/>
          </a:xfrm>
          <a:prstGeom prst="line">
            <a:avLst/>
          </a:prstGeom>
          <a:ln w="76200" cap="rnd">
            <a:solidFill>
              <a:srgbClr val="F5F5F5"/>
            </a:solidFill>
            <a:prstDash val="solid"/>
            <a:headEnd type="none" w="sm" len="sm"/>
            <a:tailEnd type="none" w="sm" len="sm"/>
          </a:ln>
        </p:spPr>
        <p:txBody>
          <a:bodyPr/>
          <a:lstStyle/>
          <a:p>
            <a:endParaRPr lang="en-IN"/>
          </a:p>
        </p:txBody>
      </p:sp>
      <p:sp>
        <p:nvSpPr>
          <p:cNvPr id="5" name="TextBox 5"/>
          <p:cNvSpPr txBox="1"/>
          <p:nvPr/>
        </p:nvSpPr>
        <p:spPr>
          <a:xfrm>
            <a:off x="1564160" y="3648668"/>
            <a:ext cx="9118379" cy="1286455"/>
          </a:xfrm>
          <a:prstGeom prst="rect">
            <a:avLst/>
          </a:prstGeom>
        </p:spPr>
        <p:txBody>
          <a:bodyPr lIns="0" tIns="0" rIns="0" bIns="0" rtlCol="0" anchor="t">
            <a:spAutoFit/>
          </a:bodyPr>
          <a:lstStyle/>
          <a:p>
            <a:pPr algn="just">
              <a:lnSpc>
                <a:spcPts val="9950"/>
              </a:lnSpc>
            </a:pPr>
            <a:r>
              <a:rPr lang="en-US" sz="9045" spc="334">
                <a:solidFill>
                  <a:srgbClr val="FFFFFF"/>
                </a:solidFill>
                <a:latin typeface="Days"/>
              </a:rPr>
              <a:t>Olympic Data</a:t>
            </a:r>
          </a:p>
        </p:txBody>
      </p:sp>
      <p:sp>
        <p:nvSpPr>
          <p:cNvPr id="6" name="TextBox 6"/>
          <p:cNvSpPr txBox="1"/>
          <p:nvPr/>
        </p:nvSpPr>
        <p:spPr>
          <a:xfrm>
            <a:off x="1564160" y="5013259"/>
            <a:ext cx="10375827" cy="1715229"/>
          </a:xfrm>
          <a:prstGeom prst="rect">
            <a:avLst/>
          </a:prstGeom>
        </p:spPr>
        <p:txBody>
          <a:bodyPr lIns="0" tIns="0" rIns="0" bIns="0" rtlCol="0" anchor="t">
            <a:spAutoFit/>
          </a:bodyPr>
          <a:lstStyle/>
          <a:p>
            <a:pPr algn="just">
              <a:lnSpc>
                <a:spcPts val="13263"/>
              </a:lnSpc>
            </a:pPr>
            <a:r>
              <a:rPr lang="en-US" sz="12057" spc="868">
                <a:solidFill>
                  <a:srgbClr val="FFFFFF"/>
                </a:solidFill>
                <a:latin typeface="Open Sauce Medium"/>
              </a:rPr>
              <a:t>ANALYSIS</a:t>
            </a:r>
          </a:p>
        </p:txBody>
      </p:sp>
      <p:sp>
        <p:nvSpPr>
          <p:cNvPr id="7" name="TextBox 7"/>
          <p:cNvSpPr txBox="1"/>
          <p:nvPr/>
        </p:nvSpPr>
        <p:spPr>
          <a:xfrm>
            <a:off x="2136054" y="1125088"/>
            <a:ext cx="4616019" cy="397545"/>
          </a:xfrm>
          <a:prstGeom prst="rect">
            <a:avLst/>
          </a:prstGeom>
        </p:spPr>
        <p:txBody>
          <a:bodyPr lIns="0" tIns="0" rIns="0" bIns="0" rtlCol="0" anchor="t">
            <a:spAutoFit/>
          </a:bodyPr>
          <a:lstStyle/>
          <a:p>
            <a:pPr>
              <a:lnSpc>
                <a:spcPts val="3068"/>
              </a:lnSpc>
            </a:pPr>
            <a:r>
              <a:rPr lang="en-US" sz="2789" spc="209" dirty="0">
                <a:solidFill>
                  <a:srgbClr val="FFFFFF"/>
                </a:solidFill>
                <a:latin typeface="Agrandir Narrow Bold"/>
              </a:rPr>
              <a:t>Manu Raj</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Freeform 2"/>
          <p:cNvSpPr/>
          <p:nvPr/>
        </p:nvSpPr>
        <p:spPr>
          <a:xfrm rot="5015114">
            <a:off x="9740863" y="2343404"/>
            <a:ext cx="15802157" cy="9423832"/>
          </a:xfrm>
          <a:custGeom>
            <a:avLst/>
            <a:gdLst/>
            <a:ahLst/>
            <a:cxnLst/>
            <a:rect l="l" t="t" r="r" b="b"/>
            <a:pathLst>
              <a:path w="15802157" h="9423832">
                <a:moveTo>
                  <a:pt x="0" y="0"/>
                </a:moveTo>
                <a:lnTo>
                  <a:pt x="15802157" y="0"/>
                </a:lnTo>
                <a:lnTo>
                  <a:pt x="15802157" y="9423832"/>
                </a:lnTo>
                <a:lnTo>
                  <a:pt x="0" y="94238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1566398" y="1333975"/>
            <a:ext cx="15433919" cy="7619050"/>
            <a:chOff x="0" y="0"/>
            <a:chExt cx="4064900" cy="2006663"/>
          </a:xfrm>
        </p:grpSpPr>
        <p:sp>
          <p:nvSpPr>
            <p:cNvPr id="4" name="Freeform 4"/>
            <p:cNvSpPr/>
            <p:nvPr/>
          </p:nvSpPr>
          <p:spPr>
            <a:xfrm>
              <a:off x="0" y="0"/>
              <a:ext cx="4064900" cy="2006663"/>
            </a:xfrm>
            <a:custGeom>
              <a:avLst/>
              <a:gdLst/>
              <a:ahLst/>
              <a:cxnLst/>
              <a:rect l="l" t="t" r="r" b="b"/>
              <a:pathLst>
                <a:path w="4064900" h="2006663">
                  <a:moveTo>
                    <a:pt x="0" y="0"/>
                  </a:moveTo>
                  <a:lnTo>
                    <a:pt x="4064900" y="0"/>
                  </a:lnTo>
                  <a:lnTo>
                    <a:pt x="4064900" y="2006663"/>
                  </a:lnTo>
                  <a:lnTo>
                    <a:pt x="0" y="2006663"/>
                  </a:lnTo>
                  <a:close/>
                </a:path>
              </a:pathLst>
            </a:custGeom>
            <a:solidFill>
              <a:srgbClr val="F5F5F5"/>
            </a:solidFill>
            <a:ln w="38100" cap="sq">
              <a:solidFill>
                <a:srgbClr val="202354"/>
              </a:solidFill>
              <a:prstDash val="solid"/>
              <a:miter/>
            </a:ln>
          </p:spPr>
          <p:txBody>
            <a:bodyPr/>
            <a:lstStyle/>
            <a:p>
              <a:endParaRPr lang="en-IN"/>
            </a:p>
          </p:txBody>
        </p:sp>
        <p:sp>
          <p:nvSpPr>
            <p:cNvPr id="5" name="TextBox 5"/>
            <p:cNvSpPr txBox="1"/>
            <p:nvPr/>
          </p:nvSpPr>
          <p:spPr>
            <a:xfrm>
              <a:off x="0" y="-28575"/>
              <a:ext cx="4064900" cy="2035238"/>
            </a:xfrm>
            <a:prstGeom prst="rect">
              <a:avLst/>
            </a:prstGeom>
          </p:spPr>
          <p:txBody>
            <a:bodyPr lIns="50800" tIns="50800" rIns="50800" bIns="50800" rtlCol="0" anchor="ctr"/>
            <a:lstStyle/>
            <a:p>
              <a:pPr algn="ctr">
                <a:lnSpc>
                  <a:spcPts val="1869"/>
                </a:lnSpc>
              </a:pPr>
              <a:endParaRPr/>
            </a:p>
          </p:txBody>
        </p:sp>
      </p:grpSp>
      <p:sp>
        <p:nvSpPr>
          <p:cNvPr id="6" name="TextBox 6"/>
          <p:cNvSpPr txBox="1"/>
          <p:nvPr/>
        </p:nvSpPr>
        <p:spPr>
          <a:xfrm>
            <a:off x="3032253" y="3472650"/>
            <a:ext cx="5056438" cy="658495"/>
          </a:xfrm>
          <a:prstGeom prst="rect">
            <a:avLst/>
          </a:prstGeom>
        </p:spPr>
        <p:txBody>
          <a:bodyPr lIns="0" tIns="0" rIns="0" bIns="0" rtlCol="0" anchor="t">
            <a:spAutoFit/>
          </a:bodyPr>
          <a:lstStyle/>
          <a:p>
            <a:pPr algn="just">
              <a:lnSpc>
                <a:spcPts val="5059"/>
              </a:lnSpc>
            </a:pPr>
            <a:r>
              <a:rPr lang="en-US" sz="4599" spc="607">
                <a:solidFill>
                  <a:srgbClr val="000000"/>
                </a:solidFill>
                <a:latin typeface="Open Sauce Medium"/>
              </a:rPr>
              <a:t>HISTORY</a:t>
            </a:r>
          </a:p>
        </p:txBody>
      </p:sp>
      <p:sp>
        <p:nvSpPr>
          <p:cNvPr id="7" name="TextBox 7"/>
          <p:cNvSpPr txBox="1"/>
          <p:nvPr/>
        </p:nvSpPr>
        <p:spPr>
          <a:xfrm>
            <a:off x="3032253" y="4792561"/>
            <a:ext cx="4436512" cy="2652903"/>
          </a:xfrm>
          <a:prstGeom prst="rect">
            <a:avLst/>
          </a:prstGeom>
        </p:spPr>
        <p:txBody>
          <a:bodyPr lIns="0" tIns="0" rIns="0" bIns="0" rtlCol="0" anchor="t">
            <a:spAutoFit/>
          </a:bodyPr>
          <a:lstStyle/>
          <a:p>
            <a:pPr>
              <a:lnSpc>
                <a:spcPts val="2646"/>
              </a:lnSpc>
            </a:pPr>
            <a:r>
              <a:rPr lang="en-US" sz="1800">
                <a:solidFill>
                  <a:srgbClr val="000000"/>
                </a:solidFill>
                <a:latin typeface="Open Sauce Light"/>
              </a:rPr>
              <a:t>The Olympics is a premier global sports event where athletes from around the world compete in various disciplines. It fosters unity, sportsmanship, and friendly competition among nations, showcasing the pinnacle of athletic excellence and cultural diversity on an international stage every four years.</a:t>
            </a:r>
          </a:p>
        </p:txBody>
      </p:sp>
      <p:sp>
        <p:nvSpPr>
          <p:cNvPr id="8" name="AutoShape 8"/>
          <p:cNvSpPr/>
          <p:nvPr/>
        </p:nvSpPr>
        <p:spPr>
          <a:xfrm flipV="1">
            <a:off x="8654651" y="2652442"/>
            <a:ext cx="0" cy="5211720"/>
          </a:xfrm>
          <a:prstGeom prst="line">
            <a:avLst/>
          </a:prstGeom>
          <a:ln w="38100" cap="flat">
            <a:solidFill>
              <a:srgbClr val="192253"/>
            </a:solidFill>
            <a:prstDash val="solid"/>
            <a:headEnd type="none" w="sm" len="sm"/>
            <a:tailEnd type="none" w="sm" len="sm"/>
          </a:ln>
        </p:spPr>
        <p:txBody>
          <a:bodyPr/>
          <a:lstStyle/>
          <a:p>
            <a:endParaRPr lang="en-IN"/>
          </a:p>
        </p:txBody>
      </p:sp>
      <p:grpSp>
        <p:nvGrpSpPr>
          <p:cNvPr id="9" name="Group 9"/>
          <p:cNvGrpSpPr>
            <a:grpSpLocks noChangeAspect="1"/>
          </p:cNvGrpSpPr>
          <p:nvPr/>
        </p:nvGrpSpPr>
        <p:grpSpPr>
          <a:xfrm>
            <a:off x="8469692" y="2467483"/>
            <a:ext cx="369918" cy="369918"/>
            <a:chOff x="6705600" y="1371600"/>
            <a:chExt cx="10972800" cy="10972800"/>
          </a:xfrm>
        </p:grpSpPr>
        <p:sp>
          <p:nvSpPr>
            <p:cNvPr id="10" name="Freeform 10"/>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1">
              <a:gsLst>
                <a:gs pos="0">
                  <a:srgbClr val="B34593">
                    <a:alpha val="100000"/>
                  </a:srgbClr>
                </a:gs>
                <a:gs pos="100000">
                  <a:srgbClr val="151F52">
                    <a:alpha val="100000"/>
                  </a:srgbClr>
                </a:gs>
              </a:gsLst>
              <a:lin ang="5400000"/>
            </a:gradFill>
          </p:spPr>
          <p:txBody>
            <a:bodyPr/>
            <a:lstStyle/>
            <a:p>
              <a:endParaRPr lang="en-IN"/>
            </a:p>
          </p:txBody>
        </p:sp>
      </p:grpSp>
      <p:grpSp>
        <p:nvGrpSpPr>
          <p:cNvPr id="11" name="Group 11"/>
          <p:cNvGrpSpPr>
            <a:grpSpLocks noChangeAspect="1"/>
          </p:cNvGrpSpPr>
          <p:nvPr/>
        </p:nvGrpSpPr>
        <p:grpSpPr>
          <a:xfrm>
            <a:off x="8469692" y="3336792"/>
            <a:ext cx="369918" cy="369918"/>
            <a:chOff x="6705600" y="1371600"/>
            <a:chExt cx="10972800" cy="10972800"/>
          </a:xfrm>
        </p:grpSpPr>
        <p:sp>
          <p:nvSpPr>
            <p:cNvPr id="12" name="Freeform 12"/>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1">
              <a:gsLst>
                <a:gs pos="0">
                  <a:srgbClr val="B34593">
                    <a:alpha val="100000"/>
                  </a:srgbClr>
                </a:gs>
                <a:gs pos="100000">
                  <a:srgbClr val="151F52">
                    <a:alpha val="100000"/>
                  </a:srgbClr>
                </a:gs>
              </a:gsLst>
              <a:lin ang="5400000"/>
            </a:gradFill>
          </p:spPr>
          <p:txBody>
            <a:bodyPr/>
            <a:lstStyle/>
            <a:p>
              <a:endParaRPr lang="en-IN"/>
            </a:p>
          </p:txBody>
        </p:sp>
      </p:grpSp>
      <p:grpSp>
        <p:nvGrpSpPr>
          <p:cNvPr id="13" name="Group 13"/>
          <p:cNvGrpSpPr>
            <a:grpSpLocks noChangeAspect="1"/>
          </p:cNvGrpSpPr>
          <p:nvPr/>
        </p:nvGrpSpPr>
        <p:grpSpPr>
          <a:xfrm>
            <a:off x="8469692" y="6888060"/>
            <a:ext cx="369918" cy="369918"/>
            <a:chOff x="6705600" y="1371600"/>
            <a:chExt cx="10972800" cy="10972800"/>
          </a:xfrm>
        </p:grpSpPr>
        <p:sp>
          <p:nvSpPr>
            <p:cNvPr id="14" name="Freeform 1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1">
              <a:gsLst>
                <a:gs pos="0">
                  <a:srgbClr val="B34593">
                    <a:alpha val="100000"/>
                  </a:srgbClr>
                </a:gs>
                <a:gs pos="100000">
                  <a:srgbClr val="151F52">
                    <a:alpha val="100000"/>
                  </a:srgbClr>
                </a:gs>
              </a:gsLst>
              <a:lin ang="5400000"/>
            </a:gradFill>
          </p:spPr>
          <p:txBody>
            <a:bodyPr/>
            <a:lstStyle/>
            <a:p>
              <a:endParaRPr lang="en-IN"/>
            </a:p>
          </p:txBody>
        </p:sp>
      </p:grpSp>
      <p:sp>
        <p:nvSpPr>
          <p:cNvPr id="15" name="TextBox 15"/>
          <p:cNvSpPr txBox="1"/>
          <p:nvPr/>
        </p:nvSpPr>
        <p:spPr>
          <a:xfrm>
            <a:off x="9054139" y="6931731"/>
            <a:ext cx="5890265" cy="292100"/>
          </a:xfrm>
          <a:prstGeom prst="rect">
            <a:avLst/>
          </a:prstGeom>
        </p:spPr>
        <p:txBody>
          <a:bodyPr lIns="0" tIns="0" rIns="0" bIns="0" rtlCol="0" anchor="t">
            <a:spAutoFit/>
          </a:bodyPr>
          <a:lstStyle/>
          <a:p>
            <a:pPr algn="just">
              <a:lnSpc>
                <a:spcPts val="2200"/>
              </a:lnSpc>
            </a:pPr>
            <a:r>
              <a:rPr lang="en-US" sz="2000" spc="64">
                <a:solidFill>
                  <a:srgbClr val="000000"/>
                </a:solidFill>
                <a:latin typeface="Open Sauce"/>
              </a:rPr>
              <a:t>France will host the 2024 Olympics</a:t>
            </a:r>
          </a:p>
        </p:txBody>
      </p:sp>
      <p:sp>
        <p:nvSpPr>
          <p:cNvPr id="16" name="TextBox 16"/>
          <p:cNvSpPr txBox="1"/>
          <p:nvPr/>
        </p:nvSpPr>
        <p:spPr>
          <a:xfrm>
            <a:off x="3032253" y="2672868"/>
            <a:ext cx="4436512" cy="711199"/>
          </a:xfrm>
          <a:prstGeom prst="rect">
            <a:avLst/>
          </a:prstGeom>
        </p:spPr>
        <p:txBody>
          <a:bodyPr lIns="0" tIns="0" rIns="0" bIns="0" rtlCol="0" anchor="t">
            <a:spAutoFit/>
          </a:bodyPr>
          <a:lstStyle/>
          <a:p>
            <a:pPr>
              <a:lnSpc>
                <a:spcPts val="5499"/>
              </a:lnSpc>
            </a:pPr>
            <a:r>
              <a:rPr lang="en-US" sz="4999" spc="159">
                <a:solidFill>
                  <a:srgbClr val="000000"/>
                </a:solidFill>
                <a:latin typeface="Days"/>
              </a:rPr>
              <a:t>Olympic</a:t>
            </a:r>
          </a:p>
        </p:txBody>
      </p:sp>
      <p:sp>
        <p:nvSpPr>
          <p:cNvPr id="17" name="AutoShape 17"/>
          <p:cNvSpPr/>
          <p:nvPr/>
        </p:nvSpPr>
        <p:spPr>
          <a:xfrm flipH="1" flipV="1">
            <a:off x="-7687792" y="4439071"/>
            <a:ext cx="15156557" cy="0"/>
          </a:xfrm>
          <a:prstGeom prst="line">
            <a:avLst/>
          </a:prstGeom>
          <a:ln w="76200" cap="flat">
            <a:solidFill>
              <a:srgbClr val="C23A97"/>
            </a:solidFill>
            <a:prstDash val="solid"/>
            <a:headEnd type="none" w="sm" len="sm"/>
            <a:tailEnd type="none" w="sm" len="sm"/>
          </a:ln>
        </p:spPr>
        <p:txBody>
          <a:bodyPr/>
          <a:lstStyle/>
          <a:p>
            <a:endParaRPr lang="en-IN"/>
          </a:p>
        </p:txBody>
      </p:sp>
      <p:sp>
        <p:nvSpPr>
          <p:cNvPr id="18" name="TextBox 18"/>
          <p:cNvSpPr txBox="1"/>
          <p:nvPr/>
        </p:nvSpPr>
        <p:spPr>
          <a:xfrm>
            <a:off x="9054139" y="2452840"/>
            <a:ext cx="6499850" cy="568325"/>
          </a:xfrm>
          <a:prstGeom prst="rect">
            <a:avLst/>
          </a:prstGeom>
        </p:spPr>
        <p:txBody>
          <a:bodyPr lIns="0" tIns="0" rIns="0" bIns="0" rtlCol="0" anchor="t">
            <a:spAutoFit/>
          </a:bodyPr>
          <a:lstStyle/>
          <a:p>
            <a:pPr algn="just">
              <a:lnSpc>
                <a:spcPts val="2200"/>
              </a:lnSpc>
            </a:pPr>
            <a:r>
              <a:rPr lang="en-US" sz="2000" spc="64">
                <a:solidFill>
                  <a:srgbClr val="000000"/>
                </a:solidFill>
                <a:latin typeface="Open Sauce"/>
              </a:rPr>
              <a:t>Started in ancient Greece in 776 BCE, honoring Zeus with sports like running and wrestling.</a:t>
            </a:r>
          </a:p>
        </p:txBody>
      </p:sp>
      <p:sp>
        <p:nvSpPr>
          <p:cNvPr id="19" name="TextBox 19"/>
          <p:cNvSpPr txBox="1"/>
          <p:nvPr/>
        </p:nvSpPr>
        <p:spPr>
          <a:xfrm>
            <a:off x="9054139" y="3366985"/>
            <a:ext cx="6499850" cy="292100"/>
          </a:xfrm>
          <a:prstGeom prst="rect">
            <a:avLst/>
          </a:prstGeom>
        </p:spPr>
        <p:txBody>
          <a:bodyPr lIns="0" tIns="0" rIns="0" bIns="0" rtlCol="0" anchor="t">
            <a:spAutoFit/>
          </a:bodyPr>
          <a:lstStyle/>
          <a:p>
            <a:pPr algn="just">
              <a:lnSpc>
                <a:spcPts val="2200"/>
              </a:lnSpc>
            </a:pPr>
            <a:r>
              <a:rPr lang="en-US" sz="2000" spc="64" dirty="0">
                <a:solidFill>
                  <a:srgbClr val="000000"/>
                </a:solidFill>
                <a:latin typeface="Open Sauce"/>
              </a:rPr>
              <a:t>Modern Olympic started in 1896</a:t>
            </a:r>
          </a:p>
        </p:txBody>
      </p:sp>
      <p:sp>
        <p:nvSpPr>
          <p:cNvPr id="20" name="TextBox 20"/>
          <p:cNvSpPr txBox="1"/>
          <p:nvPr/>
        </p:nvSpPr>
        <p:spPr>
          <a:xfrm>
            <a:off x="9054139" y="3963886"/>
            <a:ext cx="6499850" cy="292100"/>
          </a:xfrm>
          <a:prstGeom prst="rect">
            <a:avLst/>
          </a:prstGeom>
        </p:spPr>
        <p:txBody>
          <a:bodyPr lIns="0" tIns="0" rIns="0" bIns="0" rtlCol="0" anchor="t">
            <a:spAutoFit/>
          </a:bodyPr>
          <a:lstStyle/>
          <a:p>
            <a:pPr algn="just">
              <a:lnSpc>
                <a:spcPts val="2200"/>
              </a:lnSpc>
            </a:pPr>
            <a:r>
              <a:rPr lang="en-US" sz="2000" spc="64">
                <a:solidFill>
                  <a:srgbClr val="000000"/>
                </a:solidFill>
                <a:latin typeface="Open Sauce"/>
              </a:rPr>
              <a:t>Helds every 4 years</a:t>
            </a:r>
          </a:p>
        </p:txBody>
      </p:sp>
      <p:sp>
        <p:nvSpPr>
          <p:cNvPr id="21" name="TextBox 21"/>
          <p:cNvSpPr txBox="1"/>
          <p:nvPr/>
        </p:nvSpPr>
        <p:spPr>
          <a:xfrm>
            <a:off x="9054139" y="4560786"/>
            <a:ext cx="6499850" cy="568325"/>
          </a:xfrm>
          <a:prstGeom prst="rect">
            <a:avLst/>
          </a:prstGeom>
        </p:spPr>
        <p:txBody>
          <a:bodyPr lIns="0" tIns="0" rIns="0" bIns="0" rtlCol="0" anchor="t">
            <a:spAutoFit/>
          </a:bodyPr>
          <a:lstStyle/>
          <a:p>
            <a:pPr algn="just">
              <a:lnSpc>
                <a:spcPts val="2200"/>
              </a:lnSpc>
            </a:pPr>
            <a:r>
              <a:rPr lang="en-US" sz="2000" spc="64">
                <a:solidFill>
                  <a:srgbClr val="000000"/>
                </a:solidFill>
                <a:latin typeface="Open Sauce"/>
              </a:rPr>
              <a:t>Evolved to include a wide range of sports, reflecting global athletic diversity and interests.</a:t>
            </a:r>
          </a:p>
        </p:txBody>
      </p:sp>
      <p:sp>
        <p:nvSpPr>
          <p:cNvPr id="22" name="TextBox 22"/>
          <p:cNvSpPr txBox="1"/>
          <p:nvPr/>
        </p:nvSpPr>
        <p:spPr>
          <a:xfrm>
            <a:off x="9054139" y="5321565"/>
            <a:ext cx="6499850" cy="568325"/>
          </a:xfrm>
          <a:prstGeom prst="rect">
            <a:avLst/>
          </a:prstGeom>
        </p:spPr>
        <p:txBody>
          <a:bodyPr lIns="0" tIns="0" rIns="0" bIns="0" rtlCol="0" anchor="t">
            <a:spAutoFit/>
          </a:bodyPr>
          <a:lstStyle/>
          <a:p>
            <a:pPr algn="just">
              <a:lnSpc>
                <a:spcPts val="2200"/>
              </a:lnSpc>
            </a:pPr>
            <a:r>
              <a:rPr lang="en-US" sz="2000" spc="64" dirty="0">
                <a:solidFill>
                  <a:srgbClr val="000000"/>
                </a:solidFill>
                <a:latin typeface="Open Sauce"/>
              </a:rPr>
              <a:t>The five interlocking rings represent the five continents of the world</a:t>
            </a:r>
          </a:p>
        </p:txBody>
      </p:sp>
      <p:sp>
        <p:nvSpPr>
          <p:cNvPr id="23" name="TextBox 23"/>
          <p:cNvSpPr txBox="1"/>
          <p:nvPr/>
        </p:nvSpPr>
        <p:spPr>
          <a:xfrm>
            <a:off x="9054139" y="6059343"/>
            <a:ext cx="6499850" cy="568325"/>
          </a:xfrm>
          <a:prstGeom prst="rect">
            <a:avLst/>
          </a:prstGeom>
        </p:spPr>
        <p:txBody>
          <a:bodyPr lIns="0" tIns="0" rIns="0" bIns="0" rtlCol="0" anchor="t">
            <a:spAutoFit/>
          </a:bodyPr>
          <a:lstStyle/>
          <a:p>
            <a:pPr algn="just">
              <a:lnSpc>
                <a:spcPts val="2200"/>
              </a:lnSpc>
            </a:pPr>
            <a:r>
              <a:rPr lang="en-US" sz="2000" spc="64">
                <a:solidFill>
                  <a:srgbClr val="000000"/>
                </a:solidFill>
                <a:latin typeface="Open Sauce"/>
              </a:rPr>
              <a:t>There are 4 types of Olympics</a:t>
            </a:r>
          </a:p>
          <a:p>
            <a:pPr algn="just">
              <a:lnSpc>
                <a:spcPts val="2200"/>
              </a:lnSpc>
            </a:pPr>
            <a:r>
              <a:rPr lang="en-US" sz="2000" spc="64">
                <a:solidFill>
                  <a:srgbClr val="000000"/>
                </a:solidFill>
                <a:latin typeface="Open Sauce"/>
              </a:rPr>
              <a:t>Summer, Winter, Youth, Paralympic</a:t>
            </a:r>
          </a:p>
        </p:txBody>
      </p:sp>
      <p:grpSp>
        <p:nvGrpSpPr>
          <p:cNvPr id="24" name="Group 24"/>
          <p:cNvGrpSpPr>
            <a:grpSpLocks noChangeAspect="1"/>
          </p:cNvGrpSpPr>
          <p:nvPr/>
        </p:nvGrpSpPr>
        <p:grpSpPr>
          <a:xfrm>
            <a:off x="8469692" y="3954361"/>
            <a:ext cx="369918" cy="369918"/>
            <a:chOff x="6705600" y="1371600"/>
            <a:chExt cx="10972800" cy="10972800"/>
          </a:xfrm>
        </p:grpSpPr>
        <p:sp>
          <p:nvSpPr>
            <p:cNvPr id="25" name="Freeform 25"/>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1">
              <a:gsLst>
                <a:gs pos="0">
                  <a:srgbClr val="B34593">
                    <a:alpha val="100000"/>
                  </a:srgbClr>
                </a:gs>
                <a:gs pos="100000">
                  <a:srgbClr val="151F52">
                    <a:alpha val="100000"/>
                  </a:srgbClr>
                </a:gs>
              </a:gsLst>
              <a:lin ang="5400000"/>
            </a:gradFill>
          </p:spPr>
          <p:txBody>
            <a:bodyPr/>
            <a:lstStyle/>
            <a:p>
              <a:endParaRPr lang="en-IN"/>
            </a:p>
          </p:txBody>
        </p:sp>
      </p:grpSp>
      <p:grpSp>
        <p:nvGrpSpPr>
          <p:cNvPr id="26" name="Group 26"/>
          <p:cNvGrpSpPr>
            <a:grpSpLocks noChangeAspect="1"/>
          </p:cNvGrpSpPr>
          <p:nvPr/>
        </p:nvGrpSpPr>
        <p:grpSpPr>
          <a:xfrm>
            <a:off x="8469692" y="4570647"/>
            <a:ext cx="369918" cy="369918"/>
            <a:chOff x="6705600" y="1371600"/>
            <a:chExt cx="10972800" cy="10972800"/>
          </a:xfrm>
        </p:grpSpPr>
        <p:sp>
          <p:nvSpPr>
            <p:cNvPr id="27" name="Freeform 27"/>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1">
              <a:gsLst>
                <a:gs pos="0">
                  <a:srgbClr val="B34593">
                    <a:alpha val="100000"/>
                  </a:srgbClr>
                </a:gs>
                <a:gs pos="100000">
                  <a:srgbClr val="151F52">
                    <a:alpha val="100000"/>
                  </a:srgbClr>
                </a:gs>
              </a:gsLst>
              <a:lin ang="5400000"/>
            </a:gradFill>
          </p:spPr>
          <p:txBody>
            <a:bodyPr/>
            <a:lstStyle/>
            <a:p>
              <a:endParaRPr lang="en-IN"/>
            </a:p>
          </p:txBody>
        </p:sp>
      </p:grpSp>
      <p:grpSp>
        <p:nvGrpSpPr>
          <p:cNvPr id="28" name="Group 28"/>
          <p:cNvGrpSpPr>
            <a:grpSpLocks noChangeAspect="1"/>
          </p:cNvGrpSpPr>
          <p:nvPr/>
        </p:nvGrpSpPr>
        <p:grpSpPr>
          <a:xfrm>
            <a:off x="8469692" y="5312040"/>
            <a:ext cx="369918" cy="369918"/>
            <a:chOff x="6705600" y="1371600"/>
            <a:chExt cx="10972800" cy="10972800"/>
          </a:xfrm>
        </p:grpSpPr>
        <p:sp>
          <p:nvSpPr>
            <p:cNvPr id="29" name="Freeform 29"/>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1">
              <a:gsLst>
                <a:gs pos="0">
                  <a:srgbClr val="B34593">
                    <a:alpha val="100000"/>
                  </a:srgbClr>
                </a:gs>
                <a:gs pos="100000">
                  <a:srgbClr val="151F52">
                    <a:alpha val="100000"/>
                  </a:srgbClr>
                </a:gs>
              </a:gsLst>
              <a:lin ang="5400000"/>
            </a:gradFill>
          </p:spPr>
          <p:txBody>
            <a:bodyPr/>
            <a:lstStyle/>
            <a:p>
              <a:endParaRPr lang="en-IN"/>
            </a:p>
          </p:txBody>
        </p:sp>
      </p:grpSp>
      <p:grpSp>
        <p:nvGrpSpPr>
          <p:cNvPr id="30" name="Group 30"/>
          <p:cNvGrpSpPr>
            <a:grpSpLocks noChangeAspect="1"/>
          </p:cNvGrpSpPr>
          <p:nvPr/>
        </p:nvGrpSpPr>
        <p:grpSpPr>
          <a:xfrm>
            <a:off x="8469692" y="6049818"/>
            <a:ext cx="369918" cy="369918"/>
            <a:chOff x="6705600" y="1371600"/>
            <a:chExt cx="10972800" cy="10972800"/>
          </a:xfrm>
        </p:grpSpPr>
        <p:sp>
          <p:nvSpPr>
            <p:cNvPr id="31" name="Freeform 31"/>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gradFill rotWithShape="1">
              <a:gsLst>
                <a:gs pos="0">
                  <a:srgbClr val="B34593">
                    <a:alpha val="100000"/>
                  </a:srgbClr>
                </a:gs>
                <a:gs pos="100000">
                  <a:srgbClr val="151F52">
                    <a:alpha val="100000"/>
                  </a:srgbClr>
                </a:gs>
              </a:gsLst>
              <a:lin ang="5400000"/>
            </a:gradFill>
          </p:spPr>
          <p:txBody>
            <a:bodyPr/>
            <a:lstStyle/>
            <a:p>
              <a:endParaRPr lang="en-IN"/>
            </a:p>
          </p:txBody>
        </p:sp>
      </p:grpSp>
      <p:pic>
        <p:nvPicPr>
          <p:cNvPr id="33" name="Picture 32">
            <a:extLst>
              <a:ext uri="{FF2B5EF4-FFF2-40B4-BE49-F238E27FC236}">
                <a16:creationId xmlns:a16="http://schemas.microsoft.com/office/drawing/2014/main" id="{5BF6600C-5A04-4315-54EB-DC8725ADD173}"/>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98654" y="7106953"/>
            <a:ext cx="2710670" cy="18071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txBody>
          <a:bodyPr/>
          <a:lstStyle/>
          <a:p>
            <a:endParaRPr lang="en-IN"/>
          </a:p>
        </p:txBody>
      </p:sp>
      <p:sp>
        <p:nvSpPr>
          <p:cNvPr id="3" name="AutoShape 3"/>
          <p:cNvSpPr/>
          <p:nvPr/>
        </p:nvSpPr>
        <p:spPr>
          <a:xfrm flipH="1">
            <a:off x="3838745" y="4174609"/>
            <a:ext cx="10610668" cy="53684"/>
          </a:xfrm>
          <a:prstGeom prst="line">
            <a:avLst/>
          </a:prstGeom>
          <a:ln w="76200" cap="flat">
            <a:solidFill>
              <a:srgbClr val="F5F5F5"/>
            </a:solidFill>
            <a:prstDash val="solid"/>
            <a:headEnd type="none" w="sm" len="sm"/>
            <a:tailEnd type="none" w="sm" len="sm"/>
          </a:ln>
        </p:spPr>
        <p:txBody>
          <a:bodyPr/>
          <a:lstStyle/>
          <a:p>
            <a:endParaRPr lang="en-IN"/>
          </a:p>
        </p:txBody>
      </p:sp>
      <p:sp>
        <p:nvSpPr>
          <p:cNvPr id="4" name="Freeform 4"/>
          <p:cNvSpPr/>
          <p:nvPr/>
        </p:nvSpPr>
        <p:spPr>
          <a:xfrm>
            <a:off x="21450" y="2028491"/>
            <a:ext cx="18245100" cy="8258509"/>
          </a:xfrm>
          <a:custGeom>
            <a:avLst/>
            <a:gdLst/>
            <a:ahLst/>
            <a:cxnLst/>
            <a:rect l="l" t="t" r="r" b="b"/>
            <a:pathLst>
              <a:path w="18245100" h="8258509">
                <a:moveTo>
                  <a:pt x="0" y="0"/>
                </a:moveTo>
                <a:lnTo>
                  <a:pt x="18245100" y="0"/>
                </a:lnTo>
                <a:lnTo>
                  <a:pt x="18245100" y="8258509"/>
                </a:lnTo>
                <a:lnTo>
                  <a:pt x="0" y="8258509"/>
                </a:lnTo>
                <a:lnTo>
                  <a:pt x="0" y="0"/>
                </a:lnTo>
                <a:close/>
              </a:path>
            </a:pathLst>
          </a:custGeom>
          <a:blipFill>
            <a:blip r:embed="rId3"/>
            <a:stretch>
              <a:fillRect/>
            </a:stretch>
          </a:blipFill>
        </p:spPr>
        <p:txBody>
          <a:bodyPr/>
          <a:lstStyle/>
          <a:p>
            <a:endParaRPr lang="en-IN"/>
          </a:p>
        </p:txBody>
      </p:sp>
      <p:sp>
        <p:nvSpPr>
          <p:cNvPr id="5" name="TextBox 5"/>
          <p:cNvSpPr txBox="1"/>
          <p:nvPr/>
        </p:nvSpPr>
        <p:spPr>
          <a:xfrm>
            <a:off x="4014018" y="254000"/>
            <a:ext cx="10610702" cy="774700"/>
          </a:xfrm>
          <a:prstGeom prst="rect">
            <a:avLst/>
          </a:prstGeom>
        </p:spPr>
        <p:txBody>
          <a:bodyPr lIns="0" tIns="0" rIns="0" bIns="0" rtlCol="0" anchor="t">
            <a:spAutoFit/>
          </a:bodyPr>
          <a:lstStyle/>
          <a:p>
            <a:pPr algn="ctr">
              <a:lnSpc>
                <a:spcPts val="6049"/>
              </a:lnSpc>
            </a:pPr>
            <a:r>
              <a:rPr lang="en-US" sz="5499" spc="175">
                <a:solidFill>
                  <a:srgbClr val="FFFFFF"/>
                </a:solidFill>
                <a:latin typeface="Days"/>
              </a:rPr>
              <a:t>Data Source</a:t>
            </a:r>
          </a:p>
        </p:txBody>
      </p:sp>
      <p:sp>
        <p:nvSpPr>
          <p:cNvPr id="6" name="TextBox 6"/>
          <p:cNvSpPr txBox="1"/>
          <p:nvPr/>
        </p:nvSpPr>
        <p:spPr>
          <a:xfrm>
            <a:off x="3713044" y="5572338"/>
            <a:ext cx="2097071" cy="652653"/>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Briefly describe the concept</a:t>
            </a:r>
          </a:p>
        </p:txBody>
      </p:sp>
      <p:sp>
        <p:nvSpPr>
          <p:cNvPr id="7" name="TextBox 7"/>
          <p:cNvSpPr txBox="1"/>
          <p:nvPr/>
        </p:nvSpPr>
        <p:spPr>
          <a:xfrm>
            <a:off x="3628807" y="4643028"/>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01</a:t>
            </a:r>
          </a:p>
        </p:txBody>
      </p:sp>
      <p:sp>
        <p:nvSpPr>
          <p:cNvPr id="8" name="TextBox 8"/>
          <p:cNvSpPr txBox="1"/>
          <p:nvPr/>
        </p:nvSpPr>
        <p:spPr>
          <a:xfrm>
            <a:off x="6494264" y="4643028"/>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02</a:t>
            </a:r>
          </a:p>
        </p:txBody>
      </p:sp>
      <p:sp>
        <p:nvSpPr>
          <p:cNvPr id="9" name="TextBox 9"/>
          <p:cNvSpPr txBox="1"/>
          <p:nvPr/>
        </p:nvSpPr>
        <p:spPr>
          <a:xfrm>
            <a:off x="9426884" y="4643028"/>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03</a:t>
            </a:r>
          </a:p>
        </p:txBody>
      </p:sp>
      <p:sp>
        <p:nvSpPr>
          <p:cNvPr id="10" name="TextBox 10"/>
          <p:cNvSpPr txBox="1"/>
          <p:nvPr/>
        </p:nvSpPr>
        <p:spPr>
          <a:xfrm>
            <a:off x="12359177" y="4643028"/>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04</a:t>
            </a:r>
          </a:p>
        </p:txBody>
      </p:sp>
      <p:sp>
        <p:nvSpPr>
          <p:cNvPr id="11" name="TextBox 11"/>
          <p:cNvSpPr txBox="1"/>
          <p:nvPr/>
        </p:nvSpPr>
        <p:spPr>
          <a:xfrm>
            <a:off x="6662736" y="5572338"/>
            <a:ext cx="2097071" cy="652653"/>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Briefly describe the concept</a:t>
            </a:r>
          </a:p>
        </p:txBody>
      </p:sp>
      <p:sp>
        <p:nvSpPr>
          <p:cNvPr id="12" name="TextBox 12"/>
          <p:cNvSpPr txBox="1"/>
          <p:nvPr/>
        </p:nvSpPr>
        <p:spPr>
          <a:xfrm>
            <a:off x="9612429" y="5572338"/>
            <a:ext cx="2097071" cy="652653"/>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Briefly describe the concept</a:t>
            </a:r>
          </a:p>
        </p:txBody>
      </p:sp>
      <p:sp>
        <p:nvSpPr>
          <p:cNvPr id="13" name="TextBox 13"/>
          <p:cNvSpPr txBox="1"/>
          <p:nvPr/>
        </p:nvSpPr>
        <p:spPr>
          <a:xfrm>
            <a:off x="12562122" y="5572338"/>
            <a:ext cx="2097071" cy="652653"/>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Briefly describe the concept</a:t>
            </a:r>
          </a:p>
        </p:txBody>
      </p:sp>
      <p:sp>
        <p:nvSpPr>
          <p:cNvPr id="14" name="TextBox 14"/>
          <p:cNvSpPr txBox="1"/>
          <p:nvPr/>
        </p:nvSpPr>
        <p:spPr>
          <a:xfrm>
            <a:off x="3713044" y="7666072"/>
            <a:ext cx="2097071" cy="652653"/>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Briefly describe the concept</a:t>
            </a:r>
          </a:p>
        </p:txBody>
      </p:sp>
      <p:sp>
        <p:nvSpPr>
          <p:cNvPr id="15" name="TextBox 15"/>
          <p:cNvSpPr txBox="1"/>
          <p:nvPr/>
        </p:nvSpPr>
        <p:spPr>
          <a:xfrm>
            <a:off x="3628807" y="6736761"/>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05</a:t>
            </a:r>
          </a:p>
        </p:txBody>
      </p:sp>
      <p:sp>
        <p:nvSpPr>
          <p:cNvPr id="16" name="TextBox 16"/>
          <p:cNvSpPr txBox="1"/>
          <p:nvPr/>
        </p:nvSpPr>
        <p:spPr>
          <a:xfrm>
            <a:off x="6494264" y="6736761"/>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06</a:t>
            </a:r>
          </a:p>
        </p:txBody>
      </p:sp>
      <p:sp>
        <p:nvSpPr>
          <p:cNvPr id="17" name="TextBox 17"/>
          <p:cNvSpPr txBox="1"/>
          <p:nvPr/>
        </p:nvSpPr>
        <p:spPr>
          <a:xfrm>
            <a:off x="9426884" y="6736761"/>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07</a:t>
            </a:r>
          </a:p>
        </p:txBody>
      </p:sp>
      <p:sp>
        <p:nvSpPr>
          <p:cNvPr id="18" name="TextBox 18"/>
          <p:cNvSpPr txBox="1"/>
          <p:nvPr/>
        </p:nvSpPr>
        <p:spPr>
          <a:xfrm>
            <a:off x="12359177" y="6736761"/>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08</a:t>
            </a:r>
          </a:p>
        </p:txBody>
      </p:sp>
      <p:sp>
        <p:nvSpPr>
          <p:cNvPr id="19" name="TextBox 19"/>
          <p:cNvSpPr txBox="1"/>
          <p:nvPr/>
        </p:nvSpPr>
        <p:spPr>
          <a:xfrm>
            <a:off x="6662736" y="7666072"/>
            <a:ext cx="2097071" cy="652653"/>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Briefly describe the concept</a:t>
            </a:r>
          </a:p>
        </p:txBody>
      </p:sp>
      <p:sp>
        <p:nvSpPr>
          <p:cNvPr id="20" name="TextBox 20"/>
          <p:cNvSpPr txBox="1"/>
          <p:nvPr/>
        </p:nvSpPr>
        <p:spPr>
          <a:xfrm>
            <a:off x="9612429" y="7666072"/>
            <a:ext cx="2097071" cy="652653"/>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Briefly describe the concept</a:t>
            </a:r>
          </a:p>
        </p:txBody>
      </p:sp>
      <p:sp>
        <p:nvSpPr>
          <p:cNvPr id="21" name="TextBox 21"/>
          <p:cNvSpPr txBox="1"/>
          <p:nvPr/>
        </p:nvSpPr>
        <p:spPr>
          <a:xfrm>
            <a:off x="12562122" y="7666072"/>
            <a:ext cx="2097071" cy="652653"/>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Briefly describe the concept</a:t>
            </a:r>
          </a:p>
        </p:txBody>
      </p:sp>
      <p:sp>
        <p:nvSpPr>
          <p:cNvPr id="22" name="TextBox 22"/>
          <p:cNvSpPr txBox="1"/>
          <p:nvPr/>
        </p:nvSpPr>
        <p:spPr>
          <a:xfrm>
            <a:off x="4048490" y="940100"/>
            <a:ext cx="10610702" cy="1088390"/>
          </a:xfrm>
          <a:prstGeom prst="rect">
            <a:avLst/>
          </a:prstGeom>
        </p:spPr>
        <p:txBody>
          <a:bodyPr lIns="0" tIns="0" rIns="0" bIns="0" rtlCol="0" anchor="t">
            <a:spAutoFit/>
          </a:bodyPr>
          <a:lstStyle/>
          <a:p>
            <a:pPr algn="ctr">
              <a:lnSpc>
                <a:spcPts val="8470"/>
              </a:lnSpc>
            </a:pPr>
            <a:r>
              <a:rPr lang="en-US" sz="7700" spc="2194">
                <a:solidFill>
                  <a:srgbClr val="FFFFFF"/>
                </a:solidFill>
                <a:latin typeface="Open Sauce Medium"/>
              </a:rPr>
              <a:t>KAGGLE</a:t>
            </a:r>
          </a:p>
        </p:txBody>
      </p:sp>
      <p:sp>
        <p:nvSpPr>
          <p:cNvPr id="23" name="TextBox 23"/>
          <p:cNvSpPr txBox="1"/>
          <p:nvPr/>
        </p:nvSpPr>
        <p:spPr>
          <a:xfrm>
            <a:off x="14659193" y="955023"/>
            <a:ext cx="3465909" cy="887095"/>
          </a:xfrm>
          <a:prstGeom prst="rect">
            <a:avLst/>
          </a:prstGeom>
        </p:spPr>
        <p:txBody>
          <a:bodyPr lIns="0" tIns="0" rIns="0" bIns="0" rtlCol="0" anchor="t">
            <a:spAutoFit/>
          </a:bodyPr>
          <a:lstStyle/>
          <a:p>
            <a:pPr algn="ctr">
              <a:lnSpc>
                <a:spcPts val="7279"/>
              </a:lnSpc>
            </a:pPr>
            <a:r>
              <a:rPr lang="en-US" sz="5199">
                <a:solidFill>
                  <a:srgbClr val="FFFFFF"/>
                </a:solidFill>
                <a:latin typeface="Canva Sans Bold"/>
              </a:rPr>
              <a:t>1896-2016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Freeform 2"/>
          <p:cNvSpPr/>
          <p:nvPr/>
        </p:nvSpPr>
        <p:spPr>
          <a:xfrm rot="8100000">
            <a:off x="-5281063" y="-2431920"/>
            <a:ext cx="16893429" cy="10074627"/>
          </a:xfrm>
          <a:custGeom>
            <a:avLst/>
            <a:gdLst/>
            <a:ahLst/>
            <a:cxnLst/>
            <a:rect l="l" t="t" r="r" b="b"/>
            <a:pathLst>
              <a:path w="16893429" h="10074627">
                <a:moveTo>
                  <a:pt x="0" y="0"/>
                </a:moveTo>
                <a:lnTo>
                  <a:pt x="16893430" y="0"/>
                </a:lnTo>
                <a:lnTo>
                  <a:pt x="16893430" y="10074627"/>
                </a:lnTo>
                <a:lnTo>
                  <a:pt x="0" y="100746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1767040" y="1247931"/>
            <a:ext cx="15433919" cy="6333969"/>
            <a:chOff x="0" y="0"/>
            <a:chExt cx="4064900" cy="2006663"/>
          </a:xfrm>
        </p:grpSpPr>
        <p:sp>
          <p:nvSpPr>
            <p:cNvPr id="4" name="Freeform 4"/>
            <p:cNvSpPr/>
            <p:nvPr/>
          </p:nvSpPr>
          <p:spPr>
            <a:xfrm>
              <a:off x="0" y="0"/>
              <a:ext cx="4064900" cy="2006663"/>
            </a:xfrm>
            <a:custGeom>
              <a:avLst/>
              <a:gdLst/>
              <a:ahLst/>
              <a:cxnLst/>
              <a:rect l="l" t="t" r="r" b="b"/>
              <a:pathLst>
                <a:path w="4064900" h="2006663">
                  <a:moveTo>
                    <a:pt x="0" y="0"/>
                  </a:moveTo>
                  <a:lnTo>
                    <a:pt x="4064900" y="0"/>
                  </a:lnTo>
                  <a:lnTo>
                    <a:pt x="4064900" y="2006663"/>
                  </a:lnTo>
                  <a:lnTo>
                    <a:pt x="0" y="2006663"/>
                  </a:lnTo>
                  <a:close/>
                </a:path>
              </a:pathLst>
            </a:custGeom>
            <a:solidFill>
              <a:srgbClr val="F5F5F5"/>
            </a:solidFill>
            <a:ln w="38100" cap="sq">
              <a:solidFill>
                <a:srgbClr val="202354"/>
              </a:solidFill>
              <a:prstDash val="solid"/>
              <a:miter/>
            </a:ln>
          </p:spPr>
          <p:txBody>
            <a:bodyPr/>
            <a:lstStyle/>
            <a:p>
              <a:endParaRPr lang="en-IN"/>
            </a:p>
          </p:txBody>
        </p:sp>
        <p:sp>
          <p:nvSpPr>
            <p:cNvPr id="5" name="TextBox 5"/>
            <p:cNvSpPr txBox="1"/>
            <p:nvPr/>
          </p:nvSpPr>
          <p:spPr>
            <a:xfrm>
              <a:off x="0" y="-28575"/>
              <a:ext cx="4064900" cy="2035238"/>
            </a:xfrm>
            <a:prstGeom prst="rect">
              <a:avLst/>
            </a:prstGeom>
          </p:spPr>
          <p:txBody>
            <a:bodyPr lIns="50800" tIns="50800" rIns="50800" bIns="50800" rtlCol="0" anchor="ctr"/>
            <a:lstStyle/>
            <a:p>
              <a:pPr algn="ctr">
                <a:lnSpc>
                  <a:spcPts val="1869"/>
                </a:lnSpc>
              </a:pPr>
              <a:endParaRPr/>
            </a:p>
          </p:txBody>
        </p:sp>
      </p:grpSp>
      <p:sp>
        <p:nvSpPr>
          <p:cNvPr id="7" name="TextBox 7"/>
          <p:cNvSpPr txBox="1"/>
          <p:nvPr/>
        </p:nvSpPr>
        <p:spPr>
          <a:xfrm>
            <a:off x="4691519" y="3722746"/>
            <a:ext cx="3736180" cy="668655"/>
          </a:xfrm>
          <a:prstGeom prst="rect">
            <a:avLst/>
          </a:prstGeom>
        </p:spPr>
        <p:txBody>
          <a:bodyPr lIns="0" tIns="0" rIns="0" bIns="0" rtlCol="0" anchor="t">
            <a:spAutoFit/>
          </a:bodyPr>
          <a:lstStyle/>
          <a:p>
            <a:pPr>
              <a:lnSpc>
                <a:spcPts val="2519"/>
              </a:lnSpc>
              <a:spcBef>
                <a:spcPct val="0"/>
              </a:spcBef>
            </a:pPr>
            <a:r>
              <a:rPr lang="en-US" sz="1799">
                <a:solidFill>
                  <a:srgbClr val="000000"/>
                </a:solidFill>
                <a:latin typeface="Agrandir Narrow"/>
              </a:rPr>
              <a:t>Comprehensive Olympic insights spanning decades</a:t>
            </a:r>
          </a:p>
        </p:txBody>
      </p:sp>
      <p:grpSp>
        <p:nvGrpSpPr>
          <p:cNvPr id="8" name="Group 8"/>
          <p:cNvGrpSpPr/>
          <p:nvPr/>
        </p:nvGrpSpPr>
        <p:grpSpPr>
          <a:xfrm>
            <a:off x="3417346" y="3338871"/>
            <a:ext cx="898829" cy="939201"/>
            <a:chOff x="0" y="0"/>
            <a:chExt cx="1198439" cy="1252268"/>
          </a:xfrm>
        </p:grpSpPr>
        <p:grpSp>
          <p:nvGrpSpPr>
            <p:cNvPr id="9" name="Group 9"/>
            <p:cNvGrpSpPr/>
            <p:nvPr/>
          </p:nvGrpSpPr>
          <p:grpSpPr>
            <a:xfrm>
              <a:off x="0" y="0"/>
              <a:ext cx="1198439" cy="1252268"/>
              <a:chOff x="0" y="0"/>
              <a:chExt cx="354711" cy="370643"/>
            </a:xfrm>
          </p:grpSpPr>
          <p:sp>
            <p:nvSpPr>
              <p:cNvPr id="10" name="Freeform 10"/>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gradFill rotWithShape="1">
                <a:gsLst>
                  <a:gs pos="0">
                    <a:srgbClr val="B34593">
                      <a:alpha val="100000"/>
                    </a:srgbClr>
                  </a:gs>
                  <a:gs pos="100000">
                    <a:srgbClr val="151F52">
                      <a:alpha val="100000"/>
                    </a:srgbClr>
                  </a:gs>
                </a:gsLst>
                <a:lin ang="5400000"/>
              </a:gradFill>
            </p:spPr>
            <p:txBody>
              <a:bodyPr/>
              <a:lstStyle/>
              <a:p>
                <a:endParaRPr lang="en-IN"/>
              </a:p>
            </p:txBody>
          </p:sp>
          <p:sp>
            <p:nvSpPr>
              <p:cNvPr id="11" name="TextBox 11"/>
              <p:cNvSpPr txBox="1"/>
              <p:nvPr/>
            </p:nvSpPr>
            <p:spPr>
              <a:xfrm>
                <a:off x="0" y="-38100"/>
                <a:ext cx="354711" cy="40874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82960"/>
              <a:ext cx="1198439" cy="1000622"/>
            </a:xfrm>
            <a:prstGeom prst="rect">
              <a:avLst/>
            </a:prstGeom>
          </p:spPr>
          <p:txBody>
            <a:bodyPr lIns="0" tIns="0" rIns="0" bIns="0" rtlCol="0" anchor="t">
              <a:spAutoFit/>
            </a:bodyPr>
            <a:lstStyle/>
            <a:p>
              <a:pPr algn="ctr">
                <a:lnSpc>
                  <a:spcPts val="6369"/>
                </a:lnSpc>
                <a:spcBef>
                  <a:spcPct val="0"/>
                </a:spcBef>
              </a:pPr>
              <a:r>
                <a:rPr lang="en-US" sz="4549">
                  <a:solidFill>
                    <a:srgbClr val="FFFFFF"/>
                  </a:solidFill>
                  <a:latin typeface="Open Sauce Medium"/>
                </a:rPr>
                <a:t>01</a:t>
              </a:r>
            </a:p>
          </p:txBody>
        </p:sp>
      </p:grpSp>
      <p:sp>
        <p:nvSpPr>
          <p:cNvPr id="13" name="TextBox 13"/>
          <p:cNvSpPr txBox="1"/>
          <p:nvPr/>
        </p:nvSpPr>
        <p:spPr>
          <a:xfrm>
            <a:off x="4691519" y="3291246"/>
            <a:ext cx="3736180" cy="438786"/>
          </a:xfrm>
          <a:prstGeom prst="rect">
            <a:avLst/>
          </a:prstGeom>
        </p:spPr>
        <p:txBody>
          <a:bodyPr lIns="0" tIns="0" rIns="0" bIns="0" rtlCol="0" anchor="t">
            <a:spAutoFit/>
          </a:bodyPr>
          <a:lstStyle/>
          <a:p>
            <a:pPr>
              <a:lnSpc>
                <a:spcPts val="3639"/>
              </a:lnSpc>
              <a:spcBef>
                <a:spcPct val="0"/>
              </a:spcBef>
            </a:pPr>
            <a:r>
              <a:rPr lang="en-US" sz="2599">
                <a:solidFill>
                  <a:srgbClr val="000000"/>
                </a:solidFill>
                <a:latin typeface="Open Sauce Medium"/>
              </a:rPr>
              <a:t>Overall Analysis</a:t>
            </a:r>
          </a:p>
        </p:txBody>
      </p:sp>
      <p:sp>
        <p:nvSpPr>
          <p:cNvPr id="15" name="TextBox 15"/>
          <p:cNvSpPr txBox="1"/>
          <p:nvPr/>
        </p:nvSpPr>
        <p:spPr>
          <a:xfrm>
            <a:off x="10791591" y="3722746"/>
            <a:ext cx="3817417" cy="668655"/>
          </a:xfrm>
          <a:prstGeom prst="rect">
            <a:avLst/>
          </a:prstGeom>
        </p:spPr>
        <p:txBody>
          <a:bodyPr lIns="0" tIns="0" rIns="0" bIns="0" rtlCol="0" anchor="t">
            <a:spAutoFit/>
          </a:bodyPr>
          <a:lstStyle/>
          <a:p>
            <a:pPr>
              <a:lnSpc>
                <a:spcPts val="2519"/>
              </a:lnSpc>
              <a:spcBef>
                <a:spcPct val="0"/>
              </a:spcBef>
            </a:pPr>
            <a:r>
              <a:rPr lang="en-US" sz="1799">
                <a:solidFill>
                  <a:srgbClr val="000000"/>
                </a:solidFill>
                <a:latin typeface="Agrandir Narrow"/>
              </a:rPr>
              <a:t>Medal distribution across nations and sports.</a:t>
            </a:r>
          </a:p>
        </p:txBody>
      </p:sp>
      <p:sp>
        <p:nvSpPr>
          <p:cNvPr id="16" name="TextBox 16"/>
          <p:cNvSpPr txBox="1"/>
          <p:nvPr/>
        </p:nvSpPr>
        <p:spPr>
          <a:xfrm>
            <a:off x="10754304" y="3291246"/>
            <a:ext cx="4074611" cy="438786"/>
          </a:xfrm>
          <a:prstGeom prst="rect">
            <a:avLst/>
          </a:prstGeom>
        </p:spPr>
        <p:txBody>
          <a:bodyPr lIns="0" tIns="0" rIns="0" bIns="0" rtlCol="0" anchor="t">
            <a:spAutoFit/>
          </a:bodyPr>
          <a:lstStyle/>
          <a:p>
            <a:pPr>
              <a:lnSpc>
                <a:spcPts val="3639"/>
              </a:lnSpc>
              <a:spcBef>
                <a:spcPct val="0"/>
              </a:spcBef>
            </a:pPr>
            <a:r>
              <a:rPr lang="en-US" sz="2599">
                <a:solidFill>
                  <a:srgbClr val="000000"/>
                </a:solidFill>
                <a:latin typeface="Open Sauce Medium"/>
              </a:rPr>
              <a:t>Medal Tally</a:t>
            </a:r>
          </a:p>
        </p:txBody>
      </p:sp>
      <p:sp>
        <p:nvSpPr>
          <p:cNvPr id="17" name="TextBox 17"/>
          <p:cNvSpPr txBox="1"/>
          <p:nvPr/>
        </p:nvSpPr>
        <p:spPr>
          <a:xfrm>
            <a:off x="4691519" y="5379111"/>
            <a:ext cx="3654943" cy="622991"/>
          </a:xfrm>
          <a:prstGeom prst="rect">
            <a:avLst/>
          </a:prstGeom>
        </p:spPr>
        <p:txBody>
          <a:bodyPr lIns="0" tIns="0" rIns="0" bIns="0" rtlCol="0" anchor="t">
            <a:spAutoFit/>
          </a:bodyPr>
          <a:lstStyle/>
          <a:p>
            <a:pPr>
              <a:lnSpc>
                <a:spcPts val="2519"/>
              </a:lnSpc>
              <a:spcBef>
                <a:spcPct val="0"/>
              </a:spcBef>
            </a:pPr>
            <a:r>
              <a:rPr lang="en-US" sz="1799" dirty="0">
                <a:solidFill>
                  <a:srgbClr val="000000"/>
                </a:solidFill>
                <a:latin typeface="Agrandir Narrow"/>
              </a:rPr>
              <a:t>Country-specific Olympic performance insights.</a:t>
            </a:r>
          </a:p>
        </p:txBody>
      </p:sp>
      <p:sp>
        <p:nvSpPr>
          <p:cNvPr id="18" name="TextBox 18"/>
          <p:cNvSpPr txBox="1"/>
          <p:nvPr/>
        </p:nvSpPr>
        <p:spPr>
          <a:xfrm>
            <a:off x="4691519" y="4947611"/>
            <a:ext cx="5592507" cy="438786"/>
          </a:xfrm>
          <a:prstGeom prst="rect">
            <a:avLst/>
          </a:prstGeom>
        </p:spPr>
        <p:txBody>
          <a:bodyPr lIns="0" tIns="0" rIns="0" bIns="0" rtlCol="0" anchor="t">
            <a:spAutoFit/>
          </a:bodyPr>
          <a:lstStyle/>
          <a:p>
            <a:pPr>
              <a:lnSpc>
                <a:spcPts val="3639"/>
              </a:lnSpc>
              <a:spcBef>
                <a:spcPct val="0"/>
              </a:spcBef>
            </a:pPr>
            <a:r>
              <a:rPr lang="en-US" sz="2599">
                <a:solidFill>
                  <a:srgbClr val="000000"/>
                </a:solidFill>
                <a:latin typeface="Open Sauce Medium"/>
              </a:rPr>
              <a:t>Country Wise Analysis</a:t>
            </a:r>
          </a:p>
        </p:txBody>
      </p:sp>
      <p:grpSp>
        <p:nvGrpSpPr>
          <p:cNvPr id="19" name="Group 19"/>
          <p:cNvGrpSpPr/>
          <p:nvPr/>
        </p:nvGrpSpPr>
        <p:grpSpPr>
          <a:xfrm>
            <a:off x="9484000" y="3338871"/>
            <a:ext cx="898829" cy="939201"/>
            <a:chOff x="0" y="0"/>
            <a:chExt cx="1198439" cy="1252268"/>
          </a:xfrm>
        </p:grpSpPr>
        <p:grpSp>
          <p:nvGrpSpPr>
            <p:cNvPr id="20" name="Group 20"/>
            <p:cNvGrpSpPr/>
            <p:nvPr/>
          </p:nvGrpSpPr>
          <p:grpSpPr>
            <a:xfrm>
              <a:off x="0" y="0"/>
              <a:ext cx="1198439" cy="1252268"/>
              <a:chOff x="0" y="0"/>
              <a:chExt cx="354711" cy="370643"/>
            </a:xfrm>
          </p:grpSpPr>
          <p:sp>
            <p:nvSpPr>
              <p:cNvPr id="21" name="Freeform 21"/>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gradFill rotWithShape="1">
                <a:gsLst>
                  <a:gs pos="0">
                    <a:srgbClr val="B34593">
                      <a:alpha val="100000"/>
                    </a:srgbClr>
                  </a:gs>
                  <a:gs pos="100000">
                    <a:srgbClr val="151F52">
                      <a:alpha val="100000"/>
                    </a:srgbClr>
                  </a:gs>
                </a:gsLst>
                <a:lin ang="5400000"/>
              </a:gradFill>
            </p:spPr>
            <p:txBody>
              <a:bodyPr/>
              <a:lstStyle/>
              <a:p>
                <a:endParaRPr lang="en-IN"/>
              </a:p>
            </p:txBody>
          </p:sp>
          <p:sp>
            <p:nvSpPr>
              <p:cNvPr id="22" name="TextBox 22"/>
              <p:cNvSpPr txBox="1"/>
              <p:nvPr/>
            </p:nvSpPr>
            <p:spPr>
              <a:xfrm>
                <a:off x="0" y="-38100"/>
                <a:ext cx="354711" cy="408743"/>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82960"/>
              <a:ext cx="1198439" cy="1000622"/>
            </a:xfrm>
            <a:prstGeom prst="rect">
              <a:avLst/>
            </a:prstGeom>
          </p:spPr>
          <p:txBody>
            <a:bodyPr lIns="0" tIns="0" rIns="0" bIns="0" rtlCol="0" anchor="t">
              <a:spAutoFit/>
            </a:bodyPr>
            <a:lstStyle/>
            <a:p>
              <a:pPr algn="ctr">
                <a:lnSpc>
                  <a:spcPts val="6369"/>
                </a:lnSpc>
                <a:spcBef>
                  <a:spcPct val="0"/>
                </a:spcBef>
              </a:pPr>
              <a:r>
                <a:rPr lang="en-US" sz="4549">
                  <a:solidFill>
                    <a:srgbClr val="FFFFFF"/>
                  </a:solidFill>
                  <a:latin typeface="Open Sauce Medium"/>
                </a:rPr>
                <a:t>02</a:t>
              </a:r>
            </a:p>
          </p:txBody>
        </p:sp>
      </p:grpSp>
      <p:grpSp>
        <p:nvGrpSpPr>
          <p:cNvPr id="24" name="Group 24"/>
          <p:cNvGrpSpPr/>
          <p:nvPr/>
        </p:nvGrpSpPr>
        <p:grpSpPr>
          <a:xfrm>
            <a:off x="3417346" y="4995236"/>
            <a:ext cx="898829" cy="939201"/>
            <a:chOff x="0" y="0"/>
            <a:chExt cx="1198439" cy="1252268"/>
          </a:xfrm>
        </p:grpSpPr>
        <p:grpSp>
          <p:nvGrpSpPr>
            <p:cNvPr id="25" name="Group 25"/>
            <p:cNvGrpSpPr/>
            <p:nvPr/>
          </p:nvGrpSpPr>
          <p:grpSpPr>
            <a:xfrm>
              <a:off x="0" y="0"/>
              <a:ext cx="1198439" cy="1252268"/>
              <a:chOff x="0" y="0"/>
              <a:chExt cx="354711" cy="370643"/>
            </a:xfrm>
          </p:grpSpPr>
          <p:sp>
            <p:nvSpPr>
              <p:cNvPr id="26" name="Freeform 26"/>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gradFill rotWithShape="1">
                <a:gsLst>
                  <a:gs pos="0">
                    <a:srgbClr val="B34593">
                      <a:alpha val="100000"/>
                    </a:srgbClr>
                  </a:gs>
                  <a:gs pos="100000">
                    <a:srgbClr val="151F52">
                      <a:alpha val="100000"/>
                    </a:srgbClr>
                  </a:gs>
                </a:gsLst>
                <a:lin ang="5400000"/>
              </a:gradFill>
            </p:spPr>
            <p:txBody>
              <a:bodyPr/>
              <a:lstStyle/>
              <a:p>
                <a:endParaRPr lang="en-IN"/>
              </a:p>
            </p:txBody>
          </p:sp>
          <p:sp>
            <p:nvSpPr>
              <p:cNvPr id="27" name="TextBox 27"/>
              <p:cNvSpPr txBox="1"/>
              <p:nvPr/>
            </p:nvSpPr>
            <p:spPr>
              <a:xfrm>
                <a:off x="0" y="-38100"/>
                <a:ext cx="354711" cy="408743"/>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0" y="82960"/>
              <a:ext cx="1198439" cy="1000622"/>
            </a:xfrm>
            <a:prstGeom prst="rect">
              <a:avLst/>
            </a:prstGeom>
          </p:spPr>
          <p:txBody>
            <a:bodyPr lIns="0" tIns="0" rIns="0" bIns="0" rtlCol="0" anchor="t">
              <a:spAutoFit/>
            </a:bodyPr>
            <a:lstStyle/>
            <a:p>
              <a:pPr algn="ctr">
                <a:lnSpc>
                  <a:spcPts val="6369"/>
                </a:lnSpc>
                <a:spcBef>
                  <a:spcPct val="0"/>
                </a:spcBef>
              </a:pPr>
              <a:r>
                <a:rPr lang="en-US" sz="4549">
                  <a:solidFill>
                    <a:srgbClr val="FFFFFF"/>
                  </a:solidFill>
                  <a:latin typeface="Open Sauce Medium"/>
                </a:rPr>
                <a:t>03</a:t>
              </a:r>
            </a:p>
          </p:txBody>
        </p:sp>
      </p:grpSp>
      <p:grpSp>
        <p:nvGrpSpPr>
          <p:cNvPr id="29" name="Group 29"/>
          <p:cNvGrpSpPr/>
          <p:nvPr/>
        </p:nvGrpSpPr>
        <p:grpSpPr>
          <a:xfrm>
            <a:off x="9484000" y="4995236"/>
            <a:ext cx="898829" cy="939201"/>
            <a:chOff x="0" y="0"/>
            <a:chExt cx="1198439" cy="1252268"/>
          </a:xfrm>
        </p:grpSpPr>
        <p:grpSp>
          <p:nvGrpSpPr>
            <p:cNvPr id="30" name="Group 30"/>
            <p:cNvGrpSpPr/>
            <p:nvPr/>
          </p:nvGrpSpPr>
          <p:grpSpPr>
            <a:xfrm>
              <a:off x="0" y="0"/>
              <a:ext cx="1198439" cy="1252268"/>
              <a:chOff x="0" y="0"/>
              <a:chExt cx="354711" cy="370643"/>
            </a:xfrm>
          </p:grpSpPr>
          <p:sp>
            <p:nvSpPr>
              <p:cNvPr id="31" name="Freeform 31"/>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gradFill rotWithShape="1">
                <a:gsLst>
                  <a:gs pos="0">
                    <a:srgbClr val="B34593">
                      <a:alpha val="100000"/>
                    </a:srgbClr>
                  </a:gs>
                  <a:gs pos="100000">
                    <a:srgbClr val="151F52">
                      <a:alpha val="100000"/>
                    </a:srgbClr>
                  </a:gs>
                </a:gsLst>
                <a:lin ang="5400000"/>
              </a:gradFill>
            </p:spPr>
            <p:txBody>
              <a:bodyPr/>
              <a:lstStyle/>
              <a:p>
                <a:endParaRPr lang="en-IN"/>
              </a:p>
            </p:txBody>
          </p:sp>
          <p:sp>
            <p:nvSpPr>
              <p:cNvPr id="32" name="TextBox 32"/>
              <p:cNvSpPr txBox="1"/>
              <p:nvPr/>
            </p:nvSpPr>
            <p:spPr>
              <a:xfrm>
                <a:off x="0" y="-38100"/>
                <a:ext cx="354711" cy="408743"/>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0" y="82960"/>
              <a:ext cx="1198439" cy="1000622"/>
            </a:xfrm>
            <a:prstGeom prst="rect">
              <a:avLst/>
            </a:prstGeom>
          </p:spPr>
          <p:txBody>
            <a:bodyPr lIns="0" tIns="0" rIns="0" bIns="0" rtlCol="0" anchor="t">
              <a:spAutoFit/>
            </a:bodyPr>
            <a:lstStyle/>
            <a:p>
              <a:pPr algn="ctr">
                <a:lnSpc>
                  <a:spcPts val="6369"/>
                </a:lnSpc>
                <a:spcBef>
                  <a:spcPct val="0"/>
                </a:spcBef>
              </a:pPr>
              <a:r>
                <a:rPr lang="en-US" sz="4549">
                  <a:solidFill>
                    <a:srgbClr val="FFFFFF"/>
                  </a:solidFill>
                  <a:latin typeface="Open Sauce Medium"/>
                </a:rPr>
                <a:t>04</a:t>
              </a:r>
            </a:p>
          </p:txBody>
        </p:sp>
      </p:grpSp>
      <p:sp>
        <p:nvSpPr>
          <p:cNvPr id="34" name="TextBox 34"/>
          <p:cNvSpPr txBox="1"/>
          <p:nvPr/>
        </p:nvSpPr>
        <p:spPr>
          <a:xfrm>
            <a:off x="3866760" y="1663688"/>
            <a:ext cx="12133308" cy="900430"/>
          </a:xfrm>
          <a:prstGeom prst="rect">
            <a:avLst/>
          </a:prstGeom>
        </p:spPr>
        <p:txBody>
          <a:bodyPr lIns="0" tIns="0" rIns="0" bIns="0" rtlCol="0" anchor="t">
            <a:spAutoFit/>
          </a:bodyPr>
          <a:lstStyle/>
          <a:p>
            <a:pPr marL="0" lvl="0" indent="0">
              <a:lnSpc>
                <a:spcPts val="7040"/>
              </a:lnSpc>
              <a:spcBef>
                <a:spcPct val="0"/>
              </a:spcBef>
            </a:pPr>
            <a:r>
              <a:rPr lang="en-US" sz="6400" dirty="0">
                <a:solidFill>
                  <a:srgbClr val="000000"/>
                </a:solidFill>
                <a:latin typeface="Nourd Semi-Bold"/>
              </a:rPr>
              <a:t>Dashboard has 4 modules</a:t>
            </a:r>
          </a:p>
        </p:txBody>
      </p:sp>
      <p:sp>
        <p:nvSpPr>
          <p:cNvPr id="40" name="TextBox 40"/>
          <p:cNvSpPr txBox="1"/>
          <p:nvPr/>
        </p:nvSpPr>
        <p:spPr>
          <a:xfrm>
            <a:off x="10754304" y="5026051"/>
            <a:ext cx="4074611" cy="438786"/>
          </a:xfrm>
          <a:prstGeom prst="rect">
            <a:avLst/>
          </a:prstGeom>
        </p:spPr>
        <p:txBody>
          <a:bodyPr lIns="0" tIns="0" rIns="0" bIns="0" rtlCol="0" anchor="t">
            <a:spAutoFit/>
          </a:bodyPr>
          <a:lstStyle/>
          <a:p>
            <a:pPr>
              <a:lnSpc>
                <a:spcPts val="3639"/>
              </a:lnSpc>
              <a:spcBef>
                <a:spcPct val="0"/>
              </a:spcBef>
            </a:pPr>
            <a:r>
              <a:rPr lang="en-US" sz="2599">
                <a:solidFill>
                  <a:srgbClr val="000000"/>
                </a:solidFill>
                <a:latin typeface="Open Sauce Medium"/>
              </a:rPr>
              <a:t>Athlete Wise Analysis</a:t>
            </a:r>
          </a:p>
        </p:txBody>
      </p:sp>
      <p:sp>
        <p:nvSpPr>
          <p:cNvPr id="41" name="TextBox 41"/>
          <p:cNvSpPr txBox="1"/>
          <p:nvPr/>
        </p:nvSpPr>
        <p:spPr>
          <a:xfrm>
            <a:off x="10791591" y="5455311"/>
            <a:ext cx="3817417" cy="668655"/>
          </a:xfrm>
          <a:prstGeom prst="rect">
            <a:avLst/>
          </a:prstGeom>
        </p:spPr>
        <p:txBody>
          <a:bodyPr lIns="0" tIns="0" rIns="0" bIns="0" rtlCol="0" anchor="t">
            <a:spAutoFit/>
          </a:bodyPr>
          <a:lstStyle/>
          <a:p>
            <a:pPr>
              <a:lnSpc>
                <a:spcPts val="2519"/>
              </a:lnSpc>
              <a:spcBef>
                <a:spcPct val="0"/>
              </a:spcBef>
            </a:pPr>
            <a:r>
              <a:rPr lang="en-US" sz="1799">
                <a:solidFill>
                  <a:srgbClr val="000000"/>
                </a:solidFill>
                <a:latin typeface="Agrandir Narrow"/>
              </a:rPr>
              <a:t>Athlete-focused age-to-sport probability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47453">
            <a:off x="-212140" y="-387358"/>
            <a:ext cx="18712279" cy="11061715"/>
          </a:xfrm>
          <a:custGeom>
            <a:avLst/>
            <a:gdLst/>
            <a:ahLst/>
            <a:cxnLst/>
            <a:rect l="l" t="t" r="r" b="b"/>
            <a:pathLst>
              <a:path w="18712279" h="11061715">
                <a:moveTo>
                  <a:pt x="441100" y="0"/>
                </a:moveTo>
                <a:lnTo>
                  <a:pt x="18712280" y="784177"/>
                </a:lnTo>
                <a:lnTo>
                  <a:pt x="18271180" y="11061716"/>
                </a:lnTo>
                <a:lnTo>
                  <a:pt x="0" y="10277539"/>
                </a:lnTo>
                <a:lnTo>
                  <a:pt x="441100" y="0"/>
                </a:lnTo>
                <a:close/>
              </a:path>
            </a:pathLst>
          </a:custGeom>
          <a:blipFill>
            <a:blip r:embed="rId2"/>
            <a:stretch>
              <a:fillRect l="-9549" t="-14710" r="-62593" b="-49091"/>
            </a:stretch>
          </a:blipFill>
        </p:spPr>
        <p:txBody>
          <a:bodyPr/>
          <a:lstStyle/>
          <a:p>
            <a:endParaRPr lang="en-IN"/>
          </a:p>
        </p:txBody>
      </p:sp>
      <p:sp>
        <p:nvSpPr>
          <p:cNvPr id="3" name="TextBox 3"/>
          <p:cNvSpPr txBox="1"/>
          <p:nvPr/>
        </p:nvSpPr>
        <p:spPr>
          <a:xfrm>
            <a:off x="3422550" y="4133850"/>
            <a:ext cx="11442900" cy="2009775"/>
          </a:xfrm>
          <a:prstGeom prst="rect">
            <a:avLst/>
          </a:prstGeom>
        </p:spPr>
        <p:txBody>
          <a:bodyPr lIns="0" tIns="0" rIns="0" bIns="0" rtlCol="0" anchor="t">
            <a:spAutoFit/>
          </a:bodyPr>
          <a:lstStyle/>
          <a:p>
            <a:pPr algn="ctr">
              <a:lnSpc>
                <a:spcPts val="7920"/>
              </a:lnSpc>
            </a:pPr>
            <a:r>
              <a:rPr lang="en-US" sz="6600" spc="666">
                <a:solidFill>
                  <a:srgbClr val="FFFFFF"/>
                </a:solidFill>
                <a:latin typeface="Open Sauce Medium"/>
              </a:rPr>
              <a:t>LET’S SEE THE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215</Words>
  <Application>Microsoft Office PowerPoint</Application>
  <PresentationFormat>Custom</PresentationFormat>
  <Paragraphs>47</Paragraphs>
  <Slides>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Open Sauce Medium</vt:lpstr>
      <vt:lpstr>Open Sauce Light</vt:lpstr>
      <vt:lpstr>Arial</vt:lpstr>
      <vt:lpstr>Calibri</vt:lpstr>
      <vt:lpstr>Open Sauce</vt:lpstr>
      <vt:lpstr>Days</vt:lpstr>
      <vt:lpstr>Canva Sans Bold</vt:lpstr>
      <vt:lpstr>Agrandir Narrow Bold</vt:lpstr>
      <vt:lpstr>Agrandir Narrow</vt:lpstr>
      <vt:lpstr>Nourd Semi-Bold</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 ppt</dc:title>
  <dc:creator>MANU RAJ</dc:creator>
  <cp:lastModifiedBy>MANU RAJ</cp:lastModifiedBy>
  <cp:revision>5</cp:revision>
  <dcterms:created xsi:type="dcterms:W3CDTF">2006-08-16T00:00:00Z</dcterms:created>
  <dcterms:modified xsi:type="dcterms:W3CDTF">2024-04-22T02:39:28Z</dcterms:modified>
  <dc:identifier>DAGCmcJWG3g</dc:identifier>
</cp:coreProperties>
</file>