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_rels/slideLayout1.xml.rels" ContentType="application/vnd.openxmlformats-package.relationships+xml"/>
  <Override PartName="/ppt/slideLayouts/slideLayout1.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3.png" ContentType="image/png"/>
  <Override PartName="/ppt/media/image19.png" ContentType="image/png"/>
  <Override PartName="/ppt/media/image14.png" ContentType="image/png"/>
  <Override PartName="/ppt/media/image5.png" ContentType="image/png"/>
  <Override PartName="/ppt/media/image15.png" ContentType="image/png"/>
  <Override PartName="/ppt/media/image6.png" ContentType="image/png"/>
  <Override PartName="/ppt/media/image10.png" ContentType="image/png"/>
  <Override PartName="/ppt/media/image1.png" ContentType="image/png"/>
  <Override PartName="/ppt/media/image16.png" ContentType="image/png"/>
  <Override PartName="/ppt/media/image7.png" ContentType="image/png"/>
  <Override PartName="/ppt/media/image2.png" ContentType="image/png"/>
  <Override PartName="/ppt/media/image11.png" ContentType="image/png"/>
  <Override PartName="/ppt/media/image17.png" ContentType="image/png"/>
  <Override PartName="/ppt/media/image8.png" ContentType="image/png"/>
  <Override PartName="/ppt/slides/_rels/slide9.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0.xml.rels" ContentType="application/vnd.openxmlformats-package.relationships+xml"/>
  <Override PartName="/ppt/notesSlides/_rels/notesSlide4.xml.rels" ContentType="application/vnd.openxmlformats-package.relationships+xml"/>
  <Override PartName="/ppt/notesSlides/_rels/notesSlide11.xml.rels" ContentType="application/vnd.openxmlformats-package.relationships+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69D017AE-2A5B-4FD2-BA0D-6F8CCCF4CA7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0" y="0"/>
            <a:ext cx="0" cy="0"/>
          </a:xfrm>
          <a:prstGeom prst="rect">
            <a:avLst/>
          </a:prstGeom>
          <a:ln w="0">
            <a:noFill/>
          </a:ln>
        </p:spPr>
      </p:sp>
      <p:sp>
        <p:nvSpPr>
          <p:cNvPr id="14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pc="-1" strike="noStrike">
              <a:solidFill>
                <a:srgbClr val="000000"/>
              </a:solidFill>
              <a:latin typeface="Arial"/>
            </a:endParaRPr>
          </a:p>
        </p:txBody>
      </p:sp>
      <p:sp>
        <p:nvSpPr>
          <p:cNvPr id="141" name="PlaceHolder 3"/>
          <p:cNvSpPr>
            <a:spLocks noGrp="1"/>
          </p:cNvSpPr>
          <p:nvPr>
            <p:ph type="sldNum" idx="4"/>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343302FA-EA57-4F10-AE92-FC19A55F45AE}" type="slidenum">
              <a:rPr b="0" lang="en-US" sz="1800" spc="-1" strike="noStrike">
                <a:solidFill>
                  <a:schemeClr val="dk1"/>
                </a:solidFill>
                <a:latin typeface="+mn-lt"/>
                <a:ea typeface="+mn-ea"/>
              </a:rPr>
              <a:t>&lt;number&gt;</a:t>
            </a:fld>
            <a:endParaRPr b="0" lang="en-US" sz="18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0" y="0"/>
            <a:ext cx="0" cy="0"/>
          </a:xfrm>
          <a:prstGeom prst="rect">
            <a:avLst/>
          </a:prstGeom>
          <a:ln w="0">
            <a:noFill/>
          </a:ln>
        </p:spPr>
      </p:sp>
      <p:sp>
        <p:nvSpPr>
          <p:cNvPr id="16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pc="-1" strike="noStrike">
              <a:solidFill>
                <a:srgbClr val="000000"/>
              </a:solidFill>
              <a:latin typeface="Arial"/>
            </a:endParaRPr>
          </a:p>
        </p:txBody>
      </p:sp>
      <p:sp>
        <p:nvSpPr>
          <p:cNvPr id="168" name="PlaceHolder 3"/>
          <p:cNvSpPr>
            <a:spLocks noGrp="1"/>
          </p:cNvSpPr>
          <p:nvPr>
            <p:ph type="sldNum" idx="13"/>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6EC7A714-ACA2-4C34-A055-19BB29FDAE74}" type="slidenum">
              <a:rPr b="0" lang="en-US" sz="1800" spc="-1" strike="noStrike">
                <a:solidFill>
                  <a:schemeClr val="dk1"/>
                </a:solidFill>
                <a:latin typeface="+mn-lt"/>
                <a:ea typeface="+mn-ea"/>
              </a:rPr>
              <a:t>&lt;number&gt;</a:t>
            </a:fld>
            <a:endParaRPr b="0" lang="en-US" sz="18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0" y="0"/>
            <a:ext cx="0" cy="0"/>
          </a:xfrm>
          <a:prstGeom prst="rect">
            <a:avLst/>
          </a:prstGeom>
          <a:ln w="0">
            <a:noFill/>
          </a:ln>
        </p:spPr>
      </p:sp>
      <p:sp>
        <p:nvSpPr>
          <p:cNvPr id="17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pc="-1" strike="noStrike">
              <a:solidFill>
                <a:srgbClr val="000000"/>
              </a:solidFill>
              <a:latin typeface="Arial"/>
            </a:endParaRPr>
          </a:p>
        </p:txBody>
      </p:sp>
      <p:sp>
        <p:nvSpPr>
          <p:cNvPr id="171" name="PlaceHolder 3"/>
          <p:cNvSpPr>
            <a:spLocks noGrp="1"/>
          </p:cNvSpPr>
          <p:nvPr>
            <p:ph type="sldNum" idx="14"/>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F66CFDD3-B9D8-4F4F-B0EF-0AFCF5856265}" type="slidenum">
              <a:rPr b="0" lang="en-US" sz="1800" spc="-1" strike="noStrike">
                <a:solidFill>
                  <a:schemeClr val="dk1"/>
                </a:solidFill>
                <a:latin typeface="+mn-lt"/>
                <a:ea typeface="+mn-ea"/>
              </a:rPr>
              <a:t>&lt;number&gt;</a:t>
            </a:fld>
            <a:endParaRPr b="0" lang="en-US" sz="18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0" y="0"/>
            <a:ext cx="0" cy="0"/>
          </a:xfrm>
          <a:prstGeom prst="rect">
            <a:avLst/>
          </a:prstGeom>
          <a:ln w="0">
            <a:noFill/>
          </a:ln>
        </p:spPr>
      </p:sp>
      <p:sp>
        <p:nvSpPr>
          <p:cNvPr id="17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pc="-1" strike="noStrike">
              <a:solidFill>
                <a:srgbClr val="000000"/>
              </a:solidFill>
              <a:latin typeface="Arial"/>
            </a:endParaRPr>
          </a:p>
        </p:txBody>
      </p:sp>
      <p:sp>
        <p:nvSpPr>
          <p:cNvPr id="174" name="PlaceHolder 3"/>
          <p:cNvSpPr>
            <a:spLocks noGrp="1"/>
          </p:cNvSpPr>
          <p:nvPr>
            <p:ph type="sldNum" idx="15"/>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B53BDDBD-05D8-49F6-B1DD-77C0651BCF2B}" type="slidenum">
              <a:rPr b="0" lang="en-US" sz="1800" spc="-1" strike="noStrike">
                <a:solidFill>
                  <a:schemeClr val="dk1"/>
                </a:solidFill>
                <a:latin typeface="+mn-lt"/>
                <a:ea typeface="+mn-ea"/>
              </a:rPr>
              <a:t>&lt;number&gt;</a:t>
            </a:fld>
            <a:endParaRPr b="0" lang="en-US" sz="18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0" y="0"/>
            <a:ext cx="0" cy="0"/>
          </a:xfrm>
          <a:prstGeom prst="rect">
            <a:avLst/>
          </a:prstGeom>
          <a:ln w="0">
            <a:noFill/>
          </a:ln>
        </p:spPr>
      </p:sp>
      <p:sp>
        <p:nvSpPr>
          <p:cNvPr id="17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pc="-1" strike="noStrike">
              <a:solidFill>
                <a:srgbClr val="000000"/>
              </a:solidFill>
              <a:latin typeface="Arial"/>
            </a:endParaRPr>
          </a:p>
        </p:txBody>
      </p:sp>
      <p:sp>
        <p:nvSpPr>
          <p:cNvPr id="177" name="PlaceHolder 3"/>
          <p:cNvSpPr>
            <a:spLocks noGrp="1"/>
          </p:cNvSpPr>
          <p:nvPr>
            <p:ph type="sldNum" idx="16"/>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112CC49D-95A5-4BC0-BB59-A472D24DBB7C}" type="slidenum">
              <a:rPr b="0" lang="en-US" sz="1800" spc="-1" strike="noStrike">
                <a:solidFill>
                  <a:schemeClr val="dk1"/>
                </a:solidFill>
                <a:latin typeface="+mn-lt"/>
                <a:ea typeface="+mn-ea"/>
              </a:rPr>
              <a:t>&lt;number&gt;</a:t>
            </a:fld>
            <a:endParaRPr b="0" lang="en-US" sz="18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0" y="0"/>
            <a:ext cx="0" cy="0"/>
          </a:xfrm>
          <a:prstGeom prst="rect">
            <a:avLst/>
          </a:prstGeom>
          <a:ln w="0">
            <a:noFill/>
          </a:ln>
        </p:spPr>
      </p:sp>
      <p:sp>
        <p:nvSpPr>
          <p:cNvPr id="17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pc="-1" strike="noStrike">
              <a:solidFill>
                <a:srgbClr val="000000"/>
              </a:solidFill>
              <a:latin typeface="Arial"/>
            </a:endParaRPr>
          </a:p>
        </p:txBody>
      </p:sp>
      <p:sp>
        <p:nvSpPr>
          <p:cNvPr id="180" name="PlaceHolder 3"/>
          <p:cNvSpPr>
            <a:spLocks noGrp="1"/>
          </p:cNvSpPr>
          <p:nvPr>
            <p:ph type="sldNum" idx="17"/>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6C2F870A-7B02-458A-AB64-FAA57D9A9609}" type="slidenum">
              <a:rPr b="0" lang="en-US" sz="1800" spc="-1" strike="noStrike">
                <a:solidFill>
                  <a:schemeClr val="dk1"/>
                </a:solidFill>
                <a:latin typeface="+mn-lt"/>
                <a:ea typeface="+mn-ea"/>
              </a:rPr>
              <a:t>&lt;number&gt;</a:t>
            </a:fld>
            <a:endParaRPr b="0" lang="en-US" sz="18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0" y="0"/>
            <a:ext cx="0" cy="0"/>
          </a:xfrm>
          <a:prstGeom prst="rect">
            <a:avLst/>
          </a:prstGeom>
          <a:ln w="0">
            <a:noFill/>
          </a:ln>
        </p:spPr>
      </p:sp>
      <p:sp>
        <p:nvSpPr>
          <p:cNvPr id="18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pc="-1" strike="noStrike">
              <a:solidFill>
                <a:srgbClr val="000000"/>
              </a:solidFill>
              <a:latin typeface="Arial"/>
            </a:endParaRPr>
          </a:p>
        </p:txBody>
      </p:sp>
      <p:sp>
        <p:nvSpPr>
          <p:cNvPr id="183" name="PlaceHolder 3"/>
          <p:cNvSpPr>
            <a:spLocks noGrp="1"/>
          </p:cNvSpPr>
          <p:nvPr>
            <p:ph type="sldNum" idx="18"/>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DA46E69F-2B35-40F1-BEB0-38A04F97E761}" type="slidenum">
              <a:rPr b="0" lang="en-US" sz="1800" spc="-1" strike="noStrike">
                <a:solidFill>
                  <a:schemeClr val="dk1"/>
                </a:solidFill>
                <a:latin typeface="+mn-lt"/>
                <a:ea typeface="+mn-ea"/>
              </a:rPr>
              <a:t>&lt;number&gt;</a:t>
            </a:fld>
            <a:endParaRPr b="0" lang="en-US" sz="18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0" y="0"/>
            <a:ext cx="0" cy="0"/>
          </a:xfrm>
          <a:prstGeom prst="rect">
            <a:avLst/>
          </a:prstGeom>
          <a:ln w="0">
            <a:noFill/>
          </a:ln>
        </p:spPr>
      </p:sp>
      <p:sp>
        <p:nvSpPr>
          <p:cNvPr id="14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pc="-1" strike="noStrike">
              <a:solidFill>
                <a:srgbClr val="000000"/>
              </a:solidFill>
              <a:latin typeface="Arial"/>
            </a:endParaRPr>
          </a:p>
        </p:txBody>
      </p:sp>
      <p:sp>
        <p:nvSpPr>
          <p:cNvPr id="144" name="PlaceHolder 3"/>
          <p:cNvSpPr>
            <a:spLocks noGrp="1"/>
          </p:cNvSpPr>
          <p:nvPr>
            <p:ph type="sldNum" idx="5"/>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5A8BE2F0-8448-425A-B088-B6480A1E8C32}" type="slidenum">
              <a:rPr b="0" lang="en-US" sz="1800" spc="-1" strike="noStrike">
                <a:solidFill>
                  <a:schemeClr val="dk1"/>
                </a:solidFill>
                <a:latin typeface="+mn-lt"/>
                <a:ea typeface="+mn-ea"/>
              </a:rPr>
              <a:t>&lt;number&gt;</a:t>
            </a:fld>
            <a:endParaRPr b="0" lang="en-US" sz="18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0" y="0"/>
            <a:ext cx="0" cy="0"/>
          </a:xfrm>
          <a:prstGeom prst="rect">
            <a:avLst/>
          </a:prstGeom>
          <a:ln w="0">
            <a:noFill/>
          </a:ln>
        </p:spPr>
      </p:sp>
      <p:sp>
        <p:nvSpPr>
          <p:cNvPr id="14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pc="-1" strike="noStrike">
              <a:solidFill>
                <a:srgbClr val="000000"/>
              </a:solidFill>
              <a:latin typeface="Arial"/>
            </a:endParaRPr>
          </a:p>
        </p:txBody>
      </p:sp>
      <p:sp>
        <p:nvSpPr>
          <p:cNvPr id="147" name="PlaceHolder 3"/>
          <p:cNvSpPr>
            <a:spLocks noGrp="1"/>
          </p:cNvSpPr>
          <p:nvPr>
            <p:ph type="sldNum" idx="6"/>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61F6A8AE-85F0-49D8-81CB-1AF71CC49104}" type="slidenum">
              <a:rPr b="0" lang="en-US" sz="1800" spc="-1" strike="noStrike">
                <a:solidFill>
                  <a:schemeClr val="dk1"/>
                </a:solidFill>
                <a:latin typeface="+mn-lt"/>
                <a:ea typeface="+mn-ea"/>
              </a:rPr>
              <a:t>&lt;number&gt;</a:t>
            </a:fld>
            <a:endParaRPr b="0" lang="en-US" sz="18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0" y="0"/>
            <a:ext cx="0" cy="0"/>
          </a:xfrm>
          <a:prstGeom prst="rect">
            <a:avLst/>
          </a:prstGeom>
          <a:ln w="0">
            <a:noFill/>
          </a:ln>
        </p:spPr>
      </p:sp>
      <p:sp>
        <p:nvSpPr>
          <p:cNvPr id="14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pc="-1" strike="noStrike">
              <a:solidFill>
                <a:srgbClr val="000000"/>
              </a:solidFill>
              <a:latin typeface="Arial"/>
            </a:endParaRPr>
          </a:p>
        </p:txBody>
      </p:sp>
      <p:sp>
        <p:nvSpPr>
          <p:cNvPr id="150" name="PlaceHolder 3"/>
          <p:cNvSpPr>
            <a:spLocks noGrp="1"/>
          </p:cNvSpPr>
          <p:nvPr>
            <p:ph type="sldNum" idx="7"/>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43526637-B9B6-4ECD-998D-0093F19175BA}" type="slidenum">
              <a:rPr b="0" lang="en-US" sz="1800" spc="-1" strike="noStrike">
                <a:solidFill>
                  <a:schemeClr val="dk1"/>
                </a:solidFill>
                <a:latin typeface="+mn-lt"/>
                <a:ea typeface="+mn-ea"/>
              </a:rPr>
              <a:t>&lt;number&gt;</a:t>
            </a:fld>
            <a:endParaRPr b="0" lang="en-US" sz="18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0" y="0"/>
            <a:ext cx="0" cy="0"/>
          </a:xfrm>
          <a:prstGeom prst="rect">
            <a:avLst/>
          </a:prstGeom>
          <a:ln w="0">
            <a:noFill/>
          </a:ln>
        </p:spPr>
      </p:sp>
      <p:sp>
        <p:nvSpPr>
          <p:cNvPr id="15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pc="-1" strike="noStrike">
              <a:solidFill>
                <a:srgbClr val="000000"/>
              </a:solidFill>
              <a:latin typeface="Arial"/>
            </a:endParaRPr>
          </a:p>
        </p:txBody>
      </p:sp>
      <p:sp>
        <p:nvSpPr>
          <p:cNvPr id="153" name="PlaceHolder 3"/>
          <p:cNvSpPr>
            <a:spLocks noGrp="1"/>
          </p:cNvSpPr>
          <p:nvPr>
            <p:ph type="sldNum" idx="8"/>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461CD9D8-8D5B-40D9-8D76-35CF66ACF82E}" type="slidenum">
              <a:rPr b="0" lang="en-US" sz="1800" spc="-1" strike="noStrike">
                <a:solidFill>
                  <a:schemeClr val="dk1"/>
                </a:solidFill>
                <a:latin typeface="+mn-lt"/>
                <a:ea typeface="+mn-ea"/>
              </a:rPr>
              <a:t>&lt;number&gt;</a:t>
            </a:fld>
            <a:endParaRPr b="0" lang="en-US" sz="18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0" y="0"/>
            <a:ext cx="0" cy="0"/>
          </a:xfrm>
          <a:prstGeom prst="rect">
            <a:avLst/>
          </a:prstGeom>
          <a:ln w="0">
            <a:noFill/>
          </a:ln>
        </p:spPr>
      </p:sp>
      <p:sp>
        <p:nvSpPr>
          <p:cNvPr id="15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pc="-1" strike="noStrike">
              <a:solidFill>
                <a:srgbClr val="000000"/>
              </a:solidFill>
              <a:latin typeface="Arial"/>
            </a:endParaRPr>
          </a:p>
        </p:txBody>
      </p:sp>
      <p:sp>
        <p:nvSpPr>
          <p:cNvPr id="156" name="PlaceHolder 3"/>
          <p:cNvSpPr>
            <a:spLocks noGrp="1"/>
          </p:cNvSpPr>
          <p:nvPr>
            <p:ph type="sldNum" idx="9"/>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CEDFC588-64F9-4FAB-BFBC-51779F0D3EAC}" type="slidenum">
              <a:rPr b="0" lang="en-US" sz="1800" spc="-1" strike="noStrike">
                <a:solidFill>
                  <a:schemeClr val="dk1"/>
                </a:solidFill>
                <a:latin typeface="+mn-lt"/>
                <a:ea typeface="+mn-ea"/>
              </a:rPr>
              <a:t>&lt;number&gt;</a:t>
            </a:fld>
            <a:endParaRPr b="0" lang="en-US" sz="18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0" y="0"/>
            <a:ext cx="0" cy="0"/>
          </a:xfrm>
          <a:prstGeom prst="rect">
            <a:avLst/>
          </a:prstGeom>
          <a:ln w="0">
            <a:noFill/>
          </a:ln>
        </p:spPr>
      </p:sp>
      <p:sp>
        <p:nvSpPr>
          <p:cNvPr id="15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pc="-1" strike="noStrike">
              <a:solidFill>
                <a:srgbClr val="000000"/>
              </a:solidFill>
              <a:latin typeface="Arial"/>
            </a:endParaRPr>
          </a:p>
        </p:txBody>
      </p:sp>
      <p:sp>
        <p:nvSpPr>
          <p:cNvPr id="159" name="PlaceHolder 3"/>
          <p:cNvSpPr>
            <a:spLocks noGrp="1"/>
          </p:cNvSpPr>
          <p:nvPr>
            <p:ph type="sldNum" idx="10"/>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3F2AF46C-BA83-45C7-8967-6FAF414C3B66}" type="slidenum">
              <a:rPr b="0" lang="en-US" sz="1800" spc="-1" strike="noStrike">
                <a:solidFill>
                  <a:schemeClr val="dk1"/>
                </a:solidFill>
                <a:latin typeface="+mn-lt"/>
                <a:ea typeface="+mn-ea"/>
              </a:rPr>
              <a:t>&lt;number&gt;</a:t>
            </a:fld>
            <a:endParaRPr b="0" lang="en-US" sz="18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0" y="0"/>
            <a:ext cx="0" cy="0"/>
          </a:xfrm>
          <a:prstGeom prst="rect">
            <a:avLst/>
          </a:prstGeom>
          <a:ln w="0">
            <a:noFill/>
          </a:ln>
        </p:spPr>
      </p:sp>
      <p:sp>
        <p:nvSpPr>
          <p:cNvPr id="16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pc="-1" strike="noStrike">
              <a:solidFill>
                <a:srgbClr val="000000"/>
              </a:solidFill>
              <a:latin typeface="Arial"/>
            </a:endParaRPr>
          </a:p>
        </p:txBody>
      </p:sp>
      <p:sp>
        <p:nvSpPr>
          <p:cNvPr id="162" name="PlaceHolder 3"/>
          <p:cNvSpPr>
            <a:spLocks noGrp="1"/>
          </p:cNvSpPr>
          <p:nvPr>
            <p:ph type="sldNum" idx="11"/>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D0D25A0E-66C0-4777-8DED-3B300EB2E60B}" type="slidenum">
              <a:rPr b="0" lang="en-US" sz="1800" spc="-1" strike="noStrike">
                <a:solidFill>
                  <a:schemeClr val="dk1"/>
                </a:solidFill>
                <a:latin typeface="+mn-lt"/>
                <a:ea typeface="+mn-ea"/>
              </a:rPr>
              <a:t>&lt;number&gt;</a:t>
            </a:fld>
            <a:endParaRPr b="0" lang="en-US" sz="18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0" y="0"/>
            <a:ext cx="0" cy="0"/>
          </a:xfrm>
          <a:prstGeom prst="rect">
            <a:avLst/>
          </a:prstGeom>
          <a:ln w="0">
            <a:noFill/>
          </a:ln>
        </p:spPr>
      </p:sp>
      <p:sp>
        <p:nvSpPr>
          <p:cNvPr id="16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pc="-1" strike="noStrike">
              <a:solidFill>
                <a:srgbClr val="000000"/>
              </a:solidFill>
              <a:latin typeface="Arial"/>
            </a:endParaRPr>
          </a:p>
        </p:txBody>
      </p:sp>
      <p:sp>
        <p:nvSpPr>
          <p:cNvPr id="165" name="PlaceHolder 3"/>
          <p:cNvSpPr>
            <a:spLocks noGrp="1"/>
          </p:cNvSpPr>
          <p:nvPr>
            <p:ph type="sldNum" idx="12"/>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57634DE2-DF4E-4404-AE6F-E0324CC80ADF}" type="slidenum">
              <a:rPr b="0" lang="en-US" sz="1800" spc="-1" strike="noStrike">
                <a:solidFill>
                  <a:schemeClr val="dk1"/>
                </a:solidFill>
                <a:latin typeface="+mn-lt"/>
                <a:ea typeface="+mn-ea"/>
              </a:rPr>
              <a:t>&lt;number&gt;</a:t>
            </a:fld>
            <a:endParaRPr b="0" lang="en-US" sz="18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1.xml"/><Relationship Id="rId8"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xml"/><Relationship Id="rId5" Type="http://schemas.openxmlformats.org/officeDocument/2006/relationships/notesSlide" Target="../notesSlides/notesSlide1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slideLayout" Target="../slideLayouts/slideLayout1.xml"/><Relationship Id="rId8"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 name="Image 0" descr="preencoded.png"/>
          <p:cNvPicPr/>
          <p:nvPr/>
        </p:nvPicPr>
        <p:blipFill>
          <a:blip r:embed="rId1"/>
          <a:stretch/>
        </p:blipFill>
        <p:spPr>
          <a:xfrm>
            <a:off x="0" y="36000"/>
            <a:ext cx="14630040" cy="8229240"/>
          </a:xfrm>
          <a:prstGeom prst="rect">
            <a:avLst/>
          </a:prstGeom>
          <a:ln w="0">
            <a:noFill/>
          </a:ln>
        </p:spPr>
      </p:pic>
      <p:pic>
        <p:nvPicPr>
          <p:cNvPr id="9" name="Image 1" descr="preencoded.png"/>
          <p:cNvPicPr/>
          <p:nvPr/>
        </p:nvPicPr>
        <p:blipFill>
          <a:blip r:embed="rId2"/>
          <a:stretch/>
        </p:blipFill>
        <p:spPr>
          <a:xfrm>
            <a:off x="0" y="0"/>
            <a:ext cx="5486040" cy="8229240"/>
          </a:xfrm>
          <a:prstGeom prst="rect">
            <a:avLst/>
          </a:prstGeom>
          <a:ln w="0">
            <a:noFill/>
          </a:ln>
        </p:spPr>
      </p:pic>
      <p:pic>
        <p:nvPicPr>
          <p:cNvPr id="10" name="Image 2" descr="preencoded.png"/>
          <p:cNvPicPr/>
          <p:nvPr/>
        </p:nvPicPr>
        <p:blipFill>
          <a:blip r:embed="rId3"/>
          <a:stretch/>
        </p:blipFill>
        <p:spPr>
          <a:xfrm>
            <a:off x="308520" y="1680120"/>
            <a:ext cx="4869000" cy="4869000"/>
          </a:xfrm>
          <a:prstGeom prst="rect">
            <a:avLst/>
          </a:prstGeom>
          <a:ln w="0">
            <a:noFill/>
          </a:ln>
        </p:spPr>
      </p:pic>
      <p:sp>
        <p:nvSpPr>
          <p:cNvPr id="11" name="Text 1"/>
          <p:cNvSpPr/>
          <p:nvPr/>
        </p:nvSpPr>
        <p:spPr>
          <a:xfrm>
            <a:off x="6350400" y="1454760"/>
            <a:ext cx="7415640" cy="2129040"/>
          </a:xfrm>
          <a:prstGeom prst="rect">
            <a:avLst/>
          </a:prstGeom>
          <a:noFill/>
          <a:ln w="0">
            <a:noFill/>
          </a:ln>
        </p:spPr>
        <p:style>
          <a:lnRef idx="0"/>
          <a:fillRef idx="0"/>
          <a:effectRef idx="0"/>
          <a:fontRef idx="minor"/>
        </p:style>
        <p:txBody>
          <a:bodyPr lIns="90000" rIns="90000" tIns="45000" bIns="45000" anchor="t">
            <a:noAutofit/>
          </a:bodyPr>
          <a:p>
            <a:pPr defTabSz="914400">
              <a:lnSpc>
                <a:spcPts val="8385"/>
              </a:lnSpc>
              <a:tabLst>
                <a:tab algn="l" pos="0"/>
              </a:tabLst>
            </a:pPr>
            <a:r>
              <a:rPr b="1" lang="en-US" sz="6700" spc="-1" strike="noStrike">
                <a:solidFill>
                  <a:srgbClr val="403c4e"/>
                </a:solidFill>
                <a:latin typeface="Merriweather"/>
                <a:ea typeface="Merriweather"/>
              </a:rPr>
              <a:t>Sudoku Solver Visualizer</a:t>
            </a:r>
            <a:endParaRPr b="0" lang="en-US" sz="6700" spc="-1" strike="noStrike">
              <a:solidFill>
                <a:srgbClr val="000000"/>
              </a:solidFill>
              <a:latin typeface="Arial"/>
            </a:endParaRPr>
          </a:p>
        </p:txBody>
      </p:sp>
      <p:sp>
        <p:nvSpPr>
          <p:cNvPr id="12" name="Text 2"/>
          <p:cNvSpPr/>
          <p:nvPr/>
        </p:nvSpPr>
        <p:spPr>
          <a:xfrm>
            <a:off x="6350400" y="3954240"/>
            <a:ext cx="7415640" cy="118476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Explore the power of a Sudoku solver algorithm with this interactive visualizer. Watch as the program efficiently finds solutions to even the most challenging Sudoku puzzles.</a:t>
            </a:r>
            <a:endParaRPr b="0" lang="en-US" sz="1940" spc="-1" strike="noStrike">
              <a:solidFill>
                <a:srgbClr val="000000"/>
              </a:solidFill>
              <a:latin typeface="Arial"/>
            </a:endParaRPr>
          </a:p>
        </p:txBody>
      </p:sp>
      <p:sp>
        <p:nvSpPr>
          <p:cNvPr id="13" name="Text 3"/>
          <p:cNvSpPr/>
          <p:nvPr/>
        </p:nvSpPr>
        <p:spPr>
          <a:xfrm>
            <a:off x="6745320" y="5417280"/>
            <a:ext cx="7020720" cy="394560"/>
          </a:xfrm>
          <a:prstGeom prst="rect">
            <a:avLst/>
          </a:prstGeom>
          <a:noFill/>
          <a:ln w="0">
            <a:noFill/>
          </a:ln>
        </p:spPr>
        <p:style>
          <a:lnRef idx="0"/>
          <a:fillRef idx="0"/>
          <a:effectRef idx="0"/>
          <a:fontRef idx="minor"/>
        </p:style>
        <p:txBody>
          <a:bodyPr wrap="none" lIns="90000" rIns="90000" tIns="45000" bIns="45000" anchor="t">
            <a:noAutofit/>
          </a:bodyPr>
          <a:p>
            <a:pPr marL="343080" indent="-343080" defTabSz="914400">
              <a:lnSpc>
                <a:spcPts val="3110"/>
              </a:lnSpc>
              <a:buClr>
                <a:srgbClr val="403c4e"/>
              </a:buClr>
              <a:buFont typeface="Symbol" charset="2"/>
              <a:buChar char=""/>
            </a:pPr>
            <a:r>
              <a:rPr b="0" lang="en-US" sz="1940" spc="-1" strike="noStrike">
                <a:solidFill>
                  <a:srgbClr val="403c4e"/>
                </a:solidFill>
                <a:latin typeface="Open Sans"/>
                <a:ea typeface="Open Sans"/>
              </a:rPr>
              <a:t>MANU RAJ</a:t>
            </a:r>
            <a:endParaRPr b="0" lang="en-US" sz="1940" spc="-1" strike="noStrike">
              <a:solidFill>
                <a:srgbClr val="000000"/>
              </a:solidFill>
              <a:latin typeface="Arial"/>
            </a:endParaRPr>
          </a:p>
        </p:txBody>
      </p:sp>
      <p:sp>
        <p:nvSpPr>
          <p:cNvPr id="14" name="Text 4"/>
          <p:cNvSpPr/>
          <p:nvPr/>
        </p:nvSpPr>
        <p:spPr>
          <a:xfrm>
            <a:off x="7140240" y="5898600"/>
            <a:ext cx="6625440" cy="394560"/>
          </a:xfrm>
          <a:prstGeom prst="rect">
            <a:avLst/>
          </a:prstGeom>
          <a:noFill/>
          <a:ln w="0">
            <a:noFill/>
          </a:ln>
        </p:spPr>
        <p:style>
          <a:lnRef idx="0"/>
          <a:fillRef idx="0"/>
          <a:effectRef idx="0"/>
          <a:fontRef idx="minor"/>
        </p:style>
        <p:txBody>
          <a:bodyPr wrap="none" lIns="90000" rIns="90000" tIns="45000" bIns="45000" anchor="t">
            <a:noAutofit/>
          </a:bodyPr>
          <a:p>
            <a:pPr lvl="1" marL="685800" indent="-343080" defTabSz="914400">
              <a:lnSpc>
                <a:spcPts val="3110"/>
              </a:lnSpc>
              <a:buClr>
                <a:srgbClr val="403c4e"/>
              </a:buClr>
              <a:buFont typeface="Symbol" charset="2"/>
              <a:buChar char=""/>
            </a:pPr>
            <a:r>
              <a:rPr b="0" lang="en-US" sz="1940" spc="-1" strike="noStrike">
                <a:solidFill>
                  <a:srgbClr val="403c4e"/>
                </a:solidFill>
                <a:latin typeface="Open Sans"/>
                <a:ea typeface="Open Sans"/>
              </a:rPr>
              <a:t>Reg No: 12211924</a:t>
            </a:r>
            <a:endParaRPr b="0" lang="en-US" sz="1940" spc="-1" strike="noStrike">
              <a:solidFill>
                <a:srgbClr val="000000"/>
              </a:solidFill>
              <a:latin typeface="Arial"/>
            </a:endParaRPr>
          </a:p>
        </p:txBody>
      </p:sp>
      <p:sp>
        <p:nvSpPr>
          <p:cNvPr id="15" name="Text 5"/>
          <p:cNvSpPr/>
          <p:nvPr/>
        </p:nvSpPr>
        <p:spPr>
          <a:xfrm>
            <a:off x="7140240" y="6379920"/>
            <a:ext cx="6625440" cy="394560"/>
          </a:xfrm>
          <a:prstGeom prst="rect">
            <a:avLst/>
          </a:prstGeom>
          <a:noFill/>
          <a:ln w="0">
            <a:noFill/>
          </a:ln>
        </p:spPr>
        <p:style>
          <a:lnRef idx="0"/>
          <a:fillRef idx="0"/>
          <a:effectRef idx="0"/>
          <a:fontRef idx="minor"/>
        </p:style>
        <p:txBody>
          <a:bodyPr wrap="none" lIns="90000" rIns="90000" tIns="45000" bIns="45000" anchor="t">
            <a:noAutofit/>
          </a:bodyPr>
          <a:p>
            <a:pPr lvl="1" marL="685800" indent="-343080" defTabSz="914400">
              <a:lnSpc>
                <a:spcPts val="3110"/>
              </a:lnSpc>
              <a:buClr>
                <a:srgbClr val="403c4e"/>
              </a:buClr>
              <a:buFont typeface="Symbol" charset="2"/>
              <a:buChar char=""/>
            </a:pPr>
            <a:r>
              <a:rPr b="0" lang="en-US" sz="1940" spc="-1" strike="noStrike">
                <a:solidFill>
                  <a:srgbClr val="403c4e"/>
                </a:solidFill>
                <a:latin typeface="Open Sans"/>
                <a:ea typeface="Open Sans"/>
              </a:rPr>
              <a:t>Lovely Professional University, Phagwara, Punjab</a:t>
            </a:r>
            <a:endParaRPr b="0" lang="en-US" sz="19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Image 0" descr="preencoded.png"/>
          <p:cNvPicPr/>
          <p:nvPr/>
        </p:nvPicPr>
        <p:blipFill>
          <a:blip r:embed="rId1"/>
          <a:stretch/>
        </p:blipFill>
        <p:spPr>
          <a:xfrm>
            <a:off x="0" y="720"/>
            <a:ext cx="14630040" cy="8229240"/>
          </a:xfrm>
          <a:prstGeom prst="rect">
            <a:avLst/>
          </a:prstGeom>
          <a:ln w="0">
            <a:noFill/>
          </a:ln>
        </p:spPr>
      </p:pic>
      <p:sp>
        <p:nvSpPr>
          <p:cNvPr id="100" name="Text 1"/>
          <p:cNvSpPr/>
          <p:nvPr/>
        </p:nvSpPr>
        <p:spPr>
          <a:xfrm>
            <a:off x="685440" y="122040"/>
            <a:ext cx="6171840" cy="7711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6075"/>
              </a:lnSpc>
              <a:tabLst>
                <a:tab algn="l" pos="0"/>
              </a:tabLst>
            </a:pPr>
            <a:r>
              <a:rPr b="1" lang="en-US" sz="4860" spc="-1" strike="noStrike">
                <a:solidFill>
                  <a:srgbClr val="403c4e"/>
                </a:solidFill>
                <a:latin typeface="Merriweather"/>
                <a:ea typeface="Merriweather"/>
              </a:rPr>
              <a:t>findSolution() method</a:t>
            </a:r>
            <a:endParaRPr b="0" lang="en-US" sz="4860" spc="-1" strike="noStrike">
              <a:solidFill>
                <a:srgbClr val="000000"/>
              </a:solidFill>
              <a:latin typeface="Arial"/>
            </a:endParaRPr>
          </a:p>
        </p:txBody>
      </p:sp>
      <p:sp>
        <p:nvSpPr>
          <p:cNvPr id="101" name="Text 4"/>
          <p:cNvSpPr/>
          <p:nvPr/>
        </p:nvSpPr>
        <p:spPr>
          <a:xfrm>
            <a:off x="685440" y="893520"/>
            <a:ext cx="12902040" cy="75931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800" spc="-1" strike="noStrike">
                <a:solidFill>
                  <a:schemeClr val="dk1"/>
                </a:solidFill>
                <a:latin typeface="Manrope"/>
              </a:rPr>
              <a:t>static boolean findSolution(int row, int col) {</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if (row == N - 1 &amp;&amp; col == N) {</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return true;</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if (col == N) {</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row++;</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col = 0;</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if (board[row][col] != 0) {</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return findSolution(row, col + 1);</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for (int num = 1; num = N; num++) {</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if (isSafe(row, col, num)) {</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board[row][col] = num;</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jLabel[row][col].setText(String.valueOf(num));</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jLabel[row][col].setBackground(Color.CYAN);</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if (findSolution(row, col + 1)) {</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return true;</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board[row][col] = 0;</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jLabel[row][col].setText("0");</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jLabel[row][col].setBackground(Color.RED);</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return false;</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Manrope"/>
              </a:rPr>
              <a:t>    </a:t>
            </a:r>
            <a:r>
              <a:rPr b="1" lang="en-US" sz="1800" spc="-1" strike="noStrike">
                <a:solidFill>
                  <a:schemeClr val="dk1"/>
                </a:solidFill>
                <a:latin typeface="Manrope"/>
              </a:rPr>
              <a:t>}</a:t>
            </a:r>
            <a:br>
              <a:rPr sz="2000"/>
            </a:br>
            <a:br>
              <a:rPr sz="2000"/>
            </a:br>
            <a:br>
              <a:rPr sz="2000"/>
            </a:br>
            <a:br>
              <a:rPr sz="2000"/>
            </a:b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Image 0" descr="preencoded.png"/>
          <p:cNvPicPr/>
          <p:nvPr/>
        </p:nvPicPr>
        <p:blipFill>
          <a:blip r:embed="rId1"/>
          <a:stretch/>
        </p:blipFill>
        <p:spPr>
          <a:xfrm>
            <a:off x="0" y="0"/>
            <a:ext cx="14630040" cy="8229240"/>
          </a:xfrm>
          <a:prstGeom prst="rect">
            <a:avLst/>
          </a:prstGeom>
          <a:ln w="0">
            <a:noFill/>
          </a:ln>
        </p:spPr>
      </p:pic>
      <p:sp>
        <p:nvSpPr>
          <p:cNvPr id="103" name="Text 1"/>
          <p:cNvSpPr/>
          <p:nvPr/>
        </p:nvSpPr>
        <p:spPr>
          <a:xfrm>
            <a:off x="864000" y="1031760"/>
            <a:ext cx="7239600" cy="7711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6075"/>
              </a:lnSpc>
              <a:tabLst>
                <a:tab algn="l" pos="0"/>
              </a:tabLst>
            </a:pPr>
            <a:r>
              <a:rPr b="1" lang="en-US" sz="4860" spc="-1" strike="noStrike">
                <a:solidFill>
                  <a:srgbClr val="403c4e"/>
                </a:solidFill>
                <a:latin typeface="Merriweather"/>
                <a:ea typeface="Merriweather"/>
              </a:rPr>
              <a:t>solveSudoku() method:</a:t>
            </a:r>
            <a:endParaRPr b="0" lang="en-US" sz="4860" spc="-1" strike="noStrike">
              <a:solidFill>
                <a:srgbClr val="000000"/>
              </a:solidFill>
              <a:latin typeface="Arial"/>
            </a:endParaRPr>
          </a:p>
        </p:txBody>
      </p:sp>
      <p:sp>
        <p:nvSpPr>
          <p:cNvPr id="104" name="Text 2"/>
          <p:cNvSpPr/>
          <p:nvPr/>
        </p:nvSpPr>
        <p:spPr>
          <a:xfrm>
            <a:off x="864000" y="2296800"/>
            <a:ext cx="12902040" cy="118476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The "solveSudoku()" method is responsible for calling the "findSolution()" method to recursively solve the Sudoku puzzle. It starts by iterating through each cell of the board and checking if it is empty. If an empty cell is found, it tries to fill it with a number from 1 to 9.</a:t>
            </a:r>
            <a:endParaRPr b="0" lang="en-US" sz="1940" spc="-1" strike="noStrike">
              <a:solidFill>
                <a:srgbClr val="000000"/>
              </a:solidFill>
              <a:latin typeface="Arial"/>
            </a:endParaRPr>
          </a:p>
        </p:txBody>
      </p:sp>
      <p:sp>
        <p:nvSpPr>
          <p:cNvPr id="105" name="Text 3"/>
          <p:cNvSpPr/>
          <p:nvPr/>
        </p:nvSpPr>
        <p:spPr>
          <a:xfrm>
            <a:off x="864000" y="3759840"/>
            <a:ext cx="12902040" cy="157968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 </a:t>
            </a:r>
            <a:r>
              <a:rPr b="0" lang="en-US" sz="1940" spc="-1" strike="noStrike">
                <a:solidFill>
                  <a:srgbClr val="403c4e"/>
                </a:solidFill>
                <a:latin typeface="Open Sans"/>
                <a:ea typeface="Open Sans"/>
              </a:rPr>
              <a:t>If a valid number is found, it sets the corresponding label text and background color, and then calls the "findSolution()" method for the next cell. If no valid number is found, it backtracks by setting the current cell and label back to the initial values and continues the iteration. Finally, if all cells are successfully filled and no empty cells are found, the method returns true, indicating that the Sudoku puzzle has been solved.</a:t>
            </a:r>
            <a:endParaRPr b="0" lang="en-US" sz="1940" spc="-1" strike="noStrike">
              <a:solidFill>
                <a:srgbClr val="000000"/>
              </a:solidFill>
              <a:latin typeface="Arial"/>
            </a:endParaRPr>
          </a:p>
        </p:txBody>
      </p:sp>
      <p:sp>
        <p:nvSpPr>
          <p:cNvPr id="106" name="Text 4"/>
          <p:cNvSpPr/>
          <p:nvPr/>
        </p:nvSpPr>
        <p:spPr>
          <a:xfrm>
            <a:off x="864000" y="5617440"/>
            <a:ext cx="12902040" cy="157968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If all cells are successfully filled and no empty cells are found, the "solveSudoku()" method returns true, indicating that the Sudoku puzzle has been solved. If at any point during the iteration an empty cell is found and a valid number cannot be found to fill it, the method backtracks by setting the current cell and label back to their initial values. This backtracking process continues until a valid solution is found for the puzzle.</a:t>
            </a:r>
            <a:endParaRPr b="0" lang="en-US" sz="19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Image 0" descr="preencoded.png"/>
          <p:cNvPicPr/>
          <p:nvPr/>
        </p:nvPicPr>
        <p:blipFill>
          <a:blip r:embed="rId1"/>
          <a:stretch/>
        </p:blipFill>
        <p:spPr>
          <a:xfrm>
            <a:off x="0" y="-33480"/>
            <a:ext cx="14630040" cy="8229240"/>
          </a:xfrm>
          <a:prstGeom prst="rect">
            <a:avLst/>
          </a:prstGeom>
          <a:ln w="0">
            <a:noFill/>
          </a:ln>
        </p:spPr>
      </p:pic>
      <p:sp>
        <p:nvSpPr>
          <p:cNvPr id="108" name="Text 1"/>
          <p:cNvSpPr/>
          <p:nvPr/>
        </p:nvSpPr>
        <p:spPr>
          <a:xfrm>
            <a:off x="685440" y="235440"/>
            <a:ext cx="6171840" cy="7711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6075"/>
              </a:lnSpc>
              <a:tabLst>
                <a:tab algn="l" pos="0"/>
              </a:tabLst>
            </a:pPr>
            <a:r>
              <a:rPr b="1" lang="en-US" sz="4860" spc="-1" strike="noStrike">
                <a:solidFill>
                  <a:srgbClr val="403c4e"/>
                </a:solidFill>
                <a:latin typeface="Merriweather"/>
                <a:ea typeface="Merriweather"/>
              </a:rPr>
              <a:t>solveSudoku() method</a:t>
            </a:r>
            <a:endParaRPr b="0" lang="en-US" sz="4860" spc="-1" strike="noStrike">
              <a:solidFill>
                <a:srgbClr val="000000"/>
              </a:solidFill>
              <a:latin typeface="Arial"/>
            </a:endParaRPr>
          </a:p>
        </p:txBody>
      </p:sp>
      <p:sp>
        <p:nvSpPr>
          <p:cNvPr id="109" name="Text 4"/>
          <p:cNvSpPr/>
          <p:nvPr/>
        </p:nvSpPr>
        <p:spPr>
          <a:xfrm>
            <a:off x="685440" y="1015560"/>
            <a:ext cx="12902040" cy="75931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IN" sz="1800" spc="-1" strike="noStrike">
                <a:solidFill>
                  <a:schemeClr val="dk1"/>
                </a:solidFill>
                <a:latin typeface="Manrope"/>
              </a:rPr>
              <a:t>static void solveSudoku() {</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try {</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Thread.sleep(200);</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 catch (InterruptedException e) {</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e.printStackTrace();</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for (int i = 0; i N; ++i) {</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for (int j = 0; j N; ++j) {</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try {</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Thread.sleep(10);</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 catch (InterruptedException e) {</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e.printStackTrace();</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jLabel[i][j].setText(board[i][j] == 0 ? "0" : String.valueOf(board[i][j]));</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jLabel[i][j].setBackground(Color.LIGHT_GRAY);</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if (!findSolution(0, 0)) {</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System.out.println("No Solution.\n");</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 else {</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printSolution();</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a:t>
            </a:r>
            <a:endParaRPr b="0" lang="en-US" sz="1800" spc="-1" strike="noStrike">
              <a:solidFill>
                <a:srgbClr val="000000"/>
              </a:solidFill>
              <a:latin typeface="Arial"/>
            </a:endParaRPr>
          </a:p>
          <a:p>
            <a:pPr defTabSz="914400">
              <a:lnSpc>
                <a:spcPct val="100000"/>
              </a:lnSpc>
            </a:pPr>
            <a:br>
              <a:rPr sz="2000"/>
            </a:br>
            <a:br>
              <a:rPr sz="2000"/>
            </a:br>
            <a:br>
              <a:rPr sz="2000"/>
            </a:br>
            <a:br>
              <a:rPr sz="2000"/>
            </a:b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Image 0" descr="preencoded.png"/>
          <p:cNvPicPr/>
          <p:nvPr/>
        </p:nvPicPr>
        <p:blipFill>
          <a:blip r:embed="rId1"/>
          <a:stretch/>
        </p:blipFill>
        <p:spPr>
          <a:xfrm>
            <a:off x="0" y="0"/>
            <a:ext cx="14630040" cy="8229240"/>
          </a:xfrm>
          <a:prstGeom prst="rect">
            <a:avLst/>
          </a:prstGeom>
          <a:ln w="0">
            <a:noFill/>
          </a:ln>
        </p:spPr>
      </p:pic>
      <p:sp>
        <p:nvSpPr>
          <p:cNvPr id="111" name="Text 1"/>
          <p:cNvSpPr/>
          <p:nvPr/>
        </p:nvSpPr>
        <p:spPr>
          <a:xfrm>
            <a:off x="864000" y="2202840"/>
            <a:ext cx="8562240" cy="7711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6075"/>
              </a:lnSpc>
              <a:tabLst>
                <a:tab algn="l" pos="0"/>
              </a:tabLst>
            </a:pPr>
            <a:r>
              <a:rPr b="1" lang="en-US" sz="4860" spc="-1" strike="noStrike">
                <a:solidFill>
                  <a:srgbClr val="403c4e"/>
                </a:solidFill>
                <a:latin typeface="Merriweather"/>
                <a:ea typeface="Merriweather"/>
              </a:rPr>
              <a:t>Efficiency and Performance</a:t>
            </a:r>
            <a:endParaRPr b="0" lang="en-US" sz="4860" spc="-1" strike="noStrike">
              <a:solidFill>
                <a:srgbClr val="000000"/>
              </a:solidFill>
              <a:latin typeface="Arial"/>
            </a:endParaRPr>
          </a:p>
        </p:txBody>
      </p:sp>
      <p:sp>
        <p:nvSpPr>
          <p:cNvPr id="112" name="Text 2"/>
          <p:cNvSpPr/>
          <p:nvPr/>
        </p:nvSpPr>
        <p:spPr>
          <a:xfrm>
            <a:off x="864000" y="3591720"/>
            <a:ext cx="3085920" cy="38556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3039"/>
              </a:lnSpc>
              <a:tabLst>
                <a:tab algn="l" pos="0"/>
              </a:tabLst>
            </a:pPr>
            <a:r>
              <a:rPr b="1" lang="en-US" sz="2430" spc="-1" strike="noStrike">
                <a:solidFill>
                  <a:srgbClr val="403c4e"/>
                </a:solidFill>
                <a:latin typeface="Merriweather"/>
                <a:ea typeface="Merriweather"/>
              </a:rPr>
              <a:t>Backtracking</a:t>
            </a:r>
            <a:endParaRPr b="0" lang="en-US" sz="2430" spc="-1" strike="noStrike">
              <a:solidFill>
                <a:srgbClr val="000000"/>
              </a:solidFill>
              <a:latin typeface="Arial"/>
            </a:endParaRPr>
          </a:p>
        </p:txBody>
      </p:sp>
      <p:sp>
        <p:nvSpPr>
          <p:cNvPr id="113" name="Text 3"/>
          <p:cNvSpPr/>
          <p:nvPr/>
        </p:nvSpPr>
        <p:spPr>
          <a:xfrm>
            <a:off x="864000" y="4224240"/>
            <a:ext cx="3898440" cy="157968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The algorithm uses a backtracking approach to efficiently explore all possible solutions.</a:t>
            </a:r>
            <a:endParaRPr b="0" lang="en-US" sz="1940" spc="-1" strike="noStrike">
              <a:solidFill>
                <a:srgbClr val="000000"/>
              </a:solidFill>
              <a:latin typeface="Arial"/>
            </a:endParaRPr>
          </a:p>
        </p:txBody>
      </p:sp>
      <p:sp>
        <p:nvSpPr>
          <p:cNvPr id="114" name="Text 4"/>
          <p:cNvSpPr/>
          <p:nvPr/>
        </p:nvSpPr>
        <p:spPr>
          <a:xfrm>
            <a:off x="5372640" y="3591720"/>
            <a:ext cx="3085920" cy="38556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3039"/>
              </a:lnSpc>
              <a:tabLst>
                <a:tab algn="l" pos="0"/>
              </a:tabLst>
            </a:pPr>
            <a:r>
              <a:rPr b="1" lang="en-US" sz="2430" spc="-1" strike="noStrike">
                <a:solidFill>
                  <a:srgbClr val="403c4e"/>
                </a:solidFill>
                <a:latin typeface="Merriweather"/>
                <a:ea typeface="Merriweather"/>
              </a:rPr>
              <a:t>Pruning</a:t>
            </a:r>
            <a:endParaRPr b="0" lang="en-US" sz="2430" spc="-1" strike="noStrike">
              <a:solidFill>
                <a:srgbClr val="000000"/>
              </a:solidFill>
              <a:latin typeface="Arial"/>
            </a:endParaRPr>
          </a:p>
        </p:txBody>
      </p:sp>
      <p:sp>
        <p:nvSpPr>
          <p:cNvPr id="115" name="Text 5"/>
          <p:cNvSpPr/>
          <p:nvPr/>
        </p:nvSpPr>
        <p:spPr>
          <a:xfrm>
            <a:off x="5372640" y="4224240"/>
            <a:ext cx="3898440" cy="118476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The solver quickly identifies and discards invalid placements, reducing the search space.</a:t>
            </a:r>
            <a:endParaRPr b="0" lang="en-US" sz="1940" spc="-1" strike="noStrike">
              <a:solidFill>
                <a:srgbClr val="000000"/>
              </a:solidFill>
              <a:latin typeface="Arial"/>
            </a:endParaRPr>
          </a:p>
        </p:txBody>
      </p:sp>
      <p:sp>
        <p:nvSpPr>
          <p:cNvPr id="116" name="Text 6"/>
          <p:cNvSpPr/>
          <p:nvPr/>
        </p:nvSpPr>
        <p:spPr>
          <a:xfrm>
            <a:off x="9881280" y="3591720"/>
            <a:ext cx="3085920" cy="38556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3039"/>
              </a:lnSpc>
              <a:tabLst>
                <a:tab algn="l" pos="0"/>
              </a:tabLst>
            </a:pPr>
            <a:r>
              <a:rPr b="1" lang="en-US" sz="2430" spc="-1" strike="noStrike">
                <a:solidFill>
                  <a:srgbClr val="403c4e"/>
                </a:solidFill>
                <a:latin typeface="Merriweather"/>
                <a:ea typeface="Merriweather"/>
              </a:rPr>
              <a:t>Optimization</a:t>
            </a:r>
            <a:endParaRPr b="0" lang="en-US" sz="2430" spc="-1" strike="noStrike">
              <a:solidFill>
                <a:srgbClr val="000000"/>
              </a:solidFill>
              <a:latin typeface="Arial"/>
            </a:endParaRPr>
          </a:p>
        </p:txBody>
      </p:sp>
      <p:sp>
        <p:nvSpPr>
          <p:cNvPr id="117" name="Text 7"/>
          <p:cNvSpPr/>
          <p:nvPr/>
        </p:nvSpPr>
        <p:spPr>
          <a:xfrm>
            <a:off x="9881280" y="4224240"/>
            <a:ext cx="3898440" cy="118476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The code is optimized for speed, ensuring fast and responsive puzzle solving.</a:t>
            </a:r>
            <a:endParaRPr b="0" lang="en-US" sz="19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Image 0" descr="preencoded.png"/>
          <p:cNvPicPr/>
          <p:nvPr/>
        </p:nvPicPr>
        <p:blipFill>
          <a:blip r:embed="rId1"/>
          <a:stretch/>
        </p:blipFill>
        <p:spPr>
          <a:xfrm>
            <a:off x="0" y="0"/>
            <a:ext cx="14630040" cy="8229240"/>
          </a:xfrm>
          <a:prstGeom prst="rect">
            <a:avLst/>
          </a:prstGeom>
          <a:ln w="0">
            <a:noFill/>
          </a:ln>
        </p:spPr>
      </p:pic>
      <p:pic>
        <p:nvPicPr>
          <p:cNvPr id="119" name="Image 1" descr="preencoded.png"/>
          <p:cNvPicPr/>
          <p:nvPr/>
        </p:nvPicPr>
        <p:blipFill>
          <a:blip r:embed="rId2"/>
          <a:stretch/>
        </p:blipFill>
        <p:spPr>
          <a:xfrm>
            <a:off x="9144000" y="0"/>
            <a:ext cx="5486040" cy="8229240"/>
          </a:xfrm>
          <a:prstGeom prst="rect">
            <a:avLst/>
          </a:prstGeom>
          <a:ln w="0">
            <a:noFill/>
          </a:ln>
        </p:spPr>
      </p:pic>
      <p:pic>
        <p:nvPicPr>
          <p:cNvPr id="120" name="Image 2" descr="preencoded.png"/>
          <p:cNvPicPr/>
          <p:nvPr/>
        </p:nvPicPr>
        <p:blipFill>
          <a:blip r:embed="rId3"/>
          <a:stretch/>
        </p:blipFill>
        <p:spPr>
          <a:xfrm>
            <a:off x="9698760" y="224280"/>
            <a:ext cx="4376160" cy="7780320"/>
          </a:xfrm>
          <a:prstGeom prst="rect">
            <a:avLst/>
          </a:prstGeom>
          <a:ln w="0">
            <a:noFill/>
          </a:ln>
        </p:spPr>
      </p:pic>
      <p:sp>
        <p:nvSpPr>
          <p:cNvPr id="121" name="Text 1"/>
          <p:cNvSpPr/>
          <p:nvPr/>
        </p:nvSpPr>
        <p:spPr>
          <a:xfrm>
            <a:off x="628560" y="1205280"/>
            <a:ext cx="5589360" cy="5605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4419"/>
              </a:lnSpc>
              <a:tabLst>
                <a:tab algn="l" pos="0"/>
              </a:tabLst>
            </a:pPr>
            <a:r>
              <a:rPr b="1" lang="en-US" sz="3530" spc="-1" strike="noStrike">
                <a:solidFill>
                  <a:srgbClr val="403c4e"/>
                </a:solidFill>
                <a:latin typeface="Merriweather"/>
                <a:ea typeface="Merriweather"/>
              </a:rPr>
              <a:t>Real-World Applications</a:t>
            </a:r>
            <a:endParaRPr b="0" lang="en-US" sz="3530" spc="-1" strike="noStrike">
              <a:solidFill>
                <a:srgbClr val="000000"/>
              </a:solidFill>
              <a:latin typeface="Arial"/>
            </a:endParaRPr>
          </a:p>
        </p:txBody>
      </p:sp>
      <p:pic>
        <p:nvPicPr>
          <p:cNvPr id="122" name="Image 3" descr="preencoded.png"/>
          <p:cNvPicPr/>
          <p:nvPr/>
        </p:nvPicPr>
        <p:blipFill>
          <a:blip r:embed="rId4"/>
          <a:stretch/>
        </p:blipFill>
        <p:spPr>
          <a:xfrm>
            <a:off x="628560" y="2035800"/>
            <a:ext cx="448560" cy="448560"/>
          </a:xfrm>
          <a:prstGeom prst="rect">
            <a:avLst/>
          </a:prstGeom>
          <a:ln w="0">
            <a:noFill/>
          </a:ln>
        </p:spPr>
      </p:pic>
      <p:sp>
        <p:nvSpPr>
          <p:cNvPr id="123" name="Text 2"/>
          <p:cNvSpPr/>
          <p:nvPr/>
        </p:nvSpPr>
        <p:spPr>
          <a:xfrm>
            <a:off x="628560" y="2664000"/>
            <a:ext cx="2243880" cy="280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208"/>
              </a:lnSpc>
              <a:tabLst>
                <a:tab algn="l" pos="0"/>
              </a:tabLst>
            </a:pPr>
            <a:r>
              <a:rPr b="1" lang="en-US" sz="1770" spc="-1" strike="noStrike">
                <a:solidFill>
                  <a:srgbClr val="403c4e"/>
                </a:solidFill>
                <a:latin typeface="Merriweather"/>
                <a:ea typeface="Merriweather"/>
              </a:rPr>
              <a:t>Puzzle Solving</a:t>
            </a:r>
            <a:endParaRPr b="0" lang="en-US" sz="1770" spc="-1" strike="noStrike">
              <a:solidFill>
                <a:srgbClr val="000000"/>
              </a:solidFill>
              <a:latin typeface="Arial"/>
            </a:endParaRPr>
          </a:p>
        </p:txBody>
      </p:sp>
      <p:sp>
        <p:nvSpPr>
          <p:cNvPr id="124" name="Text 3"/>
          <p:cNvSpPr/>
          <p:nvPr/>
        </p:nvSpPr>
        <p:spPr>
          <a:xfrm>
            <a:off x="628560" y="3052440"/>
            <a:ext cx="7886880" cy="2869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262"/>
              </a:lnSpc>
              <a:tabLst>
                <a:tab algn="l" pos="0"/>
              </a:tabLst>
            </a:pPr>
            <a:r>
              <a:rPr b="0" lang="en-US" sz="1410" spc="-1" strike="noStrike">
                <a:solidFill>
                  <a:srgbClr val="403c4e"/>
                </a:solidFill>
                <a:latin typeface="Open Sans"/>
                <a:ea typeface="Open Sans"/>
              </a:rPr>
              <a:t>The solver can be used to solve Sudoku puzzles of varying difficulty levels.</a:t>
            </a:r>
            <a:endParaRPr b="0" lang="en-US" sz="1410" spc="-1" strike="noStrike">
              <a:solidFill>
                <a:srgbClr val="000000"/>
              </a:solidFill>
              <a:latin typeface="Arial"/>
            </a:endParaRPr>
          </a:p>
        </p:txBody>
      </p:sp>
      <p:pic>
        <p:nvPicPr>
          <p:cNvPr id="125" name="Image 4" descr="preencoded.png"/>
          <p:cNvPicPr/>
          <p:nvPr/>
        </p:nvPicPr>
        <p:blipFill>
          <a:blip r:embed="rId5"/>
          <a:stretch/>
        </p:blipFill>
        <p:spPr>
          <a:xfrm>
            <a:off x="628560" y="3878280"/>
            <a:ext cx="448560" cy="448560"/>
          </a:xfrm>
          <a:prstGeom prst="rect">
            <a:avLst/>
          </a:prstGeom>
          <a:ln w="0">
            <a:noFill/>
          </a:ln>
        </p:spPr>
      </p:pic>
      <p:sp>
        <p:nvSpPr>
          <p:cNvPr id="126" name="Text 4"/>
          <p:cNvSpPr/>
          <p:nvPr/>
        </p:nvSpPr>
        <p:spPr>
          <a:xfrm>
            <a:off x="628560" y="4506480"/>
            <a:ext cx="2243880" cy="280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208"/>
              </a:lnSpc>
              <a:tabLst>
                <a:tab algn="l" pos="0"/>
              </a:tabLst>
            </a:pPr>
            <a:r>
              <a:rPr b="1" lang="en-US" sz="1770" spc="-1" strike="noStrike">
                <a:solidFill>
                  <a:srgbClr val="403c4e"/>
                </a:solidFill>
                <a:latin typeface="Merriweather"/>
                <a:ea typeface="Merriweather"/>
              </a:rPr>
              <a:t>Logic Training</a:t>
            </a:r>
            <a:endParaRPr b="0" lang="en-US" sz="1770" spc="-1" strike="noStrike">
              <a:solidFill>
                <a:srgbClr val="000000"/>
              </a:solidFill>
              <a:latin typeface="Arial"/>
            </a:endParaRPr>
          </a:p>
        </p:txBody>
      </p:sp>
      <p:sp>
        <p:nvSpPr>
          <p:cNvPr id="127" name="Text 5"/>
          <p:cNvSpPr/>
          <p:nvPr/>
        </p:nvSpPr>
        <p:spPr>
          <a:xfrm>
            <a:off x="628560" y="4894560"/>
            <a:ext cx="7886880" cy="2869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262"/>
              </a:lnSpc>
              <a:tabLst>
                <a:tab algn="l" pos="0"/>
              </a:tabLst>
            </a:pPr>
            <a:r>
              <a:rPr b="0" lang="en-US" sz="1410" spc="-1" strike="noStrike">
                <a:solidFill>
                  <a:srgbClr val="403c4e"/>
                </a:solidFill>
                <a:latin typeface="Open Sans"/>
                <a:ea typeface="Open Sans"/>
              </a:rPr>
              <a:t>The visualizer can be used as an educational tool to teach logical thinking.</a:t>
            </a:r>
            <a:endParaRPr b="0" lang="en-US" sz="1410" spc="-1" strike="noStrike">
              <a:solidFill>
                <a:srgbClr val="000000"/>
              </a:solidFill>
              <a:latin typeface="Arial"/>
            </a:endParaRPr>
          </a:p>
        </p:txBody>
      </p:sp>
      <p:pic>
        <p:nvPicPr>
          <p:cNvPr id="128" name="Image 5" descr="preencoded.png"/>
          <p:cNvPicPr/>
          <p:nvPr/>
        </p:nvPicPr>
        <p:blipFill>
          <a:blip r:embed="rId6"/>
          <a:stretch/>
        </p:blipFill>
        <p:spPr>
          <a:xfrm>
            <a:off x="628560" y="5720400"/>
            <a:ext cx="448560" cy="448560"/>
          </a:xfrm>
          <a:prstGeom prst="rect">
            <a:avLst/>
          </a:prstGeom>
          <a:ln w="0">
            <a:noFill/>
          </a:ln>
        </p:spPr>
      </p:pic>
      <p:sp>
        <p:nvSpPr>
          <p:cNvPr id="129" name="Text 6"/>
          <p:cNvSpPr/>
          <p:nvPr/>
        </p:nvSpPr>
        <p:spPr>
          <a:xfrm>
            <a:off x="628560" y="6348960"/>
            <a:ext cx="2938680" cy="280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208"/>
              </a:lnSpc>
              <a:tabLst>
                <a:tab algn="l" pos="0"/>
              </a:tabLst>
            </a:pPr>
            <a:r>
              <a:rPr b="1" lang="en-US" sz="1770" spc="-1" strike="noStrike">
                <a:solidFill>
                  <a:srgbClr val="403c4e"/>
                </a:solidFill>
                <a:latin typeface="Merriweather"/>
                <a:ea typeface="Merriweather"/>
              </a:rPr>
              <a:t>Algorithm Demonstration</a:t>
            </a:r>
            <a:endParaRPr b="0" lang="en-US" sz="1770" spc="-1" strike="noStrike">
              <a:solidFill>
                <a:srgbClr val="000000"/>
              </a:solidFill>
              <a:latin typeface="Arial"/>
            </a:endParaRPr>
          </a:p>
        </p:txBody>
      </p:sp>
      <p:sp>
        <p:nvSpPr>
          <p:cNvPr id="130" name="Text 7"/>
          <p:cNvSpPr/>
          <p:nvPr/>
        </p:nvSpPr>
        <p:spPr>
          <a:xfrm>
            <a:off x="628560" y="6737040"/>
            <a:ext cx="7886880" cy="2869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262"/>
              </a:lnSpc>
              <a:tabLst>
                <a:tab algn="l" pos="0"/>
              </a:tabLst>
            </a:pPr>
            <a:r>
              <a:rPr b="0" lang="en-US" sz="1410" spc="-1" strike="noStrike">
                <a:solidFill>
                  <a:srgbClr val="403c4e"/>
                </a:solidFill>
                <a:latin typeface="Open Sans"/>
                <a:ea typeface="Open Sans"/>
              </a:rPr>
              <a:t>The program showcases the power of backtracking algorithms in problem-solving.</a:t>
            </a:r>
            <a:endParaRPr b="0" lang="en-US" sz="141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Image 0" descr="preencoded.png"/>
          <p:cNvPicPr/>
          <p:nvPr/>
        </p:nvPicPr>
        <p:blipFill>
          <a:blip r:embed="rId1"/>
          <a:stretch/>
        </p:blipFill>
        <p:spPr>
          <a:xfrm>
            <a:off x="0" y="0"/>
            <a:ext cx="14630040" cy="8229240"/>
          </a:xfrm>
          <a:prstGeom prst="rect">
            <a:avLst/>
          </a:prstGeom>
          <a:ln w="0">
            <a:noFill/>
          </a:ln>
        </p:spPr>
      </p:pic>
      <p:sp>
        <p:nvSpPr>
          <p:cNvPr id="132" name="Text 1"/>
          <p:cNvSpPr/>
          <p:nvPr/>
        </p:nvSpPr>
        <p:spPr>
          <a:xfrm>
            <a:off x="864000" y="729360"/>
            <a:ext cx="6171840" cy="7711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6075"/>
              </a:lnSpc>
              <a:tabLst>
                <a:tab algn="l" pos="0"/>
              </a:tabLst>
            </a:pPr>
            <a:r>
              <a:rPr b="1" lang="en-US" sz="4860" spc="-1" strike="noStrike">
                <a:solidFill>
                  <a:srgbClr val="403c4e"/>
                </a:solidFill>
                <a:latin typeface="Merriweather"/>
                <a:ea typeface="Merriweather"/>
              </a:rPr>
              <a:t>Explore and Enjoy</a:t>
            </a:r>
            <a:endParaRPr b="0" lang="en-US" sz="4860" spc="-1" strike="noStrike">
              <a:solidFill>
                <a:srgbClr val="000000"/>
              </a:solidFill>
              <a:latin typeface="Arial"/>
            </a:endParaRPr>
          </a:p>
        </p:txBody>
      </p:sp>
      <p:pic>
        <p:nvPicPr>
          <p:cNvPr id="133" name="Image 1" descr="preencoded.png"/>
          <p:cNvPicPr/>
          <p:nvPr/>
        </p:nvPicPr>
        <p:blipFill>
          <a:blip r:embed="rId2"/>
          <a:stretch/>
        </p:blipFill>
        <p:spPr>
          <a:xfrm>
            <a:off x="864000" y="1994760"/>
            <a:ext cx="6265800" cy="3872160"/>
          </a:xfrm>
          <a:prstGeom prst="rect">
            <a:avLst/>
          </a:prstGeom>
          <a:ln w="0">
            <a:noFill/>
          </a:ln>
        </p:spPr>
      </p:pic>
      <p:sp>
        <p:nvSpPr>
          <p:cNvPr id="134" name="Text 2"/>
          <p:cNvSpPr/>
          <p:nvPr/>
        </p:nvSpPr>
        <p:spPr>
          <a:xfrm>
            <a:off x="864000" y="6176160"/>
            <a:ext cx="3173040" cy="38556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3039"/>
              </a:lnSpc>
              <a:tabLst>
                <a:tab algn="l" pos="0"/>
              </a:tabLst>
            </a:pPr>
            <a:r>
              <a:rPr b="1" lang="en-US" sz="2430" spc="-1" strike="noStrike">
                <a:solidFill>
                  <a:srgbClr val="403c4e"/>
                </a:solidFill>
                <a:latin typeface="Merriweather"/>
                <a:ea typeface="Merriweather"/>
              </a:rPr>
              <a:t>Interactive Interface</a:t>
            </a:r>
            <a:endParaRPr b="0" lang="en-US" sz="2430" spc="-1" strike="noStrike">
              <a:solidFill>
                <a:srgbClr val="000000"/>
              </a:solidFill>
              <a:latin typeface="Arial"/>
            </a:endParaRPr>
          </a:p>
        </p:txBody>
      </p:sp>
      <p:sp>
        <p:nvSpPr>
          <p:cNvPr id="135" name="Text 3"/>
          <p:cNvSpPr/>
          <p:nvPr/>
        </p:nvSpPr>
        <p:spPr>
          <a:xfrm>
            <a:off x="864000" y="6710040"/>
            <a:ext cx="6265800" cy="78984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Interact with the Sudoku solver and watch it find solutions in real-time.</a:t>
            </a:r>
            <a:endParaRPr b="0" lang="en-US" sz="1940" spc="-1" strike="noStrike">
              <a:solidFill>
                <a:srgbClr val="000000"/>
              </a:solidFill>
              <a:latin typeface="Arial"/>
            </a:endParaRPr>
          </a:p>
        </p:txBody>
      </p:sp>
      <p:pic>
        <p:nvPicPr>
          <p:cNvPr id="136" name="Image 2" descr="preencoded.png"/>
          <p:cNvPicPr/>
          <p:nvPr/>
        </p:nvPicPr>
        <p:blipFill>
          <a:blip r:embed="rId3"/>
          <a:stretch/>
        </p:blipFill>
        <p:spPr>
          <a:xfrm>
            <a:off x="7500240" y="1994760"/>
            <a:ext cx="6265800" cy="3872160"/>
          </a:xfrm>
          <a:prstGeom prst="rect">
            <a:avLst/>
          </a:prstGeom>
          <a:ln w="0">
            <a:noFill/>
          </a:ln>
        </p:spPr>
      </p:pic>
      <p:sp>
        <p:nvSpPr>
          <p:cNvPr id="137" name="Text 4"/>
          <p:cNvSpPr/>
          <p:nvPr/>
        </p:nvSpPr>
        <p:spPr>
          <a:xfrm>
            <a:off x="7500240" y="6176160"/>
            <a:ext cx="3085920" cy="38556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3039"/>
              </a:lnSpc>
              <a:tabLst>
                <a:tab algn="l" pos="0"/>
              </a:tabLst>
            </a:pPr>
            <a:r>
              <a:rPr b="1" lang="en-US" sz="2430" spc="-1" strike="noStrike">
                <a:solidFill>
                  <a:srgbClr val="403c4e"/>
                </a:solidFill>
                <a:latin typeface="Merriweather"/>
                <a:ea typeface="Merriweather"/>
              </a:rPr>
              <a:t>Engaging Visuals</a:t>
            </a:r>
            <a:endParaRPr b="0" lang="en-US" sz="2430" spc="-1" strike="noStrike">
              <a:solidFill>
                <a:srgbClr val="000000"/>
              </a:solidFill>
              <a:latin typeface="Arial"/>
            </a:endParaRPr>
          </a:p>
        </p:txBody>
      </p:sp>
      <p:sp>
        <p:nvSpPr>
          <p:cNvPr id="138" name="Text 5"/>
          <p:cNvSpPr/>
          <p:nvPr/>
        </p:nvSpPr>
        <p:spPr>
          <a:xfrm>
            <a:off x="7500240" y="6710040"/>
            <a:ext cx="6265800" cy="78984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Enjoy the captivating visuals and animations as the solver works its magic.</a:t>
            </a:r>
            <a:endParaRPr b="0" lang="en-US" sz="19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 name="Image 0" descr="preencoded.png"/>
          <p:cNvPicPr/>
          <p:nvPr/>
        </p:nvPicPr>
        <p:blipFill>
          <a:blip r:embed="rId1"/>
          <a:stretch/>
        </p:blipFill>
        <p:spPr>
          <a:xfrm>
            <a:off x="0" y="0"/>
            <a:ext cx="14630040" cy="8229240"/>
          </a:xfrm>
          <a:prstGeom prst="rect">
            <a:avLst/>
          </a:prstGeom>
          <a:ln w="0">
            <a:noFill/>
          </a:ln>
        </p:spPr>
      </p:pic>
      <p:pic>
        <p:nvPicPr>
          <p:cNvPr id="17" name="Image 1" descr="preencoded.png"/>
          <p:cNvPicPr/>
          <p:nvPr/>
        </p:nvPicPr>
        <p:blipFill>
          <a:blip r:embed="rId2"/>
          <a:stretch/>
        </p:blipFill>
        <p:spPr>
          <a:xfrm>
            <a:off x="0" y="0"/>
            <a:ext cx="5486040" cy="8229240"/>
          </a:xfrm>
          <a:prstGeom prst="rect">
            <a:avLst/>
          </a:prstGeom>
          <a:ln w="0">
            <a:noFill/>
          </a:ln>
        </p:spPr>
      </p:pic>
      <p:pic>
        <p:nvPicPr>
          <p:cNvPr id="18" name="Image 2" descr="preencoded.png"/>
          <p:cNvPicPr/>
          <p:nvPr/>
        </p:nvPicPr>
        <p:blipFill>
          <a:blip r:embed="rId3"/>
          <a:stretch/>
        </p:blipFill>
        <p:spPr>
          <a:xfrm>
            <a:off x="297360" y="653760"/>
            <a:ext cx="4890960" cy="6921720"/>
          </a:xfrm>
          <a:prstGeom prst="rect">
            <a:avLst/>
          </a:prstGeom>
          <a:ln w="0">
            <a:noFill/>
          </a:ln>
        </p:spPr>
      </p:pic>
      <p:sp>
        <p:nvSpPr>
          <p:cNvPr id="19" name="Text 1"/>
          <p:cNvSpPr/>
          <p:nvPr/>
        </p:nvSpPr>
        <p:spPr>
          <a:xfrm>
            <a:off x="6319440" y="674640"/>
            <a:ext cx="5951160" cy="74340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859"/>
              </a:lnSpc>
              <a:tabLst>
                <a:tab algn="l" pos="0"/>
              </a:tabLst>
            </a:pPr>
            <a:r>
              <a:rPr b="1" lang="en-US" sz="4690" spc="-1" strike="noStrike">
                <a:solidFill>
                  <a:srgbClr val="403c4e"/>
                </a:solidFill>
                <a:latin typeface="Merriweather"/>
                <a:ea typeface="Merriweather"/>
              </a:rPr>
              <a:t>The Sudoku Grid</a:t>
            </a:r>
            <a:endParaRPr b="0" lang="en-US" sz="4690" spc="-1" strike="noStrike">
              <a:solidFill>
                <a:srgbClr val="000000"/>
              </a:solidFill>
              <a:latin typeface="Arial"/>
            </a:endParaRPr>
          </a:p>
        </p:txBody>
      </p:sp>
      <p:sp>
        <p:nvSpPr>
          <p:cNvPr id="20" name="Shape 2"/>
          <p:cNvSpPr/>
          <p:nvPr/>
        </p:nvSpPr>
        <p:spPr>
          <a:xfrm>
            <a:off x="6319440" y="1775520"/>
            <a:ext cx="7477200" cy="1767600"/>
          </a:xfrm>
          <a:prstGeom prst="roundRect">
            <a:avLst>
              <a:gd name="adj" fmla="val 6060"/>
            </a:avLst>
          </a:prstGeom>
          <a:solidFill>
            <a:srgbClr val="ffd8cc"/>
          </a:solidFill>
          <a:ln w="7620">
            <a:solidFill>
              <a:srgbClr val="e5beb2"/>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1" name="Text 3"/>
          <p:cNvSpPr/>
          <p:nvPr/>
        </p:nvSpPr>
        <p:spPr>
          <a:xfrm>
            <a:off x="6565320" y="2021040"/>
            <a:ext cx="2975400" cy="3715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928"/>
              </a:lnSpc>
              <a:tabLst>
                <a:tab algn="l" pos="0"/>
              </a:tabLst>
            </a:pPr>
            <a:r>
              <a:rPr b="1" lang="en-US" sz="2340" spc="-1" strike="noStrike">
                <a:solidFill>
                  <a:srgbClr val="403c4e"/>
                </a:solidFill>
                <a:latin typeface="Merriweather"/>
                <a:ea typeface="Merriweather"/>
              </a:rPr>
              <a:t>9x9 Grid</a:t>
            </a:r>
            <a:endParaRPr b="0" lang="en-US" sz="2340" spc="-1" strike="noStrike">
              <a:solidFill>
                <a:srgbClr val="000000"/>
              </a:solidFill>
              <a:latin typeface="Arial"/>
            </a:endParaRPr>
          </a:p>
        </p:txBody>
      </p:sp>
      <p:sp>
        <p:nvSpPr>
          <p:cNvPr id="22" name="Text 4"/>
          <p:cNvSpPr/>
          <p:nvPr/>
        </p:nvSpPr>
        <p:spPr>
          <a:xfrm>
            <a:off x="6565320" y="2535840"/>
            <a:ext cx="6986160" cy="761760"/>
          </a:xfrm>
          <a:prstGeom prst="rect">
            <a:avLst/>
          </a:prstGeom>
          <a:noFill/>
          <a:ln w="0">
            <a:noFill/>
          </a:ln>
        </p:spPr>
        <p:style>
          <a:lnRef idx="0"/>
          <a:fillRef idx="0"/>
          <a:effectRef idx="0"/>
          <a:fontRef idx="minor"/>
        </p:style>
        <p:txBody>
          <a:bodyPr lIns="90000" rIns="90000" tIns="45000" bIns="45000" anchor="t">
            <a:noAutofit/>
          </a:bodyPr>
          <a:p>
            <a:pPr defTabSz="914400">
              <a:lnSpc>
                <a:spcPts val="2999"/>
              </a:lnSpc>
              <a:tabLst>
                <a:tab algn="l" pos="0"/>
              </a:tabLst>
            </a:pPr>
            <a:r>
              <a:rPr b="0" lang="en-US" sz="1870" spc="-1" strike="noStrike">
                <a:solidFill>
                  <a:srgbClr val="403c4e"/>
                </a:solidFill>
                <a:latin typeface="Open Sans"/>
                <a:ea typeface="Open Sans"/>
              </a:rPr>
              <a:t>The Sudoku puzzle consists of a 9x9 grid, divided into 9 smaller 3x3 subgrids.</a:t>
            </a:r>
            <a:endParaRPr b="0" lang="en-US" sz="1870" spc="-1" strike="noStrike">
              <a:solidFill>
                <a:srgbClr val="000000"/>
              </a:solidFill>
              <a:latin typeface="Arial"/>
            </a:endParaRPr>
          </a:p>
        </p:txBody>
      </p:sp>
      <p:sp>
        <p:nvSpPr>
          <p:cNvPr id="23" name="Shape 5"/>
          <p:cNvSpPr/>
          <p:nvPr/>
        </p:nvSpPr>
        <p:spPr>
          <a:xfrm>
            <a:off x="6319440" y="3781440"/>
            <a:ext cx="7477200" cy="1767600"/>
          </a:xfrm>
          <a:prstGeom prst="roundRect">
            <a:avLst>
              <a:gd name="adj" fmla="val 6060"/>
            </a:avLst>
          </a:prstGeom>
          <a:solidFill>
            <a:srgbClr val="ffd8cc"/>
          </a:solidFill>
          <a:ln w="7620">
            <a:solidFill>
              <a:srgbClr val="e5beb2"/>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4" name="Text 6"/>
          <p:cNvSpPr/>
          <p:nvPr/>
        </p:nvSpPr>
        <p:spPr>
          <a:xfrm>
            <a:off x="6565320" y="4026960"/>
            <a:ext cx="2975400" cy="3715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928"/>
              </a:lnSpc>
              <a:tabLst>
                <a:tab algn="l" pos="0"/>
              </a:tabLst>
            </a:pPr>
            <a:r>
              <a:rPr b="1" lang="en-US" sz="2340" spc="-1" strike="noStrike">
                <a:solidFill>
                  <a:srgbClr val="403c4e"/>
                </a:solidFill>
                <a:latin typeface="Merriweather"/>
                <a:ea typeface="Merriweather"/>
              </a:rPr>
              <a:t>Unique Numbers</a:t>
            </a:r>
            <a:endParaRPr b="0" lang="en-US" sz="2340" spc="-1" strike="noStrike">
              <a:solidFill>
                <a:srgbClr val="000000"/>
              </a:solidFill>
              <a:latin typeface="Arial"/>
            </a:endParaRPr>
          </a:p>
        </p:txBody>
      </p:sp>
      <p:sp>
        <p:nvSpPr>
          <p:cNvPr id="25" name="Text 7"/>
          <p:cNvSpPr/>
          <p:nvPr/>
        </p:nvSpPr>
        <p:spPr>
          <a:xfrm>
            <a:off x="6565320" y="4541400"/>
            <a:ext cx="6986160" cy="761760"/>
          </a:xfrm>
          <a:prstGeom prst="rect">
            <a:avLst/>
          </a:prstGeom>
          <a:noFill/>
          <a:ln w="0">
            <a:noFill/>
          </a:ln>
        </p:spPr>
        <p:style>
          <a:lnRef idx="0"/>
          <a:fillRef idx="0"/>
          <a:effectRef idx="0"/>
          <a:fontRef idx="minor"/>
        </p:style>
        <p:txBody>
          <a:bodyPr lIns="90000" rIns="90000" tIns="45000" bIns="45000" anchor="t">
            <a:noAutofit/>
          </a:bodyPr>
          <a:p>
            <a:pPr defTabSz="914400">
              <a:lnSpc>
                <a:spcPts val="2999"/>
              </a:lnSpc>
              <a:tabLst>
                <a:tab algn="l" pos="0"/>
              </a:tabLst>
            </a:pPr>
            <a:r>
              <a:rPr b="0" lang="en-US" sz="1870" spc="-1" strike="noStrike">
                <a:solidFill>
                  <a:srgbClr val="403c4e"/>
                </a:solidFill>
                <a:latin typeface="Open Sans"/>
                <a:ea typeface="Open Sans"/>
              </a:rPr>
              <a:t>Each row, column, and 3x3 subgrid must contain the digits 1 through 9 without repeating any numbers.</a:t>
            </a:r>
            <a:endParaRPr b="0" lang="en-US" sz="1870" spc="-1" strike="noStrike">
              <a:solidFill>
                <a:srgbClr val="000000"/>
              </a:solidFill>
              <a:latin typeface="Arial"/>
            </a:endParaRPr>
          </a:p>
        </p:txBody>
      </p:sp>
      <p:sp>
        <p:nvSpPr>
          <p:cNvPr id="26" name="Shape 8"/>
          <p:cNvSpPr/>
          <p:nvPr/>
        </p:nvSpPr>
        <p:spPr>
          <a:xfrm>
            <a:off x="6319440" y="5787000"/>
            <a:ext cx="7477200" cy="1767600"/>
          </a:xfrm>
          <a:prstGeom prst="roundRect">
            <a:avLst>
              <a:gd name="adj" fmla="val 6060"/>
            </a:avLst>
          </a:prstGeom>
          <a:solidFill>
            <a:srgbClr val="ffd8cc"/>
          </a:solidFill>
          <a:ln w="7620">
            <a:solidFill>
              <a:srgbClr val="e5beb2"/>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7" name="Text 9"/>
          <p:cNvSpPr/>
          <p:nvPr/>
        </p:nvSpPr>
        <p:spPr>
          <a:xfrm>
            <a:off x="6565320" y="6032880"/>
            <a:ext cx="2975400" cy="3715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928"/>
              </a:lnSpc>
              <a:tabLst>
                <a:tab algn="l" pos="0"/>
              </a:tabLst>
            </a:pPr>
            <a:r>
              <a:rPr b="1" lang="en-US" sz="2340" spc="-1" strike="noStrike">
                <a:solidFill>
                  <a:srgbClr val="403c4e"/>
                </a:solidFill>
                <a:latin typeface="Merriweather"/>
                <a:ea typeface="Merriweather"/>
              </a:rPr>
              <a:t>Empty Cells</a:t>
            </a:r>
            <a:endParaRPr b="0" lang="en-US" sz="2340" spc="-1" strike="noStrike">
              <a:solidFill>
                <a:srgbClr val="000000"/>
              </a:solidFill>
              <a:latin typeface="Arial"/>
            </a:endParaRPr>
          </a:p>
        </p:txBody>
      </p:sp>
      <p:sp>
        <p:nvSpPr>
          <p:cNvPr id="28" name="Text 10"/>
          <p:cNvSpPr/>
          <p:nvPr/>
        </p:nvSpPr>
        <p:spPr>
          <a:xfrm>
            <a:off x="6565320" y="6547320"/>
            <a:ext cx="6986160" cy="761760"/>
          </a:xfrm>
          <a:prstGeom prst="rect">
            <a:avLst/>
          </a:prstGeom>
          <a:noFill/>
          <a:ln w="0">
            <a:noFill/>
          </a:ln>
        </p:spPr>
        <p:style>
          <a:lnRef idx="0"/>
          <a:fillRef idx="0"/>
          <a:effectRef idx="0"/>
          <a:fontRef idx="minor"/>
        </p:style>
        <p:txBody>
          <a:bodyPr lIns="90000" rIns="90000" tIns="45000" bIns="45000" anchor="t">
            <a:noAutofit/>
          </a:bodyPr>
          <a:p>
            <a:pPr defTabSz="914400">
              <a:lnSpc>
                <a:spcPts val="2999"/>
              </a:lnSpc>
              <a:tabLst>
                <a:tab algn="l" pos="0"/>
              </a:tabLst>
            </a:pPr>
            <a:r>
              <a:rPr b="0" lang="en-US" sz="1870" spc="-1" strike="noStrike">
                <a:solidFill>
                  <a:srgbClr val="403c4e"/>
                </a:solidFill>
                <a:latin typeface="Open Sans"/>
                <a:ea typeface="Open Sans"/>
              </a:rPr>
              <a:t>The puzzle starts with some cells filled, and the goal is to fill the remaining empty cells.</a:t>
            </a:r>
            <a:endParaRPr b="0" lang="en-US" sz="187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 name="Image 0" descr="preencoded.png"/>
          <p:cNvPicPr/>
          <p:nvPr/>
        </p:nvPicPr>
        <p:blipFill>
          <a:blip r:embed="rId1"/>
          <a:stretch/>
        </p:blipFill>
        <p:spPr>
          <a:xfrm>
            <a:off x="0" y="0"/>
            <a:ext cx="14630040" cy="8229240"/>
          </a:xfrm>
          <a:prstGeom prst="rect">
            <a:avLst/>
          </a:prstGeom>
          <a:ln w="0">
            <a:noFill/>
          </a:ln>
        </p:spPr>
      </p:pic>
      <p:pic>
        <p:nvPicPr>
          <p:cNvPr id="30" name="Image 1" descr="preencoded.png"/>
          <p:cNvPicPr/>
          <p:nvPr/>
        </p:nvPicPr>
        <p:blipFill>
          <a:blip r:embed="rId2"/>
          <a:stretch/>
        </p:blipFill>
        <p:spPr>
          <a:xfrm>
            <a:off x="0" y="0"/>
            <a:ext cx="14630040" cy="2524680"/>
          </a:xfrm>
          <a:prstGeom prst="rect">
            <a:avLst/>
          </a:prstGeom>
          <a:ln w="0">
            <a:noFill/>
          </a:ln>
        </p:spPr>
      </p:pic>
      <p:sp>
        <p:nvSpPr>
          <p:cNvPr id="31" name="Text 1"/>
          <p:cNvSpPr/>
          <p:nvPr/>
        </p:nvSpPr>
        <p:spPr>
          <a:xfrm>
            <a:off x="1798200" y="3080520"/>
            <a:ext cx="5756400" cy="6307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4969"/>
              </a:lnSpc>
              <a:tabLst>
                <a:tab algn="l" pos="0"/>
              </a:tabLst>
            </a:pPr>
            <a:r>
              <a:rPr b="1" lang="en-US" sz="3970" spc="-1" strike="noStrike">
                <a:solidFill>
                  <a:srgbClr val="403c4e"/>
                </a:solidFill>
                <a:latin typeface="Merriweather"/>
                <a:ea typeface="Merriweather"/>
              </a:rPr>
              <a:t>The Solving Algorithm</a:t>
            </a:r>
            <a:endParaRPr b="0" lang="en-US" sz="3970" spc="-1" strike="noStrike">
              <a:solidFill>
                <a:srgbClr val="000000"/>
              </a:solidFill>
              <a:latin typeface="Arial"/>
            </a:endParaRPr>
          </a:p>
        </p:txBody>
      </p:sp>
      <p:sp>
        <p:nvSpPr>
          <p:cNvPr id="32" name="Shape 2"/>
          <p:cNvSpPr/>
          <p:nvPr/>
        </p:nvSpPr>
        <p:spPr>
          <a:xfrm>
            <a:off x="1798200" y="6006600"/>
            <a:ext cx="11033640" cy="39960"/>
          </a:xfrm>
          <a:prstGeom prst="roundRect">
            <a:avLst>
              <a:gd name="adj" fmla="val 225211"/>
            </a:avLst>
          </a:prstGeom>
          <a:solidFill>
            <a:srgbClr val="e5beb2"/>
          </a:solidFill>
          <a:ln w="0">
            <a:noFill/>
          </a:ln>
        </p:spPr>
        <p:style>
          <a:lnRef idx="0"/>
          <a:fillRef idx="0"/>
          <a:effectRef idx="0"/>
          <a:fontRef idx="minor"/>
        </p:style>
        <p:txBody>
          <a:bodyPr lIns="90000" rIns="90000" tIns="-16560" bIns="-16560" anchor="t">
            <a:noAutofit/>
          </a:bodyPr>
          <a:p>
            <a:endParaRPr b="0" lang="en-US" sz="1800" spc="-1" strike="noStrike">
              <a:solidFill>
                <a:srgbClr val="000000"/>
              </a:solidFill>
              <a:latin typeface="Arial"/>
            </a:endParaRPr>
          </a:p>
        </p:txBody>
      </p:sp>
      <p:sp>
        <p:nvSpPr>
          <p:cNvPr id="33" name="Shape 3"/>
          <p:cNvSpPr/>
          <p:nvPr/>
        </p:nvSpPr>
        <p:spPr>
          <a:xfrm>
            <a:off x="4485960" y="5299560"/>
            <a:ext cx="39960" cy="706680"/>
          </a:xfrm>
          <a:prstGeom prst="roundRect">
            <a:avLst>
              <a:gd name="adj" fmla="val 225211"/>
            </a:avLst>
          </a:prstGeom>
          <a:solidFill>
            <a:srgbClr val="e5beb2"/>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4" name="Shape 4"/>
          <p:cNvSpPr/>
          <p:nvPr/>
        </p:nvSpPr>
        <p:spPr>
          <a:xfrm>
            <a:off x="4278960" y="5779440"/>
            <a:ext cx="453960" cy="453960"/>
          </a:xfrm>
          <a:prstGeom prst="roundRect">
            <a:avLst>
              <a:gd name="adj" fmla="val 20002"/>
            </a:avLst>
          </a:prstGeom>
          <a:solidFill>
            <a:srgbClr val="ffd8cc"/>
          </a:solidFill>
          <a:ln w="7620">
            <a:solidFill>
              <a:srgbClr val="e5beb2"/>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5" name="Text 5"/>
          <p:cNvSpPr/>
          <p:nvPr/>
        </p:nvSpPr>
        <p:spPr>
          <a:xfrm>
            <a:off x="4436640" y="5855040"/>
            <a:ext cx="138600" cy="30276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2387"/>
              </a:lnSpc>
              <a:tabLst>
                <a:tab algn="l" pos="0"/>
              </a:tabLst>
            </a:pPr>
            <a:r>
              <a:rPr b="1" lang="en-US" sz="2380" spc="-1" strike="noStrike">
                <a:solidFill>
                  <a:srgbClr val="403c4e"/>
                </a:solidFill>
                <a:latin typeface="Merriweather"/>
                <a:ea typeface="Merriweather"/>
              </a:rPr>
              <a:t>1</a:t>
            </a:r>
            <a:endParaRPr b="0" lang="en-US" sz="2380" spc="-1" strike="noStrike">
              <a:solidFill>
                <a:srgbClr val="000000"/>
              </a:solidFill>
              <a:latin typeface="Arial"/>
            </a:endParaRPr>
          </a:p>
        </p:txBody>
      </p:sp>
      <p:sp>
        <p:nvSpPr>
          <p:cNvPr id="36" name="Text 6"/>
          <p:cNvSpPr/>
          <p:nvPr/>
        </p:nvSpPr>
        <p:spPr>
          <a:xfrm>
            <a:off x="3243600" y="4337640"/>
            <a:ext cx="2524680" cy="31536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2486"/>
              </a:lnSpc>
              <a:tabLst>
                <a:tab algn="l" pos="0"/>
              </a:tabLst>
            </a:pPr>
            <a:r>
              <a:rPr b="1" lang="en-US" sz="1990" spc="-1" strike="noStrike">
                <a:solidFill>
                  <a:srgbClr val="403c4e"/>
                </a:solidFill>
                <a:latin typeface="Merriweather"/>
                <a:ea typeface="Merriweather"/>
              </a:rPr>
              <a:t>Check Rows</a:t>
            </a:r>
            <a:endParaRPr b="0" lang="en-US" sz="1990" spc="-1" strike="noStrike">
              <a:solidFill>
                <a:srgbClr val="000000"/>
              </a:solidFill>
              <a:latin typeface="Arial"/>
            </a:endParaRPr>
          </a:p>
        </p:txBody>
      </p:sp>
      <p:sp>
        <p:nvSpPr>
          <p:cNvPr id="37" name="Text 7"/>
          <p:cNvSpPr/>
          <p:nvPr/>
        </p:nvSpPr>
        <p:spPr>
          <a:xfrm>
            <a:off x="2000160" y="4774320"/>
            <a:ext cx="5011920" cy="32292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2546"/>
              </a:lnSpc>
              <a:tabLst>
                <a:tab algn="l" pos="0"/>
              </a:tabLst>
            </a:pPr>
            <a:r>
              <a:rPr b="0" lang="en-US" sz="1590" spc="-1" strike="noStrike">
                <a:solidFill>
                  <a:srgbClr val="403c4e"/>
                </a:solidFill>
                <a:latin typeface="Open Sans"/>
                <a:ea typeface="Open Sans"/>
              </a:rPr>
              <a:t>Ensure each row contains unique numbers 1-9.</a:t>
            </a:r>
            <a:endParaRPr b="0" lang="en-US" sz="1590" spc="-1" strike="noStrike">
              <a:solidFill>
                <a:srgbClr val="000000"/>
              </a:solidFill>
              <a:latin typeface="Arial"/>
            </a:endParaRPr>
          </a:p>
        </p:txBody>
      </p:sp>
      <p:sp>
        <p:nvSpPr>
          <p:cNvPr id="38" name="Shape 8"/>
          <p:cNvSpPr/>
          <p:nvPr/>
        </p:nvSpPr>
        <p:spPr>
          <a:xfrm>
            <a:off x="7295040" y="6006600"/>
            <a:ext cx="39960" cy="706680"/>
          </a:xfrm>
          <a:prstGeom prst="roundRect">
            <a:avLst>
              <a:gd name="adj" fmla="val 225211"/>
            </a:avLst>
          </a:prstGeom>
          <a:solidFill>
            <a:srgbClr val="e5beb2"/>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9" name="Shape 9"/>
          <p:cNvSpPr/>
          <p:nvPr/>
        </p:nvSpPr>
        <p:spPr>
          <a:xfrm>
            <a:off x="7088040" y="5779440"/>
            <a:ext cx="453960" cy="453960"/>
          </a:xfrm>
          <a:prstGeom prst="roundRect">
            <a:avLst>
              <a:gd name="adj" fmla="val 20002"/>
            </a:avLst>
          </a:prstGeom>
          <a:solidFill>
            <a:srgbClr val="ffd8cc"/>
          </a:solidFill>
          <a:ln w="7620">
            <a:solidFill>
              <a:srgbClr val="e5beb2"/>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0" name="Text 10"/>
          <p:cNvSpPr/>
          <p:nvPr/>
        </p:nvSpPr>
        <p:spPr>
          <a:xfrm>
            <a:off x="7223400" y="5855040"/>
            <a:ext cx="182880" cy="30276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2387"/>
              </a:lnSpc>
              <a:tabLst>
                <a:tab algn="l" pos="0"/>
              </a:tabLst>
            </a:pPr>
            <a:r>
              <a:rPr b="1" lang="en-US" sz="2380" spc="-1" strike="noStrike">
                <a:solidFill>
                  <a:srgbClr val="403c4e"/>
                </a:solidFill>
                <a:latin typeface="Merriweather"/>
                <a:ea typeface="Merriweather"/>
              </a:rPr>
              <a:t>2</a:t>
            </a:r>
            <a:endParaRPr b="0" lang="en-US" sz="2380" spc="-1" strike="noStrike">
              <a:solidFill>
                <a:srgbClr val="000000"/>
              </a:solidFill>
              <a:latin typeface="Arial"/>
            </a:endParaRPr>
          </a:p>
        </p:txBody>
      </p:sp>
      <p:sp>
        <p:nvSpPr>
          <p:cNvPr id="41" name="Text 11"/>
          <p:cNvSpPr/>
          <p:nvPr/>
        </p:nvSpPr>
        <p:spPr>
          <a:xfrm>
            <a:off x="6052680" y="6915600"/>
            <a:ext cx="2524680" cy="31536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2486"/>
              </a:lnSpc>
              <a:tabLst>
                <a:tab algn="l" pos="0"/>
              </a:tabLst>
            </a:pPr>
            <a:r>
              <a:rPr b="1" lang="en-US" sz="1990" spc="-1" strike="noStrike">
                <a:solidFill>
                  <a:srgbClr val="403c4e"/>
                </a:solidFill>
                <a:latin typeface="Merriweather"/>
                <a:ea typeface="Merriweather"/>
              </a:rPr>
              <a:t>Check Columns</a:t>
            </a:r>
            <a:endParaRPr b="0" lang="en-US" sz="1990" spc="-1" strike="noStrike">
              <a:solidFill>
                <a:srgbClr val="000000"/>
              </a:solidFill>
              <a:latin typeface="Arial"/>
            </a:endParaRPr>
          </a:p>
        </p:txBody>
      </p:sp>
      <p:sp>
        <p:nvSpPr>
          <p:cNvPr id="42" name="Text 12"/>
          <p:cNvSpPr/>
          <p:nvPr/>
        </p:nvSpPr>
        <p:spPr>
          <a:xfrm>
            <a:off x="4808880" y="7352280"/>
            <a:ext cx="5011920" cy="32292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2546"/>
              </a:lnSpc>
              <a:tabLst>
                <a:tab algn="l" pos="0"/>
              </a:tabLst>
            </a:pPr>
            <a:r>
              <a:rPr b="0" lang="en-US" sz="1590" spc="-1" strike="noStrike">
                <a:solidFill>
                  <a:srgbClr val="403c4e"/>
                </a:solidFill>
                <a:latin typeface="Open Sans"/>
                <a:ea typeface="Open Sans"/>
              </a:rPr>
              <a:t>Ensure each column contains unique numbers 1-9.</a:t>
            </a:r>
            <a:endParaRPr b="0" lang="en-US" sz="1590" spc="-1" strike="noStrike">
              <a:solidFill>
                <a:srgbClr val="000000"/>
              </a:solidFill>
              <a:latin typeface="Arial"/>
            </a:endParaRPr>
          </a:p>
        </p:txBody>
      </p:sp>
      <p:sp>
        <p:nvSpPr>
          <p:cNvPr id="43" name="Shape 13"/>
          <p:cNvSpPr/>
          <p:nvPr/>
        </p:nvSpPr>
        <p:spPr>
          <a:xfrm>
            <a:off x="10104120" y="5299560"/>
            <a:ext cx="39960" cy="706680"/>
          </a:xfrm>
          <a:prstGeom prst="roundRect">
            <a:avLst>
              <a:gd name="adj" fmla="val 225211"/>
            </a:avLst>
          </a:prstGeom>
          <a:solidFill>
            <a:srgbClr val="e5beb2"/>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4" name="Shape 14"/>
          <p:cNvSpPr/>
          <p:nvPr/>
        </p:nvSpPr>
        <p:spPr>
          <a:xfrm>
            <a:off x="9897120" y="5779440"/>
            <a:ext cx="453960" cy="453960"/>
          </a:xfrm>
          <a:prstGeom prst="roundRect">
            <a:avLst>
              <a:gd name="adj" fmla="val 20002"/>
            </a:avLst>
          </a:prstGeom>
          <a:solidFill>
            <a:srgbClr val="ffd8cc"/>
          </a:solidFill>
          <a:ln w="7620">
            <a:solidFill>
              <a:srgbClr val="e5beb2"/>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5" name="Text 15"/>
          <p:cNvSpPr/>
          <p:nvPr/>
        </p:nvSpPr>
        <p:spPr>
          <a:xfrm>
            <a:off x="10038240" y="5855040"/>
            <a:ext cx="171000" cy="30276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2387"/>
              </a:lnSpc>
              <a:tabLst>
                <a:tab algn="l" pos="0"/>
              </a:tabLst>
            </a:pPr>
            <a:r>
              <a:rPr b="1" lang="en-US" sz="2380" spc="-1" strike="noStrike">
                <a:solidFill>
                  <a:srgbClr val="403c4e"/>
                </a:solidFill>
                <a:latin typeface="Merriweather"/>
                <a:ea typeface="Merriweather"/>
              </a:rPr>
              <a:t>3</a:t>
            </a:r>
            <a:endParaRPr b="0" lang="en-US" sz="2380" spc="-1" strike="noStrike">
              <a:solidFill>
                <a:srgbClr val="000000"/>
              </a:solidFill>
              <a:latin typeface="Arial"/>
            </a:endParaRPr>
          </a:p>
        </p:txBody>
      </p:sp>
      <p:sp>
        <p:nvSpPr>
          <p:cNvPr id="46" name="Text 16"/>
          <p:cNvSpPr/>
          <p:nvPr/>
        </p:nvSpPr>
        <p:spPr>
          <a:xfrm>
            <a:off x="8861760" y="4014360"/>
            <a:ext cx="2524680" cy="31536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2486"/>
              </a:lnSpc>
              <a:tabLst>
                <a:tab algn="l" pos="0"/>
              </a:tabLst>
            </a:pPr>
            <a:r>
              <a:rPr b="1" lang="en-US" sz="1990" spc="-1" strike="noStrike">
                <a:solidFill>
                  <a:srgbClr val="403c4e"/>
                </a:solidFill>
                <a:latin typeface="Merriweather"/>
                <a:ea typeface="Merriweather"/>
              </a:rPr>
              <a:t>Check Subgrids</a:t>
            </a:r>
            <a:endParaRPr b="0" lang="en-US" sz="1990" spc="-1" strike="noStrike">
              <a:solidFill>
                <a:srgbClr val="000000"/>
              </a:solidFill>
              <a:latin typeface="Arial"/>
            </a:endParaRPr>
          </a:p>
        </p:txBody>
      </p:sp>
      <p:sp>
        <p:nvSpPr>
          <p:cNvPr id="47" name="Text 17"/>
          <p:cNvSpPr/>
          <p:nvPr/>
        </p:nvSpPr>
        <p:spPr>
          <a:xfrm>
            <a:off x="7617960" y="4451040"/>
            <a:ext cx="5011920" cy="646200"/>
          </a:xfrm>
          <a:prstGeom prst="rect">
            <a:avLst/>
          </a:prstGeom>
          <a:noFill/>
          <a:ln w="0">
            <a:noFill/>
          </a:ln>
        </p:spPr>
        <p:style>
          <a:lnRef idx="0"/>
          <a:fillRef idx="0"/>
          <a:effectRef idx="0"/>
          <a:fontRef idx="minor"/>
        </p:style>
        <p:txBody>
          <a:bodyPr lIns="90000" rIns="90000" tIns="45000" bIns="45000" anchor="t">
            <a:noAutofit/>
          </a:bodyPr>
          <a:p>
            <a:pPr algn="ctr" defTabSz="914400">
              <a:lnSpc>
                <a:spcPts val="2546"/>
              </a:lnSpc>
              <a:tabLst>
                <a:tab algn="l" pos="0"/>
              </a:tabLst>
            </a:pPr>
            <a:r>
              <a:rPr b="0" lang="en-US" sz="1590" spc="-1" strike="noStrike">
                <a:solidFill>
                  <a:srgbClr val="403c4e"/>
                </a:solidFill>
                <a:latin typeface="Open Sans"/>
                <a:ea typeface="Open Sans"/>
              </a:rPr>
              <a:t>Ensure each 3x3 subgrid contains unique numbers 1-9.</a:t>
            </a:r>
            <a:endParaRPr b="0" lang="en-US" sz="15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 name="Image 0" descr="preencoded.png"/>
          <p:cNvPicPr/>
          <p:nvPr/>
        </p:nvPicPr>
        <p:blipFill>
          <a:blip r:embed="rId1"/>
          <a:stretch/>
        </p:blipFill>
        <p:spPr>
          <a:xfrm>
            <a:off x="0" y="0"/>
            <a:ext cx="14630040" cy="8229240"/>
          </a:xfrm>
          <a:prstGeom prst="rect">
            <a:avLst/>
          </a:prstGeom>
          <a:ln w="0">
            <a:noFill/>
          </a:ln>
        </p:spPr>
      </p:pic>
      <p:pic>
        <p:nvPicPr>
          <p:cNvPr id="49" name="Image 1" descr="preencoded.png"/>
          <p:cNvPicPr/>
          <p:nvPr/>
        </p:nvPicPr>
        <p:blipFill>
          <a:blip r:embed="rId2"/>
          <a:stretch/>
        </p:blipFill>
        <p:spPr>
          <a:xfrm>
            <a:off x="9144000" y="0"/>
            <a:ext cx="5486040" cy="8229240"/>
          </a:xfrm>
          <a:prstGeom prst="rect">
            <a:avLst/>
          </a:prstGeom>
          <a:ln w="0">
            <a:noFill/>
          </a:ln>
        </p:spPr>
      </p:pic>
      <p:pic>
        <p:nvPicPr>
          <p:cNvPr id="50" name="Image 2" descr="preencoded.png"/>
          <p:cNvPicPr/>
          <p:nvPr/>
        </p:nvPicPr>
        <p:blipFill>
          <a:blip r:embed="rId3"/>
          <a:stretch/>
        </p:blipFill>
        <p:spPr>
          <a:xfrm>
            <a:off x="9445320" y="1990080"/>
            <a:ext cx="4883400" cy="4249080"/>
          </a:xfrm>
          <a:prstGeom prst="rect">
            <a:avLst/>
          </a:prstGeom>
          <a:ln w="0">
            <a:noFill/>
          </a:ln>
        </p:spPr>
      </p:pic>
      <p:sp>
        <p:nvSpPr>
          <p:cNvPr id="51" name="Text 1"/>
          <p:cNvSpPr/>
          <p:nvPr/>
        </p:nvSpPr>
        <p:spPr>
          <a:xfrm>
            <a:off x="843840" y="664560"/>
            <a:ext cx="7065360" cy="7531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933"/>
              </a:lnSpc>
              <a:tabLst>
                <a:tab algn="l" pos="0"/>
              </a:tabLst>
            </a:pPr>
            <a:r>
              <a:rPr b="1" lang="en-US" sz="4750" spc="-1" strike="noStrike">
                <a:solidFill>
                  <a:srgbClr val="403c4e"/>
                </a:solidFill>
                <a:latin typeface="Merriweather"/>
                <a:ea typeface="Merriweather"/>
              </a:rPr>
              <a:t>Backtracking Approach</a:t>
            </a:r>
            <a:endParaRPr b="0" lang="en-US" sz="4750" spc="-1" strike="noStrike">
              <a:solidFill>
                <a:srgbClr val="000000"/>
              </a:solidFill>
              <a:latin typeface="Arial"/>
            </a:endParaRPr>
          </a:p>
        </p:txBody>
      </p:sp>
      <p:pic>
        <p:nvPicPr>
          <p:cNvPr id="52" name="Image 3" descr="preencoded.png"/>
          <p:cNvPicPr/>
          <p:nvPr/>
        </p:nvPicPr>
        <p:blipFill>
          <a:blip r:embed="rId4"/>
          <a:stretch/>
        </p:blipFill>
        <p:spPr>
          <a:xfrm>
            <a:off x="843840" y="1779480"/>
            <a:ext cx="1204920" cy="1928160"/>
          </a:xfrm>
          <a:prstGeom prst="rect">
            <a:avLst/>
          </a:prstGeom>
          <a:ln w="0">
            <a:noFill/>
          </a:ln>
        </p:spPr>
      </p:pic>
      <p:sp>
        <p:nvSpPr>
          <p:cNvPr id="53" name="Text 2"/>
          <p:cNvSpPr/>
          <p:nvPr/>
        </p:nvSpPr>
        <p:spPr>
          <a:xfrm>
            <a:off x="2410560" y="2020320"/>
            <a:ext cx="3013200" cy="37620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965"/>
              </a:lnSpc>
              <a:tabLst>
                <a:tab algn="l" pos="0"/>
              </a:tabLst>
            </a:pPr>
            <a:r>
              <a:rPr b="1" lang="en-US" sz="2380" spc="-1" strike="noStrike">
                <a:solidFill>
                  <a:srgbClr val="403c4e"/>
                </a:solidFill>
                <a:latin typeface="Merriweather"/>
                <a:ea typeface="Merriweather"/>
              </a:rPr>
              <a:t>Try a Number</a:t>
            </a:r>
            <a:endParaRPr b="0" lang="en-US" sz="2380" spc="-1" strike="noStrike">
              <a:solidFill>
                <a:srgbClr val="000000"/>
              </a:solidFill>
              <a:latin typeface="Arial"/>
            </a:endParaRPr>
          </a:p>
        </p:txBody>
      </p:sp>
      <p:sp>
        <p:nvSpPr>
          <p:cNvPr id="54" name="Text 3"/>
          <p:cNvSpPr/>
          <p:nvPr/>
        </p:nvSpPr>
        <p:spPr>
          <a:xfrm>
            <a:off x="2410560" y="2541600"/>
            <a:ext cx="5889240" cy="771120"/>
          </a:xfrm>
          <a:prstGeom prst="rect">
            <a:avLst/>
          </a:prstGeom>
          <a:noFill/>
          <a:ln w="0">
            <a:noFill/>
          </a:ln>
        </p:spPr>
        <p:style>
          <a:lnRef idx="0"/>
          <a:fillRef idx="0"/>
          <a:effectRef idx="0"/>
          <a:fontRef idx="minor"/>
        </p:style>
        <p:txBody>
          <a:bodyPr lIns="90000" rIns="90000" tIns="45000" bIns="45000" anchor="t">
            <a:noAutofit/>
          </a:bodyPr>
          <a:p>
            <a:pPr defTabSz="914400">
              <a:lnSpc>
                <a:spcPts val="3036"/>
              </a:lnSpc>
              <a:tabLst>
                <a:tab algn="l" pos="0"/>
              </a:tabLst>
            </a:pPr>
            <a:r>
              <a:rPr b="0" lang="en-US" sz="1900" spc="-1" strike="noStrike">
                <a:solidFill>
                  <a:srgbClr val="403c4e"/>
                </a:solidFill>
                <a:latin typeface="Open Sans"/>
                <a:ea typeface="Open Sans"/>
              </a:rPr>
              <a:t>Place a number in an empty cell and check if it's valid.</a:t>
            </a:r>
            <a:endParaRPr b="0" lang="en-US" sz="1900" spc="-1" strike="noStrike">
              <a:solidFill>
                <a:srgbClr val="000000"/>
              </a:solidFill>
              <a:latin typeface="Arial"/>
            </a:endParaRPr>
          </a:p>
        </p:txBody>
      </p:sp>
      <p:pic>
        <p:nvPicPr>
          <p:cNvPr id="55" name="Image 4" descr="preencoded.png"/>
          <p:cNvPicPr/>
          <p:nvPr/>
        </p:nvPicPr>
        <p:blipFill>
          <a:blip r:embed="rId5"/>
          <a:stretch/>
        </p:blipFill>
        <p:spPr>
          <a:xfrm>
            <a:off x="843840" y="3708000"/>
            <a:ext cx="1204920" cy="1928160"/>
          </a:xfrm>
          <a:prstGeom prst="rect">
            <a:avLst/>
          </a:prstGeom>
          <a:ln w="0">
            <a:noFill/>
          </a:ln>
        </p:spPr>
      </p:pic>
      <p:sp>
        <p:nvSpPr>
          <p:cNvPr id="56" name="Text 4"/>
          <p:cNvSpPr/>
          <p:nvPr/>
        </p:nvSpPr>
        <p:spPr>
          <a:xfrm>
            <a:off x="2410560" y="3948840"/>
            <a:ext cx="3013200" cy="37620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965"/>
              </a:lnSpc>
              <a:tabLst>
                <a:tab algn="l" pos="0"/>
              </a:tabLst>
            </a:pPr>
            <a:r>
              <a:rPr b="1" lang="en-US" sz="2380" spc="-1" strike="noStrike">
                <a:solidFill>
                  <a:srgbClr val="403c4e"/>
                </a:solidFill>
                <a:latin typeface="Merriweather"/>
                <a:ea typeface="Merriweather"/>
              </a:rPr>
              <a:t>Backtrack</a:t>
            </a:r>
            <a:endParaRPr b="0" lang="en-US" sz="2380" spc="-1" strike="noStrike">
              <a:solidFill>
                <a:srgbClr val="000000"/>
              </a:solidFill>
              <a:latin typeface="Arial"/>
            </a:endParaRPr>
          </a:p>
        </p:txBody>
      </p:sp>
      <p:sp>
        <p:nvSpPr>
          <p:cNvPr id="57" name="Text 5"/>
          <p:cNvSpPr/>
          <p:nvPr/>
        </p:nvSpPr>
        <p:spPr>
          <a:xfrm>
            <a:off x="2410560" y="4470120"/>
            <a:ext cx="5889240" cy="771120"/>
          </a:xfrm>
          <a:prstGeom prst="rect">
            <a:avLst/>
          </a:prstGeom>
          <a:noFill/>
          <a:ln w="0">
            <a:noFill/>
          </a:ln>
        </p:spPr>
        <p:style>
          <a:lnRef idx="0"/>
          <a:fillRef idx="0"/>
          <a:effectRef idx="0"/>
          <a:fontRef idx="minor"/>
        </p:style>
        <p:txBody>
          <a:bodyPr lIns="90000" rIns="90000" tIns="45000" bIns="45000" anchor="t">
            <a:noAutofit/>
          </a:bodyPr>
          <a:p>
            <a:pPr defTabSz="914400">
              <a:lnSpc>
                <a:spcPts val="3036"/>
              </a:lnSpc>
              <a:tabLst>
                <a:tab algn="l" pos="0"/>
              </a:tabLst>
            </a:pPr>
            <a:r>
              <a:rPr b="0" lang="en-US" sz="1900" spc="-1" strike="noStrike">
                <a:solidFill>
                  <a:srgbClr val="403c4e"/>
                </a:solidFill>
                <a:latin typeface="Open Sans"/>
                <a:ea typeface="Open Sans"/>
              </a:rPr>
              <a:t>If the number is invalid, remove it and try a different number.</a:t>
            </a:r>
            <a:endParaRPr b="0" lang="en-US" sz="1900" spc="-1" strike="noStrike">
              <a:solidFill>
                <a:srgbClr val="000000"/>
              </a:solidFill>
              <a:latin typeface="Arial"/>
            </a:endParaRPr>
          </a:p>
        </p:txBody>
      </p:sp>
      <p:pic>
        <p:nvPicPr>
          <p:cNvPr id="58" name="Image 5" descr="preencoded.png"/>
          <p:cNvPicPr/>
          <p:nvPr/>
        </p:nvPicPr>
        <p:blipFill>
          <a:blip r:embed="rId6"/>
          <a:stretch/>
        </p:blipFill>
        <p:spPr>
          <a:xfrm>
            <a:off x="843840" y="5636520"/>
            <a:ext cx="1204920" cy="1928160"/>
          </a:xfrm>
          <a:prstGeom prst="rect">
            <a:avLst/>
          </a:prstGeom>
          <a:ln w="0">
            <a:noFill/>
          </a:ln>
        </p:spPr>
      </p:pic>
      <p:sp>
        <p:nvSpPr>
          <p:cNvPr id="59" name="Text 6"/>
          <p:cNvSpPr/>
          <p:nvPr/>
        </p:nvSpPr>
        <p:spPr>
          <a:xfrm>
            <a:off x="2410560" y="5877360"/>
            <a:ext cx="3013200" cy="37620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965"/>
              </a:lnSpc>
              <a:tabLst>
                <a:tab algn="l" pos="0"/>
              </a:tabLst>
            </a:pPr>
            <a:r>
              <a:rPr b="1" lang="en-US" sz="2380" spc="-1" strike="noStrike">
                <a:solidFill>
                  <a:srgbClr val="403c4e"/>
                </a:solidFill>
                <a:latin typeface="Merriweather"/>
                <a:ea typeface="Merriweather"/>
              </a:rPr>
              <a:t>Solve Recursively</a:t>
            </a:r>
            <a:endParaRPr b="0" lang="en-US" sz="2380" spc="-1" strike="noStrike">
              <a:solidFill>
                <a:srgbClr val="000000"/>
              </a:solidFill>
              <a:latin typeface="Arial"/>
            </a:endParaRPr>
          </a:p>
        </p:txBody>
      </p:sp>
      <p:sp>
        <p:nvSpPr>
          <p:cNvPr id="60" name="Text 7"/>
          <p:cNvSpPr/>
          <p:nvPr/>
        </p:nvSpPr>
        <p:spPr>
          <a:xfrm>
            <a:off x="2410560" y="6398640"/>
            <a:ext cx="5889240" cy="38556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3036"/>
              </a:lnSpc>
              <a:tabLst>
                <a:tab algn="l" pos="0"/>
              </a:tabLst>
            </a:pPr>
            <a:r>
              <a:rPr b="0" lang="en-US" sz="1900" spc="-1" strike="noStrike">
                <a:solidFill>
                  <a:srgbClr val="403c4e"/>
                </a:solidFill>
                <a:latin typeface="Open Sans"/>
                <a:ea typeface="Open Sans"/>
              </a:rPr>
              <a:t>Repeat the process until a valid solution is found.</a:t>
            </a: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 name="Image 0" descr="preencoded.png"/>
          <p:cNvPicPr/>
          <p:nvPr/>
        </p:nvPicPr>
        <p:blipFill>
          <a:blip r:embed="rId1"/>
          <a:stretch/>
        </p:blipFill>
        <p:spPr>
          <a:xfrm>
            <a:off x="0" y="0"/>
            <a:ext cx="14630040" cy="8229240"/>
          </a:xfrm>
          <a:prstGeom prst="rect">
            <a:avLst/>
          </a:prstGeom>
          <a:ln w="0">
            <a:noFill/>
          </a:ln>
        </p:spPr>
      </p:pic>
      <p:pic>
        <p:nvPicPr>
          <p:cNvPr id="62" name="Image 1" descr="preencoded.png"/>
          <p:cNvPicPr/>
          <p:nvPr/>
        </p:nvPicPr>
        <p:blipFill>
          <a:blip r:embed="rId2"/>
          <a:stretch/>
        </p:blipFill>
        <p:spPr>
          <a:xfrm>
            <a:off x="0" y="0"/>
            <a:ext cx="5486040" cy="8229240"/>
          </a:xfrm>
          <a:prstGeom prst="rect">
            <a:avLst/>
          </a:prstGeom>
          <a:ln w="0">
            <a:noFill/>
          </a:ln>
        </p:spPr>
      </p:pic>
      <p:pic>
        <p:nvPicPr>
          <p:cNvPr id="63" name="Image 2" descr="preencoded.png"/>
          <p:cNvPicPr/>
          <p:nvPr/>
        </p:nvPicPr>
        <p:blipFill>
          <a:blip r:embed="rId3"/>
          <a:stretch/>
        </p:blipFill>
        <p:spPr>
          <a:xfrm>
            <a:off x="308880" y="2727000"/>
            <a:ext cx="4868640" cy="2774880"/>
          </a:xfrm>
          <a:prstGeom prst="rect">
            <a:avLst/>
          </a:prstGeom>
          <a:ln w="0">
            <a:noFill/>
          </a:ln>
        </p:spPr>
      </p:pic>
      <p:sp>
        <p:nvSpPr>
          <p:cNvPr id="64" name="Text 1"/>
          <p:cNvSpPr/>
          <p:nvPr/>
        </p:nvSpPr>
        <p:spPr>
          <a:xfrm>
            <a:off x="6350400" y="706320"/>
            <a:ext cx="7415640" cy="1542600"/>
          </a:xfrm>
          <a:prstGeom prst="rect">
            <a:avLst/>
          </a:prstGeom>
          <a:noFill/>
          <a:ln w="0">
            <a:noFill/>
          </a:ln>
        </p:spPr>
        <p:style>
          <a:lnRef idx="0"/>
          <a:fillRef idx="0"/>
          <a:effectRef idx="0"/>
          <a:fontRef idx="minor"/>
        </p:style>
        <p:txBody>
          <a:bodyPr lIns="90000" rIns="90000" tIns="45000" bIns="45000" anchor="t">
            <a:noAutofit/>
          </a:bodyPr>
          <a:p>
            <a:pPr defTabSz="914400">
              <a:lnSpc>
                <a:spcPts val="6075"/>
              </a:lnSpc>
              <a:tabLst>
                <a:tab algn="l" pos="0"/>
              </a:tabLst>
            </a:pPr>
            <a:r>
              <a:rPr b="1" lang="en-US" sz="4860" spc="-1" strike="noStrike">
                <a:solidFill>
                  <a:srgbClr val="403c4e"/>
                </a:solidFill>
                <a:latin typeface="Merriweather"/>
                <a:ea typeface="Merriweather"/>
              </a:rPr>
              <a:t>Visualizing the Solution</a:t>
            </a:r>
            <a:endParaRPr b="0" lang="en-US" sz="4860" spc="-1" strike="noStrike">
              <a:solidFill>
                <a:srgbClr val="000000"/>
              </a:solidFill>
              <a:latin typeface="Arial"/>
            </a:endParaRPr>
          </a:p>
        </p:txBody>
      </p:sp>
      <p:sp>
        <p:nvSpPr>
          <p:cNvPr id="65" name="Shape 2"/>
          <p:cNvSpPr/>
          <p:nvPr/>
        </p:nvSpPr>
        <p:spPr>
          <a:xfrm>
            <a:off x="6350400" y="2897280"/>
            <a:ext cx="555120" cy="555120"/>
          </a:xfrm>
          <a:prstGeom prst="roundRect">
            <a:avLst>
              <a:gd name="adj" fmla="val 20003"/>
            </a:avLst>
          </a:prstGeom>
          <a:solidFill>
            <a:srgbClr val="ffd8cc"/>
          </a:solidFill>
          <a:ln w="15240">
            <a:solidFill>
              <a:srgbClr val="e5beb2"/>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6" name="Text 3"/>
          <p:cNvSpPr/>
          <p:nvPr/>
        </p:nvSpPr>
        <p:spPr>
          <a:xfrm>
            <a:off x="6543360" y="2989800"/>
            <a:ext cx="169200" cy="37008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2917"/>
              </a:lnSpc>
              <a:tabLst>
                <a:tab algn="l" pos="0"/>
              </a:tabLst>
            </a:pPr>
            <a:r>
              <a:rPr b="1" lang="en-US" sz="2910" spc="-1" strike="noStrike">
                <a:solidFill>
                  <a:srgbClr val="403c4e"/>
                </a:solidFill>
                <a:latin typeface="Merriweather"/>
                <a:ea typeface="Merriweather"/>
              </a:rPr>
              <a:t>1</a:t>
            </a:r>
            <a:endParaRPr b="0" lang="en-US" sz="2910" spc="-1" strike="noStrike">
              <a:solidFill>
                <a:srgbClr val="000000"/>
              </a:solidFill>
              <a:latin typeface="Arial"/>
            </a:endParaRPr>
          </a:p>
        </p:txBody>
      </p:sp>
      <p:sp>
        <p:nvSpPr>
          <p:cNvPr id="67" name="Text 4"/>
          <p:cNvSpPr/>
          <p:nvPr/>
        </p:nvSpPr>
        <p:spPr>
          <a:xfrm>
            <a:off x="7152840" y="2897280"/>
            <a:ext cx="3085920" cy="38556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3039"/>
              </a:lnSpc>
              <a:tabLst>
                <a:tab algn="l" pos="0"/>
              </a:tabLst>
            </a:pPr>
            <a:r>
              <a:rPr b="1" lang="en-US" sz="2430" spc="-1" strike="noStrike">
                <a:solidFill>
                  <a:srgbClr val="403c4e"/>
                </a:solidFill>
                <a:latin typeface="Merriweather"/>
                <a:ea typeface="Merriweather"/>
              </a:rPr>
              <a:t>Highlighting</a:t>
            </a:r>
            <a:endParaRPr b="0" lang="en-US" sz="2430" spc="-1" strike="noStrike">
              <a:solidFill>
                <a:srgbClr val="000000"/>
              </a:solidFill>
              <a:latin typeface="Arial"/>
            </a:endParaRPr>
          </a:p>
        </p:txBody>
      </p:sp>
      <p:sp>
        <p:nvSpPr>
          <p:cNvPr id="68" name="Text 5"/>
          <p:cNvSpPr/>
          <p:nvPr/>
        </p:nvSpPr>
        <p:spPr>
          <a:xfrm>
            <a:off x="7152840" y="3431160"/>
            <a:ext cx="6613200" cy="39456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The visualizer highlights the current cell being processed.</a:t>
            </a:r>
            <a:endParaRPr b="0" lang="en-US" sz="1940" spc="-1" strike="noStrike">
              <a:solidFill>
                <a:srgbClr val="000000"/>
              </a:solidFill>
              <a:latin typeface="Arial"/>
            </a:endParaRPr>
          </a:p>
        </p:txBody>
      </p:sp>
      <p:sp>
        <p:nvSpPr>
          <p:cNvPr id="69" name="Shape 6"/>
          <p:cNvSpPr/>
          <p:nvPr/>
        </p:nvSpPr>
        <p:spPr>
          <a:xfrm>
            <a:off x="6350400" y="4350960"/>
            <a:ext cx="555120" cy="555120"/>
          </a:xfrm>
          <a:prstGeom prst="roundRect">
            <a:avLst>
              <a:gd name="adj" fmla="val 20003"/>
            </a:avLst>
          </a:prstGeom>
          <a:solidFill>
            <a:srgbClr val="ffd8cc"/>
          </a:solidFill>
          <a:ln w="15240">
            <a:solidFill>
              <a:srgbClr val="e5beb2"/>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0" name="Text 7"/>
          <p:cNvSpPr/>
          <p:nvPr/>
        </p:nvSpPr>
        <p:spPr>
          <a:xfrm>
            <a:off x="6516000" y="4443120"/>
            <a:ext cx="223560" cy="37008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2917"/>
              </a:lnSpc>
              <a:tabLst>
                <a:tab algn="l" pos="0"/>
              </a:tabLst>
            </a:pPr>
            <a:r>
              <a:rPr b="1" lang="en-US" sz="2910" spc="-1" strike="noStrike">
                <a:solidFill>
                  <a:srgbClr val="403c4e"/>
                </a:solidFill>
                <a:latin typeface="Merriweather"/>
                <a:ea typeface="Merriweather"/>
              </a:rPr>
              <a:t>2</a:t>
            </a:r>
            <a:endParaRPr b="0" lang="en-US" sz="2910" spc="-1" strike="noStrike">
              <a:solidFill>
                <a:srgbClr val="000000"/>
              </a:solidFill>
              <a:latin typeface="Arial"/>
            </a:endParaRPr>
          </a:p>
        </p:txBody>
      </p:sp>
      <p:sp>
        <p:nvSpPr>
          <p:cNvPr id="71" name="Text 8"/>
          <p:cNvSpPr/>
          <p:nvPr/>
        </p:nvSpPr>
        <p:spPr>
          <a:xfrm>
            <a:off x="7152840" y="4350960"/>
            <a:ext cx="3085920" cy="38556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3039"/>
              </a:lnSpc>
              <a:tabLst>
                <a:tab algn="l" pos="0"/>
              </a:tabLst>
            </a:pPr>
            <a:r>
              <a:rPr b="1" lang="en-US" sz="2430" spc="-1" strike="noStrike">
                <a:solidFill>
                  <a:srgbClr val="403c4e"/>
                </a:solidFill>
                <a:latin typeface="Merriweather"/>
                <a:ea typeface="Merriweather"/>
              </a:rPr>
              <a:t>Color Coding</a:t>
            </a:r>
            <a:endParaRPr b="0" lang="en-US" sz="2430" spc="-1" strike="noStrike">
              <a:solidFill>
                <a:srgbClr val="000000"/>
              </a:solidFill>
              <a:latin typeface="Arial"/>
            </a:endParaRPr>
          </a:p>
        </p:txBody>
      </p:sp>
      <p:sp>
        <p:nvSpPr>
          <p:cNvPr id="72" name="Text 9"/>
          <p:cNvSpPr/>
          <p:nvPr/>
        </p:nvSpPr>
        <p:spPr>
          <a:xfrm>
            <a:off x="7152840" y="4884480"/>
            <a:ext cx="6613200" cy="78984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Cells are color-coded to indicate valid and invalid placements.</a:t>
            </a:r>
            <a:endParaRPr b="0" lang="en-US" sz="1940" spc="-1" strike="noStrike">
              <a:solidFill>
                <a:srgbClr val="000000"/>
              </a:solidFill>
              <a:latin typeface="Arial"/>
            </a:endParaRPr>
          </a:p>
        </p:txBody>
      </p:sp>
      <p:sp>
        <p:nvSpPr>
          <p:cNvPr id="73" name="Shape 10"/>
          <p:cNvSpPr/>
          <p:nvPr/>
        </p:nvSpPr>
        <p:spPr>
          <a:xfrm>
            <a:off x="6350400" y="6199200"/>
            <a:ext cx="555120" cy="555120"/>
          </a:xfrm>
          <a:prstGeom prst="roundRect">
            <a:avLst>
              <a:gd name="adj" fmla="val 20003"/>
            </a:avLst>
          </a:prstGeom>
          <a:solidFill>
            <a:srgbClr val="ffd8cc"/>
          </a:solidFill>
          <a:ln w="15240">
            <a:solidFill>
              <a:srgbClr val="e5beb2"/>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4" name="Text 11"/>
          <p:cNvSpPr/>
          <p:nvPr/>
        </p:nvSpPr>
        <p:spPr>
          <a:xfrm>
            <a:off x="6523200" y="6291720"/>
            <a:ext cx="209160" cy="37008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2917"/>
              </a:lnSpc>
              <a:tabLst>
                <a:tab algn="l" pos="0"/>
              </a:tabLst>
            </a:pPr>
            <a:r>
              <a:rPr b="1" lang="en-US" sz="2910" spc="-1" strike="noStrike">
                <a:solidFill>
                  <a:srgbClr val="403c4e"/>
                </a:solidFill>
                <a:latin typeface="Merriweather"/>
                <a:ea typeface="Merriweather"/>
              </a:rPr>
              <a:t>3</a:t>
            </a:r>
            <a:endParaRPr b="0" lang="en-US" sz="2910" spc="-1" strike="noStrike">
              <a:solidFill>
                <a:srgbClr val="000000"/>
              </a:solidFill>
              <a:latin typeface="Arial"/>
            </a:endParaRPr>
          </a:p>
        </p:txBody>
      </p:sp>
      <p:sp>
        <p:nvSpPr>
          <p:cNvPr id="75" name="Text 12"/>
          <p:cNvSpPr/>
          <p:nvPr/>
        </p:nvSpPr>
        <p:spPr>
          <a:xfrm>
            <a:off x="7152840" y="6199200"/>
            <a:ext cx="3085920" cy="38556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3039"/>
              </a:lnSpc>
              <a:tabLst>
                <a:tab algn="l" pos="0"/>
              </a:tabLst>
            </a:pPr>
            <a:r>
              <a:rPr b="1" lang="en-US" sz="2430" spc="-1" strike="noStrike">
                <a:solidFill>
                  <a:srgbClr val="403c4e"/>
                </a:solidFill>
                <a:latin typeface="Merriweather"/>
                <a:ea typeface="Merriweather"/>
              </a:rPr>
              <a:t>Step-by-Step</a:t>
            </a:r>
            <a:endParaRPr b="0" lang="en-US" sz="2430" spc="-1" strike="noStrike">
              <a:solidFill>
                <a:srgbClr val="000000"/>
              </a:solidFill>
              <a:latin typeface="Arial"/>
            </a:endParaRPr>
          </a:p>
        </p:txBody>
      </p:sp>
      <p:sp>
        <p:nvSpPr>
          <p:cNvPr id="76" name="Text 13"/>
          <p:cNvSpPr/>
          <p:nvPr/>
        </p:nvSpPr>
        <p:spPr>
          <a:xfrm>
            <a:off x="7152840" y="6733080"/>
            <a:ext cx="6613200" cy="78984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The solver demonstrates the step-by-step process of finding the solution.</a:t>
            </a:r>
            <a:endParaRPr b="0" lang="en-US" sz="19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Image 0" descr="preencoded.png"/>
          <p:cNvPicPr/>
          <p:nvPr/>
        </p:nvPicPr>
        <p:blipFill>
          <a:blip r:embed="rId1"/>
          <a:stretch/>
        </p:blipFill>
        <p:spPr>
          <a:xfrm>
            <a:off x="0" y="0"/>
            <a:ext cx="14630040" cy="8229240"/>
          </a:xfrm>
          <a:prstGeom prst="rect">
            <a:avLst/>
          </a:prstGeom>
          <a:ln w="0">
            <a:noFill/>
          </a:ln>
        </p:spPr>
      </p:pic>
      <p:sp>
        <p:nvSpPr>
          <p:cNvPr id="78" name="Text 1"/>
          <p:cNvSpPr/>
          <p:nvPr/>
        </p:nvSpPr>
        <p:spPr>
          <a:xfrm>
            <a:off x="1169640" y="618840"/>
            <a:ext cx="7688880" cy="7027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536"/>
              </a:lnSpc>
              <a:tabLst>
                <a:tab algn="l" pos="0"/>
              </a:tabLst>
            </a:pPr>
            <a:r>
              <a:rPr b="1" lang="en-US" sz="4430" spc="-1" strike="noStrike">
                <a:solidFill>
                  <a:srgbClr val="403c4e"/>
                </a:solidFill>
                <a:latin typeface="Merriweather"/>
                <a:ea typeface="Merriweather"/>
              </a:rPr>
              <a:t>Algorithm Implementation</a:t>
            </a:r>
            <a:endParaRPr b="0" lang="en-US" sz="4430" spc="-1" strike="noStrike">
              <a:solidFill>
                <a:srgbClr val="000000"/>
              </a:solidFill>
              <a:latin typeface="Arial"/>
            </a:endParaRPr>
          </a:p>
        </p:txBody>
      </p:sp>
      <p:sp>
        <p:nvSpPr>
          <p:cNvPr id="79" name="Text 2"/>
          <p:cNvSpPr/>
          <p:nvPr/>
        </p:nvSpPr>
        <p:spPr>
          <a:xfrm>
            <a:off x="1169640" y="1771920"/>
            <a:ext cx="12290760" cy="2160000"/>
          </a:xfrm>
          <a:prstGeom prst="rect">
            <a:avLst/>
          </a:prstGeom>
          <a:noFill/>
          <a:ln w="0">
            <a:noFill/>
          </a:ln>
        </p:spPr>
        <p:style>
          <a:lnRef idx="0"/>
          <a:fillRef idx="0"/>
          <a:effectRef idx="0"/>
          <a:fontRef idx="minor"/>
        </p:style>
        <p:txBody>
          <a:bodyPr lIns="90000" rIns="90000" tIns="45000" bIns="45000" anchor="t">
            <a:noAutofit/>
          </a:bodyPr>
          <a:p>
            <a:r>
              <a:rPr b="0" lang="en-US" sz="1770" spc="-1" strike="noStrike">
                <a:solidFill>
                  <a:srgbClr val="403c4e"/>
                </a:solidFill>
                <a:latin typeface="Open Sans"/>
                <a:ea typeface="Open Sans"/>
              </a:rPr>
              <a:t>There are several ways to implement the Sudoku solving algorithm. One common approach is to use a recursive function that iterates through each cell, trying possible numbers, backtracking when necessary. Another approach is to use a stack or a queue to store the cell positions and their potential values. The algorithm then iterates through the stack or queue, updating the board until a valid solution is found.</a:t>
            </a:r>
            <a:endParaRPr b="0" lang="en-US" sz="1770" spc="-1" strike="noStrike">
              <a:solidFill>
                <a:srgbClr val="000000"/>
              </a:solidFill>
              <a:latin typeface="Arial"/>
            </a:endParaRPr>
          </a:p>
          <a:p>
            <a:endParaRPr b="0" lang="en-US" sz="1770" spc="-1" strike="noStrike">
              <a:solidFill>
                <a:srgbClr val="000000"/>
              </a:solidFill>
              <a:latin typeface="Arial"/>
            </a:endParaRPr>
          </a:p>
          <a:p>
            <a:pPr defTabSz="914400">
              <a:lnSpc>
                <a:spcPts val="2835"/>
              </a:lnSpc>
              <a:tabLst>
                <a:tab algn="l" pos="0"/>
              </a:tabLst>
            </a:pPr>
            <a:r>
              <a:rPr b="0" lang="en-US" sz="1770" spc="-1" strike="noStrike">
                <a:solidFill>
                  <a:srgbClr val="403c4e"/>
                </a:solidFill>
                <a:latin typeface="Open Sans"/>
                <a:ea typeface="Open Sans"/>
              </a:rPr>
              <a:t>Functions used: </a:t>
            </a:r>
            <a:endParaRPr b="0" lang="en-US" sz="1770" spc="-1" strike="noStrike">
              <a:solidFill>
                <a:srgbClr val="000000"/>
              </a:solidFill>
              <a:latin typeface="Arial"/>
            </a:endParaRPr>
          </a:p>
        </p:txBody>
      </p:sp>
      <p:sp>
        <p:nvSpPr>
          <p:cNvPr id="80" name="Text 3"/>
          <p:cNvSpPr/>
          <p:nvPr/>
        </p:nvSpPr>
        <p:spPr>
          <a:xfrm>
            <a:off x="1169640" y="4185360"/>
            <a:ext cx="12290760" cy="3596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835"/>
              </a:lnSpc>
              <a:tabLst>
                <a:tab algn="l" pos="0"/>
              </a:tabLst>
            </a:pPr>
            <a:r>
              <a:rPr b="1" lang="en-US" sz="1770" spc="-1" strike="noStrike">
                <a:solidFill>
                  <a:srgbClr val="403c4e"/>
                </a:solidFill>
                <a:latin typeface="Open Sans"/>
                <a:ea typeface="Open Sans"/>
              </a:rPr>
              <a:t>isSafe() Method</a:t>
            </a:r>
            <a:endParaRPr b="0" lang="en-US" sz="1770" spc="-1" strike="noStrike">
              <a:solidFill>
                <a:srgbClr val="000000"/>
              </a:solidFill>
              <a:latin typeface="Arial"/>
            </a:endParaRPr>
          </a:p>
        </p:txBody>
      </p:sp>
      <p:sp>
        <p:nvSpPr>
          <p:cNvPr id="81" name="Text 4"/>
          <p:cNvSpPr/>
          <p:nvPr/>
        </p:nvSpPr>
        <p:spPr>
          <a:xfrm>
            <a:off x="1169640" y="4798440"/>
            <a:ext cx="12290760" cy="3596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835"/>
              </a:lnSpc>
              <a:tabLst>
                <a:tab algn="l" pos="0"/>
              </a:tabLst>
            </a:pPr>
            <a:r>
              <a:rPr b="1" lang="en-US" sz="1770" spc="-1" strike="noStrike">
                <a:solidFill>
                  <a:srgbClr val="403c4e"/>
                </a:solidFill>
                <a:latin typeface="Open Sans"/>
                <a:ea typeface="Open Sans"/>
              </a:rPr>
              <a:t>findSolution() Method</a:t>
            </a:r>
            <a:endParaRPr b="0" lang="en-US" sz="1770" spc="-1" strike="noStrike">
              <a:solidFill>
                <a:srgbClr val="000000"/>
              </a:solidFill>
              <a:latin typeface="Arial"/>
            </a:endParaRPr>
          </a:p>
        </p:txBody>
      </p:sp>
      <p:sp>
        <p:nvSpPr>
          <p:cNvPr id="82" name="Text 5"/>
          <p:cNvSpPr/>
          <p:nvPr/>
        </p:nvSpPr>
        <p:spPr>
          <a:xfrm>
            <a:off x="1169640" y="5411520"/>
            <a:ext cx="12290760" cy="3596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835"/>
              </a:lnSpc>
              <a:tabLst>
                <a:tab algn="l" pos="0"/>
              </a:tabLst>
            </a:pPr>
            <a:r>
              <a:rPr b="1" lang="en-US" sz="1770" spc="-1" strike="noStrike">
                <a:solidFill>
                  <a:srgbClr val="403c4e"/>
                </a:solidFill>
                <a:latin typeface="Open Sans"/>
                <a:ea typeface="Open Sans"/>
              </a:rPr>
              <a:t>solveSudoku() Method</a:t>
            </a:r>
            <a:endParaRPr b="0" lang="en-US" sz="1770" spc="-1" strike="noStrike">
              <a:solidFill>
                <a:srgbClr val="000000"/>
              </a:solidFill>
              <a:latin typeface="Arial"/>
            </a:endParaRPr>
          </a:p>
        </p:txBody>
      </p:sp>
      <p:sp>
        <p:nvSpPr>
          <p:cNvPr id="83" name="Text 6"/>
          <p:cNvSpPr/>
          <p:nvPr/>
        </p:nvSpPr>
        <p:spPr>
          <a:xfrm>
            <a:off x="1169640" y="6024960"/>
            <a:ext cx="12290760" cy="3596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835"/>
              </a:lnSpc>
              <a:tabLst>
                <a:tab algn="l" pos="0"/>
              </a:tabLst>
            </a:pPr>
            <a:r>
              <a:rPr b="0" lang="en-US" sz="1770" spc="-1" strike="noStrike">
                <a:solidFill>
                  <a:srgbClr val="403c4e"/>
                </a:solidFill>
                <a:latin typeface="Open Sans"/>
                <a:ea typeface="Open Sans"/>
              </a:rPr>
              <a:t>Algorithms used:</a:t>
            </a:r>
            <a:endParaRPr b="0" lang="en-US" sz="1770" spc="-1" strike="noStrike">
              <a:solidFill>
                <a:srgbClr val="000000"/>
              </a:solidFill>
              <a:latin typeface="Arial"/>
            </a:endParaRPr>
          </a:p>
        </p:txBody>
      </p:sp>
      <p:sp>
        <p:nvSpPr>
          <p:cNvPr id="84" name="Text 7"/>
          <p:cNvSpPr/>
          <p:nvPr/>
        </p:nvSpPr>
        <p:spPr>
          <a:xfrm>
            <a:off x="1169640" y="6638040"/>
            <a:ext cx="12290760" cy="3596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835"/>
              </a:lnSpc>
              <a:tabLst>
                <a:tab algn="l" pos="0"/>
              </a:tabLst>
            </a:pPr>
            <a:r>
              <a:rPr b="1" lang="en-US" sz="1770" spc="-1" strike="noStrike">
                <a:solidFill>
                  <a:srgbClr val="403c4e"/>
                </a:solidFill>
                <a:latin typeface="Open Sans"/>
                <a:ea typeface="Open Sans"/>
              </a:rPr>
              <a:t>Backtracking Algorithm</a:t>
            </a:r>
            <a:endParaRPr b="0" lang="en-US" sz="1770" spc="-1" strike="noStrike">
              <a:solidFill>
                <a:srgbClr val="000000"/>
              </a:solidFill>
              <a:latin typeface="Arial"/>
            </a:endParaRPr>
          </a:p>
        </p:txBody>
      </p:sp>
      <p:sp>
        <p:nvSpPr>
          <p:cNvPr id="85" name="Text 8"/>
          <p:cNvSpPr/>
          <p:nvPr/>
        </p:nvSpPr>
        <p:spPr>
          <a:xfrm>
            <a:off x="1169640" y="7251120"/>
            <a:ext cx="12290760" cy="3596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835"/>
              </a:lnSpc>
              <a:tabLst>
                <a:tab algn="l" pos="0"/>
              </a:tabLst>
            </a:pPr>
            <a:endParaRPr b="0" lang="en-US" sz="177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Image 0" descr="preencoded.png"/>
          <p:cNvPicPr/>
          <p:nvPr/>
        </p:nvPicPr>
        <p:blipFill>
          <a:blip r:embed="rId1"/>
          <a:stretch/>
        </p:blipFill>
        <p:spPr>
          <a:xfrm>
            <a:off x="0" y="0"/>
            <a:ext cx="14630040" cy="8229240"/>
          </a:xfrm>
          <a:prstGeom prst="rect">
            <a:avLst/>
          </a:prstGeom>
          <a:ln w="0">
            <a:noFill/>
          </a:ln>
        </p:spPr>
      </p:pic>
      <p:sp>
        <p:nvSpPr>
          <p:cNvPr id="87" name="Text 1"/>
          <p:cNvSpPr/>
          <p:nvPr/>
        </p:nvSpPr>
        <p:spPr>
          <a:xfrm>
            <a:off x="864000" y="1821600"/>
            <a:ext cx="6171840" cy="7711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6075"/>
              </a:lnSpc>
              <a:tabLst>
                <a:tab algn="l" pos="0"/>
              </a:tabLst>
            </a:pPr>
            <a:r>
              <a:rPr b="1" lang="en-US" sz="4860" spc="-1" strike="noStrike">
                <a:solidFill>
                  <a:srgbClr val="403c4e"/>
                </a:solidFill>
                <a:latin typeface="Merriweather"/>
                <a:ea typeface="Merriweather"/>
              </a:rPr>
              <a:t>isSafe() method</a:t>
            </a:r>
            <a:endParaRPr b="0" lang="en-US" sz="4860" spc="-1" strike="noStrike">
              <a:solidFill>
                <a:srgbClr val="000000"/>
              </a:solidFill>
              <a:latin typeface="Arial"/>
            </a:endParaRPr>
          </a:p>
        </p:txBody>
      </p:sp>
      <p:sp>
        <p:nvSpPr>
          <p:cNvPr id="88" name="Text 2"/>
          <p:cNvSpPr/>
          <p:nvPr/>
        </p:nvSpPr>
        <p:spPr>
          <a:xfrm>
            <a:off x="864000" y="3087000"/>
            <a:ext cx="12902040" cy="78984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The isSafe() method is used to check whether a particular number can be safely placed in a given cell or not. It checks if the number already exists in the current row, current column, or current 3x3 subgrid.</a:t>
            </a:r>
            <a:endParaRPr b="0" lang="en-US" sz="1940" spc="-1" strike="noStrike">
              <a:solidFill>
                <a:srgbClr val="000000"/>
              </a:solidFill>
              <a:latin typeface="Arial"/>
            </a:endParaRPr>
          </a:p>
        </p:txBody>
      </p:sp>
      <p:sp>
        <p:nvSpPr>
          <p:cNvPr id="89" name="Text 3"/>
          <p:cNvSpPr/>
          <p:nvPr/>
        </p:nvSpPr>
        <p:spPr>
          <a:xfrm>
            <a:off x="864000" y="4154760"/>
            <a:ext cx="12902040" cy="118476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If the number is not found in any of those locations, it is considered safe to be placed in the given cell. The isSafe() method returns a boolean value indicating the validity of the placement. This method is crucial for ensuring that the Sudoku puzzle follows the rules of the game.</a:t>
            </a:r>
            <a:endParaRPr b="0" lang="en-US" sz="1940" spc="-1" strike="noStrike">
              <a:solidFill>
                <a:srgbClr val="000000"/>
              </a:solidFill>
              <a:latin typeface="Arial"/>
            </a:endParaRPr>
          </a:p>
        </p:txBody>
      </p:sp>
      <p:sp>
        <p:nvSpPr>
          <p:cNvPr id="90" name="Text 4"/>
          <p:cNvSpPr/>
          <p:nvPr/>
        </p:nvSpPr>
        <p:spPr>
          <a:xfrm>
            <a:off x="864000" y="5617440"/>
            <a:ext cx="12902040" cy="78984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 </a:t>
            </a:r>
            <a:r>
              <a:rPr b="0" lang="en-US" sz="1940" spc="-1" strike="noStrike">
                <a:solidFill>
                  <a:srgbClr val="403c4e"/>
                </a:solidFill>
                <a:latin typeface="Open Sans"/>
                <a:ea typeface="Open Sans"/>
              </a:rPr>
              <a:t>If the number is not found in any of these places, the method returns true indicating that it is safe to place the number in the cell. Otherwise, it returns false indicating that the number is not safe to be placed in the cell.</a:t>
            </a:r>
            <a:endParaRPr b="0" lang="en-US" sz="19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Image 0" descr="preencoded.png"/>
          <p:cNvPicPr/>
          <p:nvPr/>
        </p:nvPicPr>
        <p:blipFill>
          <a:blip r:embed="rId1"/>
          <a:stretch/>
        </p:blipFill>
        <p:spPr>
          <a:xfrm>
            <a:off x="0" y="0"/>
            <a:ext cx="14630040" cy="8229240"/>
          </a:xfrm>
          <a:prstGeom prst="rect">
            <a:avLst/>
          </a:prstGeom>
          <a:ln w="0">
            <a:noFill/>
          </a:ln>
        </p:spPr>
      </p:pic>
      <p:sp>
        <p:nvSpPr>
          <p:cNvPr id="92" name="Text 1"/>
          <p:cNvSpPr/>
          <p:nvPr/>
        </p:nvSpPr>
        <p:spPr>
          <a:xfrm>
            <a:off x="685440" y="235440"/>
            <a:ext cx="6171840" cy="7711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6075"/>
              </a:lnSpc>
              <a:tabLst>
                <a:tab algn="l" pos="0"/>
              </a:tabLst>
            </a:pPr>
            <a:r>
              <a:rPr b="1" lang="en-US" sz="4860" spc="-1" strike="noStrike">
                <a:solidFill>
                  <a:srgbClr val="403c4e"/>
                </a:solidFill>
                <a:latin typeface="Merriweather"/>
                <a:ea typeface="Merriweather"/>
              </a:rPr>
              <a:t>isSafe() method</a:t>
            </a:r>
            <a:endParaRPr b="0" lang="en-US" sz="4860" spc="-1" strike="noStrike">
              <a:solidFill>
                <a:srgbClr val="000000"/>
              </a:solidFill>
              <a:latin typeface="Arial"/>
            </a:endParaRPr>
          </a:p>
        </p:txBody>
      </p:sp>
      <p:sp>
        <p:nvSpPr>
          <p:cNvPr id="93" name="Text 4"/>
          <p:cNvSpPr/>
          <p:nvPr/>
        </p:nvSpPr>
        <p:spPr>
          <a:xfrm>
            <a:off x="685440" y="1015560"/>
            <a:ext cx="12902040" cy="75931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800" spc="-1" strike="noStrike">
                <a:solidFill>
                  <a:schemeClr val="dk1"/>
                </a:solidFill>
                <a:latin typeface="Manrope"/>
              </a:rPr>
              <a:t>static boolean isSafe(int row, int col, int num) {                  </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try {            </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Thread.sleep(1);    </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 catch (InterruptedException e) {            </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e.printStackTrace();        </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               for (int x = 0; x N; x++) {            </a:t>
            </a:r>
            <a:endParaRPr b="0" lang="en-US" sz="1800" spc="-1" strike="noStrike">
              <a:solidFill>
                <a:srgbClr val="000000"/>
              </a:solidFill>
              <a:latin typeface="Arial"/>
            </a:endParaRPr>
          </a:p>
          <a:p>
            <a:pPr defTabSz="914400">
              <a:lnSpc>
                <a:spcPct val="100000"/>
              </a:lnSpc>
            </a:pPr>
            <a:r>
              <a:rPr b="1" lang="en-IN" sz="1800" spc="-1" strike="noStrike">
                <a:solidFill>
                  <a:schemeClr val="dk1"/>
                </a:solidFill>
                <a:latin typeface="Manrope"/>
              </a:rPr>
              <a:t>	</a:t>
            </a:r>
            <a:r>
              <a:rPr b="1" lang="en-IN" sz="1800" spc="-1" strike="noStrike">
                <a:solidFill>
                  <a:schemeClr val="dk1"/>
                </a:solidFill>
                <a:latin typeface="Manrope"/>
              </a:rPr>
              <a:t>	</a:t>
            </a:r>
            <a:r>
              <a:rPr b="1" lang="en-IN" sz="1800" spc="-1" strike="noStrike">
                <a:solidFill>
                  <a:schemeClr val="dk1"/>
                </a:solidFill>
                <a:latin typeface="Manrope"/>
              </a:rPr>
              <a:t>if (board[row][x] == num) {</a:t>
            </a:r>
            <a:br>
              <a:rPr sz="1800"/>
            </a:br>
            <a:r>
              <a:rPr b="1" lang="en-IN" sz="1800" spc="-1" strike="noStrike">
                <a:solidFill>
                  <a:schemeClr val="dk1"/>
                </a:solidFill>
                <a:latin typeface="Manrope"/>
              </a:rPr>
              <a:t>                return false;</a:t>
            </a:r>
            <a:br>
              <a:rPr sz="1800"/>
            </a:br>
            <a:r>
              <a:rPr b="1" lang="en-IN" sz="1800" spc="-1" strike="noStrike">
                <a:solidFill>
                  <a:schemeClr val="dk1"/>
                </a:solidFill>
                <a:latin typeface="Manrope"/>
              </a:rPr>
              <a:t>            }</a:t>
            </a:r>
            <a:br>
              <a:rPr sz="1800"/>
            </a:br>
            <a:r>
              <a:rPr b="1" lang="en-IN" sz="1800" spc="-1" strike="noStrike">
                <a:solidFill>
                  <a:schemeClr val="dk1"/>
                </a:solidFill>
                <a:latin typeface="Manrope"/>
              </a:rPr>
              <a:t>        }</a:t>
            </a:r>
            <a:br>
              <a:rPr sz="1800"/>
            </a:br>
            <a:r>
              <a:rPr b="1" lang="en-IN" sz="1800" spc="-1" strike="noStrike">
                <a:solidFill>
                  <a:schemeClr val="dk1"/>
                </a:solidFill>
                <a:latin typeface="Manrope"/>
              </a:rPr>
              <a:t>        for (int x = 0; x N; x++) {</a:t>
            </a:r>
            <a:br>
              <a:rPr sz="1800"/>
            </a:br>
            <a:r>
              <a:rPr b="1" lang="en-IN" sz="1800" spc="-1" strike="noStrike">
                <a:solidFill>
                  <a:schemeClr val="dk1"/>
                </a:solidFill>
                <a:latin typeface="Manrope"/>
              </a:rPr>
              <a:t>            if (board[x][col] == num) {</a:t>
            </a:r>
            <a:br>
              <a:rPr sz="1800"/>
            </a:br>
            <a:r>
              <a:rPr b="1" lang="en-IN" sz="1800" spc="-1" strike="noStrike">
                <a:solidFill>
                  <a:schemeClr val="dk1"/>
                </a:solidFill>
                <a:latin typeface="Manrope"/>
              </a:rPr>
              <a:t>                return false;</a:t>
            </a:r>
            <a:br>
              <a:rPr sz="1800"/>
            </a:br>
            <a:r>
              <a:rPr b="1" lang="en-IN" sz="1800" spc="-1" strike="noStrike">
                <a:solidFill>
                  <a:schemeClr val="dk1"/>
                </a:solidFill>
                <a:latin typeface="Manrope"/>
              </a:rPr>
              <a:t>            }</a:t>
            </a:r>
            <a:br>
              <a:rPr sz="1800"/>
            </a:br>
            <a:r>
              <a:rPr b="1" lang="en-IN" sz="1800" spc="-1" strike="noStrike">
                <a:solidFill>
                  <a:schemeClr val="dk1"/>
                </a:solidFill>
                <a:latin typeface="Manrope"/>
              </a:rPr>
              <a:t>        }</a:t>
            </a:r>
            <a:br>
              <a:rPr sz="1800"/>
            </a:br>
            <a:r>
              <a:rPr b="1" lang="en-IN" sz="1800" spc="-1" strike="noStrike">
                <a:solidFill>
                  <a:schemeClr val="dk1"/>
                </a:solidFill>
                <a:latin typeface="Manrope"/>
              </a:rPr>
              <a:t>        int startRow = row - row % 3, startCol = col - col % 3;</a:t>
            </a:r>
            <a:br>
              <a:rPr sz="1800"/>
            </a:br>
            <a:r>
              <a:rPr b="1" lang="en-IN" sz="1800" spc="-1" strike="noStrike">
                <a:solidFill>
                  <a:schemeClr val="dk1"/>
                </a:solidFill>
                <a:latin typeface="Manrope"/>
              </a:rPr>
              <a:t>        for (int i = 0; i 3; i++) {</a:t>
            </a:r>
            <a:br>
              <a:rPr sz="1800"/>
            </a:br>
            <a:r>
              <a:rPr b="1" lang="en-IN" sz="1800" spc="-1" strike="noStrike">
                <a:solidFill>
                  <a:schemeClr val="dk1"/>
                </a:solidFill>
                <a:latin typeface="Manrope"/>
              </a:rPr>
              <a:t>            for (int j = 0; j 3; j++) {</a:t>
            </a:r>
            <a:br>
              <a:rPr sz="1800"/>
            </a:br>
            <a:r>
              <a:rPr b="1" lang="en-IN" sz="1800" spc="-1" strike="noStrike">
                <a:solidFill>
                  <a:schemeClr val="dk1"/>
                </a:solidFill>
                <a:latin typeface="Manrope"/>
              </a:rPr>
              <a:t>                if (board[i + startRow][j + startCol] == num) {</a:t>
            </a:r>
            <a:br>
              <a:rPr sz="1800"/>
            </a:br>
            <a:r>
              <a:rPr b="1" lang="en-IN" sz="1800" spc="-1" strike="noStrike">
                <a:solidFill>
                  <a:schemeClr val="dk1"/>
                </a:solidFill>
                <a:latin typeface="Manrope"/>
              </a:rPr>
              <a:t>                    return false;</a:t>
            </a:r>
            <a:br>
              <a:rPr sz="1800"/>
            </a:br>
            <a:r>
              <a:rPr b="1" lang="en-IN" sz="1800" spc="-1" strike="noStrike">
                <a:solidFill>
                  <a:schemeClr val="dk1"/>
                </a:solidFill>
                <a:latin typeface="Manrope"/>
              </a:rPr>
              <a:t>                }</a:t>
            </a:r>
            <a:br>
              <a:rPr sz="1800"/>
            </a:br>
            <a:r>
              <a:rPr b="1" lang="en-IN" sz="1800" spc="-1" strike="noStrike">
                <a:solidFill>
                  <a:schemeClr val="dk1"/>
                </a:solidFill>
                <a:latin typeface="Manrope"/>
              </a:rPr>
              <a:t>            }</a:t>
            </a:r>
            <a:br>
              <a:rPr sz="1800"/>
            </a:br>
            <a:r>
              <a:rPr b="1" lang="en-IN" sz="1800" spc="-1" strike="noStrike">
                <a:solidFill>
                  <a:schemeClr val="dk1"/>
                </a:solidFill>
                <a:latin typeface="Manrope"/>
              </a:rPr>
              <a:t>        }</a:t>
            </a:r>
            <a:br>
              <a:rPr sz="1800"/>
            </a:br>
            <a:r>
              <a:rPr b="1" lang="en-IN" sz="1800" spc="-1" strike="noStrike">
                <a:solidFill>
                  <a:schemeClr val="dk1"/>
                </a:solidFill>
                <a:latin typeface="Manrope"/>
              </a:rPr>
              <a:t>        return true;</a:t>
            </a:r>
            <a:br>
              <a:rPr sz="1800"/>
            </a:br>
            <a:r>
              <a:rPr b="1" lang="en-IN" sz="1800" spc="-1" strike="noStrike">
                <a:solidFill>
                  <a:schemeClr val="dk1"/>
                </a:solidFill>
                <a:latin typeface="Manrope"/>
              </a:rPr>
              <a:t>    }</a:t>
            </a:r>
            <a:br>
              <a:rPr sz="1800"/>
            </a:br>
            <a:br>
              <a:rPr sz="2000"/>
            </a:br>
            <a:br>
              <a:rPr sz="2000"/>
            </a:br>
            <a:br>
              <a:rPr sz="2000"/>
            </a:br>
            <a:br>
              <a:rPr sz="2000"/>
            </a:b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Image 0" descr="preencoded.png"/>
          <p:cNvPicPr/>
          <p:nvPr/>
        </p:nvPicPr>
        <p:blipFill>
          <a:blip r:embed="rId1"/>
          <a:stretch/>
        </p:blipFill>
        <p:spPr>
          <a:xfrm>
            <a:off x="0" y="0"/>
            <a:ext cx="14630040" cy="8229240"/>
          </a:xfrm>
          <a:prstGeom prst="rect">
            <a:avLst/>
          </a:prstGeom>
          <a:ln w="0">
            <a:noFill/>
          </a:ln>
        </p:spPr>
      </p:pic>
      <p:sp>
        <p:nvSpPr>
          <p:cNvPr id="95" name="Text 1"/>
          <p:cNvSpPr/>
          <p:nvPr/>
        </p:nvSpPr>
        <p:spPr>
          <a:xfrm>
            <a:off x="864000" y="1031760"/>
            <a:ext cx="7219800" cy="7711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6075"/>
              </a:lnSpc>
              <a:tabLst>
                <a:tab algn="l" pos="0"/>
              </a:tabLst>
            </a:pPr>
            <a:r>
              <a:rPr b="1" lang="en-US" sz="4860" spc="-1" strike="noStrike">
                <a:solidFill>
                  <a:srgbClr val="403c4e"/>
                </a:solidFill>
                <a:latin typeface="Merriweather"/>
                <a:ea typeface="Merriweather"/>
              </a:rPr>
              <a:t>findSolution() Method:</a:t>
            </a:r>
            <a:endParaRPr b="0" lang="en-US" sz="4860" spc="-1" strike="noStrike">
              <a:solidFill>
                <a:srgbClr val="000000"/>
              </a:solidFill>
              <a:latin typeface="Arial"/>
            </a:endParaRPr>
          </a:p>
        </p:txBody>
      </p:sp>
      <p:sp>
        <p:nvSpPr>
          <p:cNvPr id="96" name="Text 2"/>
          <p:cNvSpPr/>
          <p:nvPr/>
        </p:nvSpPr>
        <p:spPr>
          <a:xfrm>
            <a:off x="864000" y="2296800"/>
            <a:ext cx="12902040" cy="157968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The findSolution() method is responsible for finding a solution to the Sudoku puzzle. It may use a backtracking algorithm to explore all possible combinations of numbers until a valid solution is found. This method could be called recursively, trying different numbers in each empty cell until a complete solution is found, or until it determines that no valid solution exists.</a:t>
            </a:r>
            <a:endParaRPr b="0" lang="en-US" sz="1940" spc="-1" strike="noStrike">
              <a:solidFill>
                <a:srgbClr val="000000"/>
              </a:solidFill>
              <a:latin typeface="Arial"/>
            </a:endParaRPr>
          </a:p>
        </p:txBody>
      </p:sp>
      <p:sp>
        <p:nvSpPr>
          <p:cNvPr id="97" name="Text 3"/>
          <p:cNvSpPr/>
          <p:nvPr/>
        </p:nvSpPr>
        <p:spPr>
          <a:xfrm>
            <a:off x="864000" y="4154760"/>
            <a:ext cx="12902040" cy="157968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Once a valid solution is found, the findSolution() method would update the board with the correct numbers. It would start by finding an empty cell on the board and try filling it with a number from 1 to 9. If the number is valid according to the Sudoku rules, it would recursively call findSolution() again to continue solving the remaining empty cells.</a:t>
            </a:r>
            <a:endParaRPr b="0" lang="en-US" sz="1940" spc="-1" strike="noStrike">
              <a:solidFill>
                <a:srgbClr val="000000"/>
              </a:solidFill>
              <a:latin typeface="Arial"/>
            </a:endParaRPr>
          </a:p>
        </p:txBody>
      </p:sp>
      <p:sp>
        <p:nvSpPr>
          <p:cNvPr id="98" name="Text 4"/>
          <p:cNvSpPr/>
          <p:nvPr/>
        </p:nvSpPr>
        <p:spPr>
          <a:xfrm>
            <a:off x="864000" y="6012720"/>
            <a:ext cx="12902040" cy="1184760"/>
          </a:xfrm>
          <a:prstGeom prst="rect">
            <a:avLst/>
          </a:prstGeom>
          <a:noFill/>
          <a:ln w="0">
            <a:noFill/>
          </a:ln>
        </p:spPr>
        <p:style>
          <a:lnRef idx="0"/>
          <a:fillRef idx="0"/>
          <a:effectRef idx="0"/>
          <a:fontRef idx="minor"/>
        </p:style>
        <p:txBody>
          <a:bodyPr lIns="90000" rIns="90000" tIns="45000" bIns="45000" anchor="t">
            <a:noAutofit/>
          </a:bodyPr>
          <a:p>
            <a:pPr defTabSz="914400">
              <a:lnSpc>
                <a:spcPts val="3110"/>
              </a:lnSpc>
              <a:tabLst>
                <a:tab algn="l" pos="0"/>
              </a:tabLst>
            </a:pPr>
            <a:r>
              <a:rPr b="0" lang="en-US" sz="1940" spc="-1" strike="noStrike">
                <a:solidFill>
                  <a:srgbClr val="403c4e"/>
                </a:solidFill>
                <a:latin typeface="Open Sans"/>
                <a:ea typeface="Open Sans"/>
              </a:rPr>
              <a:t>In each recursive call, if findSolution() determines that no valid number can be placed in the current cell, it would backtrack by undoing the previous assignment and trying a different number. This process continues until a complete solution is found or all possible combinations have been exhausted.</a:t>
            </a:r>
            <a:endParaRPr b="0" lang="en-US" sz="19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LibreOffice/24.2.4.2$Linux_X86_64 LibreOffice_project/420$Build-2</Application>
  <AppVersion>15.0000</AppVersion>
  <Words>1639</Words>
  <Paragraphs>152</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2024-07-10T04:30:43Z</dcterms:created>
  <dc:creator>PptxGenJS</dc:creator>
  <dc:description/>
  <dc:language>en-US</dc:language>
  <cp:lastModifiedBy/>
  <dcterms:modified xsi:type="dcterms:W3CDTF">2024-07-11T13:50:29Z</dcterms:modified>
  <cp:revision>3</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15</vt:i4>
  </property>
  <property fmtid="{D5CDD505-2E9C-101B-9397-08002B2CF9AE}" pid="3" name="PresentationFormat">
    <vt:lpwstr>Custom</vt:lpwstr>
  </property>
  <property fmtid="{D5CDD505-2E9C-101B-9397-08002B2CF9AE}" pid="4" name="Slides">
    <vt:i4>15</vt:i4>
  </property>
</Properties>
</file>